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45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46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47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48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49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50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51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8"/>
  </p:notesMasterIdLst>
  <p:sldIdLst>
    <p:sldId id="327" r:id="rId3"/>
    <p:sldId id="370" r:id="rId4"/>
    <p:sldId id="383" r:id="rId5"/>
    <p:sldId id="289" r:id="rId6"/>
    <p:sldId id="379" r:id="rId7"/>
    <p:sldId id="329" r:id="rId8"/>
    <p:sldId id="380" r:id="rId9"/>
    <p:sldId id="381" r:id="rId10"/>
    <p:sldId id="331" r:id="rId11"/>
    <p:sldId id="372" r:id="rId12"/>
    <p:sldId id="334" r:id="rId13"/>
    <p:sldId id="339" r:id="rId14"/>
    <p:sldId id="335" r:id="rId15"/>
    <p:sldId id="366" r:id="rId16"/>
    <p:sldId id="338" r:id="rId17"/>
    <p:sldId id="367" r:id="rId18"/>
    <p:sldId id="337" r:id="rId19"/>
    <p:sldId id="368" r:id="rId20"/>
    <p:sldId id="369" r:id="rId21"/>
    <p:sldId id="336" r:id="rId22"/>
    <p:sldId id="340" r:id="rId23"/>
    <p:sldId id="363" r:id="rId24"/>
    <p:sldId id="328" r:id="rId25"/>
    <p:sldId id="345" r:id="rId26"/>
    <p:sldId id="382" r:id="rId27"/>
    <p:sldId id="343" r:id="rId28"/>
    <p:sldId id="344" r:id="rId29"/>
    <p:sldId id="376" r:id="rId30"/>
    <p:sldId id="384" r:id="rId31"/>
    <p:sldId id="377" r:id="rId32"/>
    <p:sldId id="385" r:id="rId33"/>
    <p:sldId id="373" r:id="rId34"/>
    <p:sldId id="341" r:id="rId35"/>
    <p:sldId id="374" r:id="rId36"/>
    <p:sldId id="342" r:id="rId37"/>
    <p:sldId id="349" r:id="rId38"/>
    <p:sldId id="348" r:id="rId39"/>
    <p:sldId id="350" r:id="rId40"/>
    <p:sldId id="352" r:id="rId41"/>
    <p:sldId id="351" r:id="rId42"/>
    <p:sldId id="353" r:id="rId43"/>
    <p:sldId id="347" r:id="rId44"/>
    <p:sldId id="354" r:id="rId45"/>
    <p:sldId id="346" r:id="rId46"/>
    <p:sldId id="378" r:id="rId47"/>
    <p:sldId id="292" r:id="rId48"/>
    <p:sldId id="299" r:id="rId49"/>
    <p:sldId id="356" r:id="rId50"/>
    <p:sldId id="357" r:id="rId51"/>
    <p:sldId id="358" r:id="rId52"/>
    <p:sldId id="302" r:id="rId53"/>
    <p:sldId id="361" r:id="rId54"/>
    <p:sldId id="364" r:id="rId55"/>
    <p:sldId id="365" r:id="rId56"/>
    <p:sldId id="371" r:id="rId5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2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2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2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2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2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2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2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2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2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BFBA3"/>
    <a:srgbClr val="FF5050"/>
    <a:srgbClr val="FF3300"/>
    <a:srgbClr val="A50021"/>
    <a:srgbClr val="DDDDDD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0074" autoAdjust="0"/>
    <p:restoredTop sz="94631" autoAdjust="0"/>
  </p:normalViewPr>
  <p:slideViewPr>
    <p:cSldViewPr>
      <p:cViewPr varScale="1">
        <p:scale>
          <a:sx n="59" d="100"/>
          <a:sy n="59" d="100"/>
        </p:scale>
        <p:origin x="72" y="1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0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C2BF4C-EFA8-5D45-9C10-22719223BA7D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E3D78-3FAD-DF49-929D-0E2EBC0B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15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6297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756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1713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9603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025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1703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832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580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9460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4584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90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7852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93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201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4786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743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946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933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6844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7546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016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5F264B-6103-974C-97EB-5A89D80FA9B1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907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5120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2670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5F264B-6103-974C-97EB-5A89D80FA9B1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4298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74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175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849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4497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4262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98117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917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469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1946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20073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0646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95278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A50D06-685C-C14C-B2F8-83C37BCBD44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8545921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E3D78-3FAD-DF49-929D-0E2EBC0BBFB9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91116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E3D78-3FAD-DF49-929D-0E2EBC0BBFB9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0912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E3D78-3FAD-DF49-929D-0E2EBC0BBFB9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2101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E3D78-3FAD-DF49-929D-0E2EBC0BBFB9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78988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E3D78-3FAD-DF49-929D-0E2EBC0BBFB9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6887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E3D78-3FAD-DF49-929D-0E2EBC0BBFB9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80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13632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E3D78-3FAD-DF49-929D-0E2EBC0BBFB9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265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E3D78-3FAD-DF49-929D-0E2EBC0BBFB9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6749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E3D78-3FAD-DF49-929D-0E2EBC0BBFB9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173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573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914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362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96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C0FE6-2BD4-44AA-9F48-690D5782FC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AB490-D81A-4C43-9FED-9B5971947F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0DAD05-7355-45D6-B231-511D022D48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4C529-7A6E-E943-AE71-8BF34650B9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BDC798-BC5D-5B47-9C08-3CE605ACA8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5F3100-80B8-5846-A43D-A6600D089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E44E-2662-174B-9D75-73A0C879E632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1BFC3-8197-F342-9AE9-AD7C26295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EC3A2-BE0F-6645-BAE8-4862DDAD2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E19A-236F-B84E-99A4-F263B8557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206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337CA-AC2C-0F4A-B80D-2595145C2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EA7E8-B454-D242-A0FC-63B9881DD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B8DA6-FF01-C642-B6E5-BE26D2A0B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E44E-2662-174B-9D75-73A0C879E632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50D23-2C72-984B-9073-6709535FE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9B650-A6E6-5F4C-A0DF-77AD2003C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E19A-236F-B84E-99A4-F263B8557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95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55ED0-49D0-AD48-8B8E-5A1F4E4EF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B6E276-ECC3-C84A-AC17-710949AEA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BEE099-6BBB-FD4C-A57E-AF63A3CC0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E44E-2662-174B-9D75-73A0C879E632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92D6D-8791-C64E-BCD1-E8692C76C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92E19-3C0A-3A4E-9A08-00D682B24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E19A-236F-B84E-99A4-F263B8557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22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1E15E-03F3-9D4C-B8AE-296449EAF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768EB-F880-1C42-9692-BB2E485EE7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CD49BD-0294-BF43-883A-4FD46F95F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AE73D6-7506-D846-8710-F682B4812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E44E-2662-174B-9D75-73A0C879E632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6D88EB-0870-B246-B037-A483B04AA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409691-4BAF-0A48-9F0F-756DADD0D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E19A-236F-B84E-99A4-F263B8557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639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A17CA-E994-1840-897C-F12BDAAF0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11AA27-D7E8-F642-AD5D-B7E25699C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2C103F-0CBA-2E4E-8E6F-5F0BCED66D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548D83-C744-B64F-AF80-38E6F2F5F1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4299BC-DCB5-A943-B864-06FD45C679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055D47-1B3E-9245-97F1-42046162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E44E-2662-174B-9D75-73A0C879E632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1A8B5C-AF2B-1B40-BAC3-0D3DD7C62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6CBFDA-FEED-3C4F-8C02-7C48AD8EF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E19A-236F-B84E-99A4-F263B8557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191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C3129-FD57-8B46-B674-A49E5178E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031655-A88A-0C45-ACA8-78C202218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E44E-2662-174B-9D75-73A0C879E632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F622C5-DEF4-874C-83DC-76D839283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81B588-03D7-E84A-ADDC-EAC48F6FE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E19A-236F-B84E-99A4-F263B8557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7211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6DAC72-6095-864C-8F92-CD4F2F4F2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E44E-2662-174B-9D75-73A0C879E632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000A49-5B46-764F-B251-BC1C88BB4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474D-F127-944F-99C4-62B8797D5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E19A-236F-B84E-99A4-F263B8557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9134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250F8-F80F-954B-9215-90BBC7A81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7F34D-DE8B-C141-9F9D-62A450921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71A76-DD02-A146-AD4A-6950AF37B2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70D21-01D5-6747-8F7D-B97FEA66D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E44E-2662-174B-9D75-73A0C879E632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97C917-7A14-2645-A38A-DD7E79EB6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7B8B28-7346-DA43-A28A-0F4DBDF8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E19A-236F-B84E-99A4-F263B8557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400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C13BC-650C-4559-889B-828B581673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40596-7313-3940-9480-9F6F438EF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107D4-4AC0-6C4C-A7F6-5D55A7142F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CE7F3F-33B7-8F44-B55B-ACF8FC23CC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27A53E-06DC-424E-9A01-E2DC7180A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E44E-2662-174B-9D75-73A0C879E632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C0FE77-A3E7-5540-9205-021044EAD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C06203-6463-744F-9431-147F16B80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E19A-236F-B84E-99A4-F263B8557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3641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9E698-A338-0B45-82F9-5E32736F6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184EF5-C91D-1243-9A42-77BA6D2843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FD01B3-D61C-DE4C-818C-E8C42BA4E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E44E-2662-174B-9D75-73A0C879E632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EE15FF-F29F-6149-AE9F-299E79D81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842827-85F6-0642-A3A3-CE87D222D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E19A-236F-B84E-99A4-F263B8557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960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7EB141-C983-414B-94BE-6C67FFBF41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36350F-9EFA-E74D-8406-1A989B5263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F9176-55D7-9643-94E1-30449CD49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E44E-2662-174B-9D75-73A0C879E632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CEF46C-7F3B-7941-9403-D66D5C0E8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3CC40-9387-3741-B0C9-ED9A04024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E19A-236F-B84E-99A4-F263B8557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82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8836BE-EE02-4C0A-820F-9398D00851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EF688-0E39-4725-B909-74499BF7B2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3323A0-34C4-493C-9B56-7F832A64D4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7E7C9-F5F0-469A-8D46-F4EE91BE3C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3B0F1B-CAA6-41F9-8D22-41B626752A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7B3DE-FB27-4B42-B63A-3275867E69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2A7997-EB3E-4F55-A9FC-EC81BE408C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F8D16CD6-7AC9-4704-8C2D-9DAA901F638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27BFC0-FAAB-294F-9126-DE6EADF71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43F962-34F5-9645-8984-25D476736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0205E3-04DA-D741-A5B4-D9AB606E03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DE44E-2662-174B-9D75-73A0C879E632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C5F0D-2F20-7140-A8DC-1C4B2F7DC2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E4D51D-B4FA-B947-BCBE-17300148BB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3E19A-236F-B84E-99A4-F263B8557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15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9IUI6T5ynfU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3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notesSlide" Target="../notesSlides/notesSlide44.xml"/><Relationship Id="rId18" Type="http://schemas.openxmlformats.org/officeDocument/2006/relationships/image" Target="../media/image21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7.xml"/><Relationship Id="rId17" Type="http://schemas.openxmlformats.org/officeDocument/2006/relationships/image" Target="../media/image20.png"/><Relationship Id="rId2" Type="http://schemas.openxmlformats.org/officeDocument/2006/relationships/tags" Target="../tags/tag2.xml"/><Relationship Id="rId16" Type="http://schemas.openxmlformats.org/officeDocument/2006/relationships/image" Target="../media/image19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18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17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notesSlide" Target="../notesSlides/notesSlide45.xml"/><Relationship Id="rId18" Type="http://schemas.openxmlformats.org/officeDocument/2006/relationships/image" Target="../media/image21.png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slideLayout" Target="../slideLayouts/slideLayout7.xml"/><Relationship Id="rId17" Type="http://schemas.openxmlformats.org/officeDocument/2006/relationships/image" Target="../media/image20.png"/><Relationship Id="rId2" Type="http://schemas.openxmlformats.org/officeDocument/2006/relationships/tags" Target="../tags/tag13.xml"/><Relationship Id="rId16" Type="http://schemas.openxmlformats.org/officeDocument/2006/relationships/image" Target="../media/image19.png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5" Type="http://schemas.openxmlformats.org/officeDocument/2006/relationships/tags" Target="../tags/tag16.xml"/><Relationship Id="rId15" Type="http://schemas.openxmlformats.org/officeDocument/2006/relationships/image" Target="../media/image18.png"/><Relationship Id="rId10" Type="http://schemas.openxmlformats.org/officeDocument/2006/relationships/tags" Target="../tags/tag21.xml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image" Target="../media/image17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notesSlide" Target="../notesSlides/notesSlide46.xml"/><Relationship Id="rId18" Type="http://schemas.openxmlformats.org/officeDocument/2006/relationships/image" Target="../media/image21.png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slideLayout" Target="../slideLayouts/slideLayout7.xml"/><Relationship Id="rId17" Type="http://schemas.openxmlformats.org/officeDocument/2006/relationships/image" Target="../media/image20.png"/><Relationship Id="rId2" Type="http://schemas.openxmlformats.org/officeDocument/2006/relationships/tags" Target="../tags/tag24.xml"/><Relationship Id="rId16" Type="http://schemas.openxmlformats.org/officeDocument/2006/relationships/image" Target="../media/image19.png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5" Type="http://schemas.openxmlformats.org/officeDocument/2006/relationships/tags" Target="../tags/tag27.xml"/><Relationship Id="rId15" Type="http://schemas.openxmlformats.org/officeDocument/2006/relationships/image" Target="../media/image18.png"/><Relationship Id="rId10" Type="http://schemas.openxmlformats.org/officeDocument/2006/relationships/tags" Target="../tags/tag32.xml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notesSlide" Target="../notesSlides/notesSlide47.xml"/><Relationship Id="rId18" Type="http://schemas.openxmlformats.org/officeDocument/2006/relationships/image" Target="../media/image21.png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12" Type="http://schemas.openxmlformats.org/officeDocument/2006/relationships/slideLayout" Target="../slideLayouts/slideLayout7.xml"/><Relationship Id="rId17" Type="http://schemas.openxmlformats.org/officeDocument/2006/relationships/image" Target="../media/image20.png"/><Relationship Id="rId2" Type="http://schemas.openxmlformats.org/officeDocument/2006/relationships/tags" Target="../tags/tag35.xml"/><Relationship Id="rId16" Type="http://schemas.openxmlformats.org/officeDocument/2006/relationships/image" Target="../media/image19.png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tags" Target="../tags/tag44.xml"/><Relationship Id="rId5" Type="http://schemas.openxmlformats.org/officeDocument/2006/relationships/tags" Target="../tags/tag38.xml"/><Relationship Id="rId15" Type="http://schemas.openxmlformats.org/officeDocument/2006/relationships/image" Target="../media/image18.png"/><Relationship Id="rId10" Type="http://schemas.openxmlformats.org/officeDocument/2006/relationships/tags" Target="../tags/tag43.xml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image" Target="../media/image17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13" Type="http://schemas.openxmlformats.org/officeDocument/2006/relationships/image" Target="../media/image17.png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12" Type="http://schemas.openxmlformats.org/officeDocument/2006/relationships/notesSlide" Target="../notesSlides/notesSlide48.xml"/><Relationship Id="rId2" Type="http://schemas.openxmlformats.org/officeDocument/2006/relationships/tags" Target="../tags/tag46.xml"/><Relationship Id="rId16" Type="http://schemas.openxmlformats.org/officeDocument/2006/relationships/image" Target="../media/image20.png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49.xml"/><Relationship Id="rId15" Type="http://schemas.openxmlformats.org/officeDocument/2006/relationships/image" Target="../media/image19.png"/><Relationship Id="rId10" Type="http://schemas.openxmlformats.org/officeDocument/2006/relationships/tags" Target="../tags/tag54.xml"/><Relationship Id="rId4" Type="http://schemas.openxmlformats.org/officeDocument/2006/relationships/tags" Target="../tags/tag48.xml"/><Relationship Id="rId9" Type="http://schemas.openxmlformats.org/officeDocument/2006/relationships/tags" Target="../tags/tag53.xml"/><Relationship Id="rId14" Type="http://schemas.openxmlformats.org/officeDocument/2006/relationships/image" Target="../media/image18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image" Target="../media/image17.png"/><Relationship Id="rId3" Type="http://schemas.openxmlformats.org/officeDocument/2006/relationships/tags" Target="../tags/tag57.xml"/><Relationship Id="rId7" Type="http://schemas.openxmlformats.org/officeDocument/2006/relationships/tags" Target="../tags/tag61.xml"/><Relationship Id="rId12" Type="http://schemas.openxmlformats.org/officeDocument/2006/relationships/notesSlide" Target="../notesSlides/notesSlide49.xml"/><Relationship Id="rId2" Type="http://schemas.openxmlformats.org/officeDocument/2006/relationships/tags" Target="../tags/tag56.xml"/><Relationship Id="rId16" Type="http://schemas.openxmlformats.org/officeDocument/2006/relationships/image" Target="../media/image20.png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59.xml"/><Relationship Id="rId15" Type="http://schemas.openxmlformats.org/officeDocument/2006/relationships/image" Target="../media/image19.png"/><Relationship Id="rId10" Type="http://schemas.openxmlformats.org/officeDocument/2006/relationships/tags" Target="../tags/tag64.xml"/><Relationship Id="rId4" Type="http://schemas.openxmlformats.org/officeDocument/2006/relationships/tags" Target="../tags/tag58.xml"/><Relationship Id="rId9" Type="http://schemas.openxmlformats.org/officeDocument/2006/relationships/tags" Target="../tags/tag63.xml"/><Relationship Id="rId14" Type="http://schemas.openxmlformats.org/officeDocument/2006/relationships/image" Target="../media/image18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../media/image17.png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notesSlide" Target="../notesSlides/notesSlide50.xml"/><Relationship Id="rId2" Type="http://schemas.openxmlformats.org/officeDocument/2006/relationships/tags" Target="../tags/tag66.xml"/><Relationship Id="rId16" Type="http://schemas.openxmlformats.org/officeDocument/2006/relationships/image" Target="../media/image20.png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69.xml"/><Relationship Id="rId15" Type="http://schemas.openxmlformats.org/officeDocument/2006/relationships/image" Target="../media/image19.png"/><Relationship Id="rId10" Type="http://schemas.openxmlformats.org/officeDocument/2006/relationships/tags" Target="../tags/tag74.xml"/><Relationship Id="rId4" Type="http://schemas.openxmlformats.org/officeDocument/2006/relationships/tags" Target="../tags/tag68.xml"/><Relationship Id="rId9" Type="http://schemas.openxmlformats.org/officeDocument/2006/relationships/tags" Target="../tags/tag73.xml"/><Relationship Id="rId14" Type="http://schemas.openxmlformats.org/officeDocument/2006/relationships/image" Target="../media/image18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13" Type="http://schemas.openxmlformats.org/officeDocument/2006/relationships/image" Target="../media/image17.png"/><Relationship Id="rId3" Type="http://schemas.openxmlformats.org/officeDocument/2006/relationships/tags" Target="../tags/tag77.xml"/><Relationship Id="rId7" Type="http://schemas.openxmlformats.org/officeDocument/2006/relationships/tags" Target="../tags/tag81.xml"/><Relationship Id="rId12" Type="http://schemas.openxmlformats.org/officeDocument/2006/relationships/notesSlide" Target="../notesSlides/notesSlide51.xml"/><Relationship Id="rId2" Type="http://schemas.openxmlformats.org/officeDocument/2006/relationships/tags" Target="../tags/tag76.xml"/><Relationship Id="rId16" Type="http://schemas.openxmlformats.org/officeDocument/2006/relationships/image" Target="../media/image20.png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79.xml"/><Relationship Id="rId15" Type="http://schemas.openxmlformats.org/officeDocument/2006/relationships/image" Target="../media/image19.png"/><Relationship Id="rId10" Type="http://schemas.openxmlformats.org/officeDocument/2006/relationships/tags" Target="../tags/tag84.xml"/><Relationship Id="rId4" Type="http://schemas.openxmlformats.org/officeDocument/2006/relationships/tags" Target="../tags/tag78.xml"/><Relationship Id="rId9" Type="http://schemas.openxmlformats.org/officeDocument/2006/relationships/tags" Target="../tags/tag83.xml"/><Relationship Id="rId14" Type="http://schemas.openxmlformats.org/officeDocument/2006/relationships/image" Target="../media/image1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5" Type="http://schemas.openxmlformats.org/officeDocument/2006/relationships/hyperlink" Target="https://youtu.be/9IUI6T5ynfU" TargetMode="External"/><Relationship Id="rId4" Type="http://schemas.openxmlformats.org/officeDocument/2006/relationships/notesSlide" Target="../notesSlides/notesSlide5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22911" y="1287851"/>
            <a:ext cx="8746177" cy="202375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u="sng">
                <a:latin typeface="Impact" panose="020B0806030902050204" pitchFamily="34" charset="0"/>
              </a:rPr>
              <a:t>N7 - THERMODYNAMICS</a:t>
            </a:r>
            <a:endParaRPr lang="en-US" sz="8000" u="sng" dirty="0">
              <a:latin typeface="Impact" panose="020B080603090205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67DC9B-EEAE-F64D-A8B6-FF023D9B83FE}"/>
              </a:ext>
            </a:extLst>
          </p:cNvPr>
          <p:cNvSpPr txBox="1"/>
          <p:nvPr/>
        </p:nvSpPr>
        <p:spPr>
          <a:xfrm>
            <a:off x="2088355" y="2992399"/>
            <a:ext cx="80152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Gibbs Free Energy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847035-3C37-A3DE-FFA9-45171A70A51D}"/>
              </a:ext>
            </a:extLst>
          </p:cNvPr>
          <p:cNvSpPr txBox="1"/>
          <p:nvPr/>
        </p:nvSpPr>
        <p:spPr>
          <a:xfrm>
            <a:off x="388917" y="6096000"/>
            <a:ext cx="10058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+mj-lt"/>
              </a:rPr>
              <a:t>Link to YouTube Presentation: </a:t>
            </a:r>
            <a:r>
              <a:rPr lang="en-US" sz="2400" dirty="0">
                <a:latin typeface="+mj-lt"/>
                <a:hlinkClick r:id="rId2"/>
              </a:rPr>
              <a:t>https://youtu.be/9IUI6T5ynfU</a:t>
            </a:r>
            <a:r>
              <a:rPr lang="en-US" sz="2400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3512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62202"/>
            <a:ext cx="4724400" cy="3012454"/>
          </a:xfrm>
          <a:noFill/>
          <a:ln w="101600">
            <a:noFill/>
          </a:ln>
        </p:spPr>
        <p:txBody>
          <a:bodyPr/>
          <a:lstStyle/>
          <a:p>
            <a:pPr marL="0" indent="0">
              <a:lnSpc>
                <a:spcPct val="90000"/>
              </a:lnSpc>
              <a:buSzPct val="80000"/>
              <a:buNone/>
            </a:pPr>
            <a:r>
              <a:rPr lang="en-US" sz="4800" dirty="0">
                <a:latin typeface="+mj-lt"/>
                <a:cs typeface="Arial" charset="0"/>
              </a:rPr>
              <a:t>A process will be spontaneous when </a:t>
            </a:r>
            <a:r>
              <a:rPr lang="en-US" sz="4800" dirty="0">
                <a:latin typeface="Symbol" charset="0"/>
                <a:cs typeface="Arial" charset="0"/>
              </a:rPr>
              <a:t>D</a:t>
            </a:r>
            <a:r>
              <a:rPr lang="en-US" sz="4800" i="1" dirty="0">
                <a:latin typeface="Arial" charset="0"/>
                <a:cs typeface="Arial" charset="0"/>
              </a:rPr>
              <a:t>G </a:t>
            </a:r>
            <a:r>
              <a:rPr lang="en-US" sz="4800" dirty="0">
                <a:latin typeface="Arial" charset="0"/>
                <a:cs typeface="Arial" charset="0"/>
              </a:rPr>
              <a:t>is negative</a:t>
            </a:r>
            <a:endParaRPr lang="en-US" sz="4800" baseline="-25000" dirty="0">
              <a:latin typeface="Arial" charset="0"/>
              <a:cs typeface="Arial" charset="0"/>
            </a:endParaRPr>
          </a:p>
          <a:p>
            <a:pPr marL="0" indent="0">
              <a:lnSpc>
                <a:spcPct val="90000"/>
              </a:lnSpc>
              <a:buSzPct val="80000"/>
              <a:buNone/>
            </a:pPr>
            <a:endParaRPr lang="en-US" sz="3600" b="1" baseline="-25000" dirty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90000"/>
              </a:lnSpc>
              <a:buSzPct val="80000"/>
              <a:buNone/>
            </a:pPr>
            <a:endParaRPr lang="en-US" sz="3600" b="1" baseline="-25000" dirty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980765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Gibbs Free Energy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812596-FCF4-4378-88E9-F4A382C536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34000" y="1143000"/>
            <a:ext cx="5655143" cy="49719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5A57B9-D010-440E-9F4E-C3AD4FCD1678}"/>
              </a:ext>
            </a:extLst>
          </p:cNvPr>
          <p:cNvSpPr txBox="1"/>
          <p:nvPr/>
        </p:nvSpPr>
        <p:spPr>
          <a:xfrm rot="20993038">
            <a:off x="5740857" y="5237670"/>
            <a:ext cx="846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+mn-lt"/>
              </a:rPr>
              <a:t>Um…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12DDE7-8467-6C5C-F1FF-2F0DEEFD653C}"/>
              </a:ext>
            </a:extLst>
          </p:cNvPr>
          <p:cNvSpPr txBox="1"/>
          <p:nvPr/>
        </p:nvSpPr>
        <p:spPr>
          <a:xfrm>
            <a:off x="522893" y="4784257"/>
            <a:ext cx="4131143" cy="1588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buSzPct val="80000"/>
              <a:buNone/>
            </a:pPr>
            <a:r>
              <a:rPr lang="en-US" sz="3600" b="1" dirty="0">
                <a:solidFill>
                  <a:srgbClr val="0070C0"/>
                </a:solidFill>
                <a:latin typeface="Arial" charset="0"/>
                <a:cs typeface="Arial" charset="0"/>
              </a:rPr>
              <a:t>Important fact that lets us do a lot of math! </a:t>
            </a:r>
          </a:p>
        </p:txBody>
      </p:sp>
    </p:spTree>
    <p:extLst>
      <p:ext uri="{BB962C8B-B14F-4D97-AF65-F5344CB8AC3E}">
        <p14:creationId xmlns:p14="http://schemas.microsoft.com/office/powerpoint/2010/main" val="37286160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631750" y="1352601"/>
            <a:ext cx="10950650" cy="3012454"/>
          </a:xfrm>
          <a:noFill/>
          <a:ln w="101600">
            <a:noFill/>
          </a:ln>
        </p:spPr>
        <p:txBody>
          <a:bodyPr/>
          <a:lstStyle/>
          <a:p>
            <a:pPr marL="0" indent="0">
              <a:lnSpc>
                <a:spcPct val="90000"/>
              </a:lnSpc>
              <a:buSzPct val="80000"/>
              <a:buNone/>
            </a:pPr>
            <a:r>
              <a:rPr lang="en-US" sz="4400" dirty="0">
                <a:latin typeface="+mj-lt"/>
                <a:cs typeface="Arial" charset="0"/>
              </a:rPr>
              <a:t>It is very common for them to ask you to predict if a reaction is spontaneous  based on just the algebraic sign on ∆H and ∆S</a:t>
            </a:r>
          </a:p>
          <a:p>
            <a:pPr marL="0" indent="0">
              <a:lnSpc>
                <a:spcPct val="90000"/>
              </a:lnSpc>
              <a:buSzPct val="80000"/>
              <a:buNone/>
            </a:pPr>
            <a:endParaRPr lang="en-US" sz="4400" baseline="-25000" dirty="0">
              <a:latin typeface="+mj-lt"/>
              <a:cs typeface="Arial" charset="0"/>
            </a:endParaRPr>
          </a:p>
          <a:p>
            <a:pPr marL="0" indent="0" algn="ctr">
              <a:lnSpc>
                <a:spcPct val="90000"/>
              </a:lnSpc>
              <a:buSzPct val="80000"/>
              <a:buNone/>
            </a:pPr>
            <a:r>
              <a:rPr lang="en-US" sz="4000" b="1" dirty="0">
                <a:solidFill>
                  <a:srgbClr val="0070C0"/>
                </a:solidFill>
                <a:latin typeface="+mj-lt"/>
                <a:cs typeface="Arial" charset="0"/>
              </a:rPr>
              <a:t>You need to use the Gibbs equation </a:t>
            </a:r>
            <a:br>
              <a:rPr lang="en-US" sz="4000" b="1" dirty="0">
                <a:solidFill>
                  <a:srgbClr val="0070C0"/>
                </a:solidFill>
                <a:latin typeface="+mj-lt"/>
                <a:cs typeface="Arial" charset="0"/>
              </a:rPr>
            </a:br>
            <a:r>
              <a:rPr lang="en-US" sz="4000" b="1" dirty="0">
                <a:solidFill>
                  <a:srgbClr val="0070C0"/>
                </a:solidFill>
                <a:latin typeface="+mj-lt"/>
                <a:cs typeface="Arial" charset="0"/>
              </a:rPr>
              <a:t>to see if ∆G ends up + or - </a:t>
            </a:r>
            <a:endParaRPr lang="en-US" sz="4000" b="1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90000"/>
              </a:lnSpc>
              <a:buSzPct val="80000"/>
              <a:buNone/>
            </a:pPr>
            <a:endParaRPr lang="en-US" sz="4000" b="1" baseline="-25000" dirty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90000"/>
              </a:lnSpc>
              <a:buSzPct val="80000"/>
              <a:buNone/>
            </a:pPr>
            <a:r>
              <a:rPr lang="en-US" sz="4000" b="1" dirty="0" err="1">
                <a:latin typeface="Symbol" charset="0"/>
                <a:cs typeface="Arial" charset="0"/>
              </a:rPr>
              <a:t>D</a:t>
            </a:r>
            <a:r>
              <a:rPr lang="en-US" sz="4000" b="1" i="1" dirty="0" err="1">
                <a:latin typeface="Arial" charset="0"/>
                <a:cs typeface="Arial" charset="0"/>
              </a:rPr>
              <a:t>G</a:t>
            </a:r>
            <a:r>
              <a:rPr lang="en-US" sz="4000" b="1" baseline="-25000" dirty="0" err="1">
                <a:latin typeface="Arial" charset="0"/>
                <a:cs typeface="Arial" charset="0"/>
              </a:rPr>
              <a:t>sys</a:t>
            </a:r>
            <a:r>
              <a:rPr lang="en-US" sz="4000" b="1" dirty="0">
                <a:latin typeface="Arial" charset="0"/>
                <a:cs typeface="Arial" charset="0"/>
              </a:rPr>
              <a:t> = </a:t>
            </a:r>
            <a:r>
              <a:rPr lang="en-US" sz="4000" b="1" dirty="0" err="1">
                <a:latin typeface="Symbol" charset="0"/>
                <a:cs typeface="Arial" charset="0"/>
              </a:rPr>
              <a:t>D</a:t>
            </a:r>
            <a:r>
              <a:rPr lang="en-US" sz="4000" b="1" i="1" dirty="0" err="1">
                <a:latin typeface="Arial" charset="0"/>
                <a:cs typeface="Arial" charset="0"/>
              </a:rPr>
              <a:t>H</a:t>
            </a:r>
            <a:r>
              <a:rPr lang="en-US" sz="4000" b="1" baseline="-25000" dirty="0" err="1">
                <a:latin typeface="Arial" charset="0"/>
                <a:cs typeface="Arial" charset="0"/>
              </a:rPr>
              <a:t>sys</a:t>
            </a:r>
            <a:r>
              <a:rPr lang="en-US" sz="4000" b="1" dirty="0" err="1">
                <a:latin typeface="Arial" charset="0"/>
                <a:cs typeface="Arial" charset="0"/>
              </a:rPr>
              <a:t>−T</a:t>
            </a:r>
            <a:r>
              <a:rPr lang="en-US" sz="4000" b="1" dirty="0" err="1">
                <a:latin typeface="Symbol" charset="0"/>
                <a:cs typeface="Arial" charset="0"/>
              </a:rPr>
              <a:t>D</a:t>
            </a:r>
            <a:r>
              <a:rPr lang="en-US" sz="4000" b="1" i="1" dirty="0" err="1">
                <a:latin typeface="Arial" charset="0"/>
                <a:cs typeface="Arial" charset="0"/>
              </a:rPr>
              <a:t>S</a:t>
            </a:r>
            <a:r>
              <a:rPr lang="en-US" sz="4000" b="1" baseline="-25000" dirty="0" err="1">
                <a:latin typeface="Arial" charset="0"/>
                <a:cs typeface="Arial" charset="0"/>
              </a:rPr>
              <a:t>sys</a:t>
            </a:r>
            <a:r>
              <a:rPr lang="en-US" sz="4000" b="1" baseline="-25000" dirty="0">
                <a:latin typeface="Arial" charset="0"/>
                <a:cs typeface="Arial" charset="0"/>
              </a:rPr>
              <a:t> </a:t>
            </a:r>
          </a:p>
          <a:p>
            <a:pPr marL="0" indent="0" algn="ctr">
              <a:lnSpc>
                <a:spcPct val="90000"/>
              </a:lnSpc>
              <a:buSzPct val="80000"/>
              <a:buNone/>
            </a:pPr>
            <a:endParaRPr lang="en-US" sz="4000" b="1" baseline="-25000" dirty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90000"/>
              </a:lnSpc>
              <a:buSzPct val="80000"/>
              <a:buNone/>
            </a:pPr>
            <a:endParaRPr lang="en-US" sz="4000" b="1" baseline="-25000" dirty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1117925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Mental Math with Gibbs Free Energy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4048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631750" y="1352601"/>
            <a:ext cx="11255450" cy="3012454"/>
          </a:xfrm>
          <a:noFill/>
          <a:ln w="101600">
            <a:noFill/>
          </a:ln>
        </p:spPr>
        <p:txBody>
          <a:bodyPr/>
          <a:lstStyle/>
          <a:p>
            <a:pPr marL="0" indent="0">
              <a:lnSpc>
                <a:spcPct val="90000"/>
              </a:lnSpc>
              <a:buSzPct val="80000"/>
              <a:buNone/>
            </a:pPr>
            <a:r>
              <a:rPr lang="en-US" sz="4000" b="1" dirty="0">
                <a:latin typeface="+mj-lt"/>
                <a:cs typeface="Arial" charset="0"/>
              </a:rPr>
              <a:t>This always makes my brain feel scrambled… figure out what works for you. </a:t>
            </a:r>
          </a:p>
          <a:p>
            <a:pPr>
              <a:lnSpc>
                <a:spcPct val="90000"/>
              </a:lnSpc>
              <a:buSzPct val="80000"/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Arial" charset="0"/>
              </a:rPr>
              <a:t>Flat out memorize it </a:t>
            </a:r>
            <a:r>
              <a:rPr lang="en-US" sz="2800" i="1" dirty="0">
                <a:latin typeface="+mj-lt"/>
                <a:cs typeface="Arial" charset="0"/>
              </a:rPr>
              <a:t>(best, fastest)</a:t>
            </a:r>
          </a:p>
          <a:p>
            <a:pPr>
              <a:lnSpc>
                <a:spcPct val="90000"/>
              </a:lnSpc>
              <a:buSzPct val="80000"/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Arial" charset="0"/>
              </a:rPr>
              <a:t>Write out the equation and +/- and walk through the mental math each time </a:t>
            </a:r>
            <a:r>
              <a:rPr lang="en-US" sz="2800" i="1" dirty="0">
                <a:latin typeface="+mj-lt"/>
                <a:cs typeface="Arial" charset="0"/>
              </a:rPr>
              <a:t>(what I do because I’m lazy, and I’m not taking timed tests like you are – ha!)</a:t>
            </a:r>
          </a:p>
          <a:p>
            <a:pPr>
              <a:lnSpc>
                <a:spcPct val="90000"/>
              </a:lnSpc>
              <a:buSzPct val="80000"/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Arial" charset="0"/>
              </a:rPr>
              <a:t>Find/make a mnemonic? </a:t>
            </a:r>
            <a:r>
              <a:rPr lang="en-US" sz="2800" i="1" dirty="0">
                <a:latin typeface="+mj-lt"/>
                <a:cs typeface="Arial" charset="0"/>
              </a:rPr>
              <a:t>(Tell me if you find a good one!)</a:t>
            </a:r>
          </a:p>
          <a:p>
            <a:pPr marL="0" indent="0">
              <a:lnSpc>
                <a:spcPct val="90000"/>
              </a:lnSpc>
              <a:buSzPct val="80000"/>
              <a:buNone/>
            </a:pPr>
            <a:endParaRPr lang="en-US" sz="1050" i="1" dirty="0">
              <a:latin typeface="+mj-lt"/>
              <a:cs typeface="Arial" charset="0"/>
            </a:endParaRPr>
          </a:p>
          <a:p>
            <a:pPr marL="0" indent="0" algn="ctr">
              <a:lnSpc>
                <a:spcPct val="90000"/>
              </a:lnSpc>
              <a:buSzPct val="80000"/>
              <a:buNone/>
            </a:pPr>
            <a:r>
              <a:rPr lang="en-US" sz="2800" b="1" i="1" dirty="0">
                <a:solidFill>
                  <a:srgbClr val="0070C0"/>
                </a:solidFill>
                <a:latin typeface="+mj-lt"/>
                <a:cs typeface="Arial" charset="0"/>
              </a:rPr>
              <a:t>YOU CAN’T LET YOUR BRAIN SHUT DOWN </a:t>
            </a:r>
            <a:br>
              <a:rPr lang="en-US" sz="2800" b="1" i="1" dirty="0">
                <a:solidFill>
                  <a:srgbClr val="0070C0"/>
                </a:solidFill>
                <a:latin typeface="+mj-lt"/>
                <a:cs typeface="Arial" charset="0"/>
              </a:rPr>
            </a:br>
            <a:r>
              <a:rPr lang="en-US" sz="2800" b="1" i="1" dirty="0">
                <a:solidFill>
                  <a:srgbClr val="0070C0"/>
                </a:solidFill>
                <a:latin typeface="+mj-lt"/>
                <a:cs typeface="Arial" charset="0"/>
              </a:rPr>
              <a:t>Don’t let it feel confused and shut off…</a:t>
            </a:r>
            <a:br>
              <a:rPr lang="en-US" sz="2800" b="1" i="1" dirty="0">
                <a:solidFill>
                  <a:srgbClr val="0070C0"/>
                </a:solidFill>
                <a:latin typeface="+mj-lt"/>
                <a:cs typeface="Arial" charset="0"/>
              </a:rPr>
            </a:br>
            <a:r>
              <a:rPr lang="en-US" sz="2800" b="1" i="1" dirty="0">
                <a:solidFill>
                  <a:srgbClr val="0070C0"/>
                </a:solidFill>
                <a:latin typeface="+mj-lt"/>
                <a:cs typeface="Arial" charset="0"/>
              </a:rPr>
              <a:t>just walk through it slowly…</a:t>
            </a:r>
            <a:endParaRPr lang="en-US" sz="2800" b="1" i="1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90000"/>
              </a:lnSpc>
              <a:buSzPct val="80000"/>
              <a:buNone/>
            </a:pPr>
            <a:endParaRPr lang="en-US" sz="4000" b="1" baseline="-25000" dirty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90000"/>
              </a:lnSpc>
              <a:buSzPct val="80000"/>
              <a:buNone/>
            </a:pPr>
            <a:endParaRPr lang="en-US" sz="4000" b="1" baseline="-25000" dirty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1117925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Mental Math with Gibbs Free Energy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0792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1117925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Mental Math with Gibbs Free Energy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0318764"/>
              </p:ext>
            </p:extLst>
          </p:nvPr>
        </p:nvGraphicFramePr>
        <p:xfrm>
          <a:off x="609600" y="1600200"/>
          <a:ext cx="11125200" cy="3596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1300">
                  <a:extLst>
                    <a:ext uri="{9D8B030D-6E8A-4147-A177-3AD203B41FA5}">
                      <a16:colId xmlns:a16="http://schemas.microsoft.com/office/drawing/2014/main" val="3492884645"/>
                    </a:ext>
                  </a:extLst>
                </a:gridCol>
                <a:gridCol w="2781300">
                  <a:extLst>
                    <a:ext uri="{9D8B030D-6E8A-4147-A177-3AD203B41FA5}">
                      <a16:colId xmlns:a16="http://schemas.microsoft.com/office/drawing/2014/main" val="776033093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662897315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3002362986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buSzPct val="80000"/>
                        <a:buNone/>
                      </a:pPr>
                      <a:r>
                        <a:rPr lang="en-US" sz="4000" b="1" dirty="0" err="1">
                          <a:latin typeface="Symbol" charset="0"/>
                          <a:cs typeface="Arial" charset="0"/>
                        </a:rPr>
                        <a:t>D</a:t>
                      </a:r>
                      <a:r>
                        <a:rPr lang="en-US" sz="4000" b="1" i="1" dirty="0" err="1">
                          <a:latin typeface="Arial" charset="0"/>
                          <a:cs typeface="Arial" charset="0"/>
                        </a:rPr>
                        <a:t>H</a:t>
                      </a:r>
                      <a:r>
                        <a:rPr lang="en-US" sz="4000" b="1" baseline="-25000" dirty="0" err="1">
                          <a:latin typeface="Arial" charset="0"/>
                          <a:cs typeface="Arial" charset="0"/>
                        </a:rPr>
                        <a:t>sys</a:t>
                      </a:r>
                      <a:r>
                        <a:rPr lang="en-US" sz="4000" b="1" dirty="0" err="1">
                          <a:latin typeface="Arial" charset="0"/>
                          <a:cs typeface="Arial" charset="0"/>
                        </a:rPr>
                        <a:t>−T</a:t>
                      </a:r>
                      <a:r>
                        <a:rPr lang="en-US" sz="4000" b="1" dirty="0" err="1">
                          <a:latin typeface="Symbol" charset="0"/>
                          <a:cs typeface="Arial" charset="0"/>
                        </a:rPr>
                        <a:t>D</a:t>
                      </a:r>
                      <a:r>
                        <a:rPr lang="en-US" sz="4000" b="1" i="1" dirty="0" err="1">
                          <a:latin typeface="Arial" charset="0"/>
                          <a:cs typeface="Arial" charset="0"/>
                        </a:rPr>
                        <a:t>S</a:t>
                      </a:r>
                      <a:r>
                        <a:rPr lang="en-US" sz="4000" b="1" baseline="-25000" dirty="0" err="1">
                          <a:latin typeface="Arial" charset="0"/>
                          <a:cs typeface="Arial" charset="0"/>
                        </a:rPr>
                        <a:t>sys</a:t>
                      </a:r>
                      <a:r>
                        <a:rPr lang="en-US" sz="4000" b="1" baseline="-25000" dirty="0"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en-US" sz="4000" b="1" dirty="0">
                          <a:latin typeface="Arial" charset="0"/>
                          <a:cs typeface="Arial" charset="0"/>
                        </a:rPr>
                        <a:t> = </a:t>
                      </a:r>
                      <a:r>
                        <a:rPr lang="en-US" sz="4000" b="1" dirty="0" err="1">
                          <a:latin typeface="Symbol" charset="0"/>
                          <a:cs typeface="Arial" charset="0"/>
                        </a:rPr>
                        <a:t>D</a:t>
                      </a:r>
                      <a:r>
                        <a:rPr lang="en-US" sz="4000" b="1" i="1" dirty="0" err="1">
                          <a:latin typeface="Arial" charset="0"/>
                          <a:cs typeface="Arial" charset="0"/>
                        </a:rPr>
                        <a:t>G</a:t>
                      </a:r>
                      <a:r>
                        <a:rPr lang="en-US" sz="4000" b="1" baseline="-25000" dirty="0" err="1">
                          <a:latin typeface="Arial" charset="0"/>
                          <a:cs typeface="Arial" charset="0"/>
                        </a:rPr>
                        <a:t>sys</a:t>
                      </a:r>
                      <a:endParaRPr lang="en-US" sz="4000" b="1" baseline="-25000" dirty="0">
                        <a:latin typeface="Arial" charset="0"/>
                        <a:cs typeface="Arial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423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Symbol" charset="0"/>
                          <a:cs typeface="Arial" charset="0"/>
                        </a:rPr>
                        <a:t>D</a:t>
                      </a:r>
                      <a:r>
                        <a:rPr lang="en-US" sz="4000" b="1" i="1" dirty="0">
                          <a:latin typeface="Arial" charset="0"/>
                          <a:cs typeface="Arial" charset="0"/>
                        </a:rPr>
                        <a:t>H</a:t>
                      </a:r>
                      <a:endParaRPr lang="en-US" sz="4000" b="1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Symbol" charset="0"/>
                          <a:cs typeface="Arial" charset="0"/>
                        </a:rPr>
                        <a:t>D</a:t>
                      </a:r>
                      <a:r>
                        <a:rPr lang="en-US" sz="4000" b="1" i="1" dirty="0">
                          <a:latin typeface="Arial" charset="0"/>
                          <a:cs typeface="Arial" charset="0"/>
                        </a:rPr>
                        <a:t>S</a:t>
                      </a:r>
                      <a:endParaRPr lang="en-US" sz="4000" b="1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Symbol" charset="0"/>
                          <a:cs typeface="Arial" charset="0"/>
                        </a:rPr>
                        <a:t>D</a:t>
                      </a:r>
                      <a:r>
                        <a:rPr lang="en-US" sz="4000" b="1" i="1" dirty="0">
                          <a:latin typeface="Arial" charset="0"/>
                          <a:cs typeface="Arial" charset="0"/>
                        </a:rPr>
                        <a:t>G</a:t>
                      </a:r>
                      <a:endParaRPr lang="en-US" sz="4000" b="1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/>
                        <a:t>At…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290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>
                          <a:latin typeface="Arial" charset="0"/>
                          <a:cs typeface="Arial" charset="0"/>
                        </a:rPr>
                        <a:t>−</a:t>
                      </a:r>
                      <a:br>
                        <a:rPr lang="en-US" sz="4800" dirty="0"/>
                      </a:br>
                      <a:r>
                        <a:rPr lang="en-US" sz="2800" b="1" i="1" dirty="0">
                          <a:solidFill>
                            <a:srgbClr val="00B050"/>
                          </a:solidFill>
                        </a:rPr>
                        <a:t>exothermic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1" dirty="0"/>
                        <a:t>+</a:t>
                      </a:r>
                      <a:br>
                        <a:rPr lang="en-US" sz="8000" dirty="0"/>
                      </a:br>
                      <a:r>
                        <a:rPr lang="en-US" sz="2800" b="1" i="1" dirty="0">
                          <a:solidFill>
                            <a:srgbClr val="00B050"/>
                          </a:solidFill>
                        </a:rPr>
                        <a:t>more disorder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>
                          <a:latin typeface="Arial" charset="0"/>
                          <a:cs typeface="Arial" charset="0"/>
                        </a:rPr>
                        <a:t>−</a:t>
                      </a:r>
                      <a:br>
                        <a:rPr lang="en-US" sz="4800" b="1" dirty="0"/>
                      </a:br>
                      <a:r>
                        <a:rPr lang="en-US" sz="2800" b="1" i="1" dirty="0">
                          <a:solidFill>
                            <a:srgbClr val="00B050"/>
                          </a:solidFill>
                        </a:rPr>
                        <a:t>ALWAYS </a:t>
                      </a:r>
                      <a:r>
                        <a:rPr lang="en-US" sz="2800" b="1" i="1" dirty="0" err="1">
                          <a:solidFill>
                            <a:srgbClr val="00B050"/>
                          </a:solidFill>
                        </a:rPr>
                        <a:t>spont</a:t>
                      </a:r>
                      <a:r>
                        <a:rPr lang="en-US" sz="2800" b="1" i="1" dirty="0">
                          <a:solidFill>
                            <a:srgbClr val="00B050"/>
                          </a:solidFill>
                        </a:rPr>
                        <a:t>.</a:t>
                      </a:r>
                      <a:endParaRPr lang="en-US" sz="2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Any temperature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8058624"/>
                  </a:ext>
                </a:extLst>
              </a:tr>
              <a:tr h="1005840">
                <a:tc gridSpan="4"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(Negative #) – </a:t>
                      </a:r>
                      <a:r>
                        <a:rPr lang="en-US" sz="3600" b="1" baseline="-25000" dirty="0" err="1"/>
                        <a:t>any</a:t>
                      </a:r>
                      <a:r>
                        <a:rPr lang="en-US" sz="3600" b="1" dirty="0" err="1"/>
                        <a:t>T</a:t>
                      </a:r>
                      <a:r>
                        <a:rPr lang="en-US" sz="3600" b="1" dirty="0"/>
                        <a:t>(Positive #)</a:t>
                      </a:r>
                      <a:r>
                        <a:rPr lang="en-US" sz="3600" b="1" baseline="0" dirty="0"/>
                        <a:t> = Always Negative #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4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4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4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3756858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09600" y="5614692"/>
            <a:ext cx="1097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0" i="1" dirty="0">
                <a:latin typeface="+mj-lt"/>
              </a:rPr>
              <a:t>Remember T is in Kelvin, always a positive number</a:t>
            </a:r>
          </a:p>
        </p:txBody>
      </p:sp>
      <p:sp>
        <p:nvSpPr>
          <p:cNvPr id="7" name="Rectangle 6"/>
          <p:cNvSpPr/>
          <p:nvPr/>
        </p:nvSpPr>
        <p:spPr bwMode="auto">
          <a:xfrm rot="19861780">
            <a:off x="123361" y="1888745"/>
            <a:ext cx="2743200" cy="457200"/>
          </a:xfrm>
          <a:prstGeom prst="rect">
            <a:avLst/>
          </a:prstGeom>
          <a:solidFill>
            <a:srgbClr val="92D05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</a:rPr>
              <a:t>BEST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</a:rPr>
              <a:t> COMBO!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914400" y="2981685"/>
            <a:ext cx="2209800" cy="113311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549536" y="2981685"/>
            <a:ext cx="2546464" cy="113311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248400" y="2971800"/>
            <a:ext cx="2743200" cy="115214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9249238" y="2981685"/>
            <a:ext cx="2333161" cy="113311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36638" y="4311325"/>
            <a:ext cx="3173362" cy="71787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837038" y="4387474"/>
            <a:ext cx="3325762" cy="71787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160340" y="4340282"/>
            <a:ext cx="4480560" cy="7315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</a:endParaRPr>
          </a:p>
        </p:txBody>
      </p:sp>
      <p:pic>
        <p:nvPicPr>
          <p:cNvPr id="14" name="Picture 13" descr="A cartoon of a glue bottle&#10;&#10;Description automatically generated with low confidence">
            <a:extLst>
              <a:ext uri="{FF2B5EF4-FFF2-40B4-BE49-F238E27FC236}">
                <a16:creationId xmlns:a16="http://schemas.microsoft.com/office/drawing/2014/main" id="{2777698C-060F-C188-EFAC-4A840D5DF8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2535">
            <a:off x="10796703" y="251313"/>
            <a:ext cx="902319" cy="181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3109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1117925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Mental Math with Gibbs Free Energy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0318764"/>
              </p:ext>
            </p:extLst>
          </p:nvPr>
        </p:nvGraphicFramePr>
        <p:xfrm>
          <a:off x="609600" y="1600200"/>
          <a:ext cx="11125200" cy="3596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1300">
                  <a:extLst>
                    <a:ext uri="{9D8B030D-6E8A-4147-A177-3AD203B41FA5}">
                      <a16:colId xmlns:a16="http://schemas.microsoft.com/office/drawing/2014/main" val="3492884645"/>
                    </a:ext>
                  </a:extLst>
                </a:gridCol>
                <a:gridCol w="2781300">
                  <a:extLst>
                    <a:ext uri="{9D8B030D-6E8A-4147-A177-3AD203B41FA5}">
                      <a16:colId xmlns:a16="http://schemas.microsoft.com/office/drawing/2014/main" val="776033093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662897315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3002362986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buSzPct val="80000"/>
                        <a:buNone/>
                      </a:pPr>
                      <a:r>
                        <a:rPr lang="en-US" sz="4000" b="1" dirty="0" err="1">
                          <a:latin typeface="Symbol" charset="0"/>
                          <a:cs typeface="Arial" charset="0"/>
                        </a:rPr>
                        <a:t>D</a:t>
                      </a:r>
                      <a:r>
                        <a:rPr lang="en-US" sz="4000" b="1" i="1" dirty="0" err="1">
                          <a:latin typeface="Arial" charset="0"/>
                          <a:cs typeface="Arial" charset="0"/>
                        </a:rPr>
                        <a:t>H</a:t>
                      </a:r>
                      <a:r>
                        <a:rPr lang="en-US" sz="4000" b="1" baseline="-25000" dirty="0" err="1">
                          <a:latin typeface="Arial" charset="0"/>
                          <a:cs typeface="Arial" charset="0"/>
                        </a:rPr>
                        <a:t>sys</a:t>
                      </a:r>
                      <a:r>
                        <a:rPr lang="en-US" sz="4000" b="1" dirty="0" err="1">
                          <a:latin typeface="Arial" charset="0"/>
                          <a:cs typeface="Arial" charset="0"/>
                        </a:rPr>
                        <a:t>−T</a:t>
                      </a:r>
                      <a:r>
                        <a:rPr lang="en-US" sz="4000" b="1" dirty="0" err="1">
                          <a:latin typeface="Symbol" charset="0"/>
                          <a:cs typeface="Arial" charset="0"/>
                        </a:rPr>
                        <a:t>D</a:t>
                      </a:r>
                      <a:r>
                        <a:rPr lang="en-US" sz="4000" b="1" i="1" dirty="0" err="1">
                          <a:latin typeface="Arial" charset="0"/>
                          <a:cs typeface="Arial" charset="0"/>
                        </a:rPr>
                        <a:t>S</a:t>
                      </a:r>
                      <a:r>
                        <a:rPr lang="en-US" sz="4000" b="1" baseline="-25000" dirty="0" err="1">
                          <a:latin typeface="Arial" charset="0"/>
                          <a:cs typeface="Arial" charset="0"/>
                        </a:rPr>
                        <a:t>sys</a:t>
                      </a:r>
                      <a:r>
                        <a:rPr lang="en-US" sz="4000" b="1" baseline="-25000" dirty="0"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en-US" sz="4000" b="1" dirty="0">
                          <a:latin typeface="Arial" charset="0"/>
                          <a:cs typeface="Arial" charset="0"/>
                        </a:rPr>
                        <a:t> = </a:t>
                      </a:r>
                      <a:r>
                        <a:rPr lang="en-US" sz="4000" b="1" dirty="0" err="1">
                          <a:latin typeface="Symbol" charset="0"/>
                          <a:cs typeface="Arial" charset="0"/>
                        </a:rPr>
                        <a:t>D</a:t>
                      </a:r>
                      <a:r>
                        <a:rPr lang="en-US" sz="4000" b="1" i="1" dirty="0" err="1">
                          <a:latin typeface="Arial" charset="0"/>
                          <a:cs typeface="Arial" charset="0"/>
                        </a:rPr>
                        <a:t>G</a:t>
                      </a:r>
                      <a:r>
                        <a:rPr lang="en-US" sz="4000" b="1" baseline="-25000" dirty="0" err="1">
                          <a:latin typeface="Arial" charset="0"/>
                          <a:cs typeface="Arial" charset="0"/>
                        </a:rPr>
                        <a:t>sys</a:t>
                      </a:r>
                      <a:endParaRPr lang="en-US" sz="4000" b="1" baseline="-25000" dirty="0">
                        <a:latin typeface="Arial" charset="0"/>
                        <a:cs typeface="Arial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423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Symbol" charset="0"/>
                          <a:cs typeface="Arial" charset="0"/>
                        </a:rPr>
                        <a:t>D</a:t>
                      </a:r>
                      <a:r>
                        <a:rPr lang="en-US" sz="4000" b="1" i="1" dirty="0">
                          <a:latin typeface="Arial" charset="0"/>
                          <a:cs typeface="Arial" charset="0"/>
                        </a:rPr>
                        <a:t>H</a:t>
                      </a:r>
                      <a:endParaRPr lang="en-US" sz="4000" b="1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Symbol" charset="0"/>
                          <a:cs typeface="Arial" charset="0"/>
                        </a:rPr>
                        <a:t>D</a:t>
                      </a:r>
                      <a:r>
                        <a:rPr lang="en-US" sz="4000" b="1" i="1" dirty="0">
                          <a:latin typeface="Arial" charset="0"/>
                          <a:cs typeface="Arial" charset="0"/>
                        </a:rPr>
                        <a:t>S</a:t>
                      </a:r>
                      <a:endParaRPr lang="en-US" sz="4000" b="1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Symbol" charset="0"/>
                          <a:cs typeface="Arial" charset="0"/>
                        </a:rPr>
                        <a:t>D</a:t>
                      </a:r>
                      <a:r>
                        <a:rPr lang="en-US" sz="4000" b="1" i="1" dirty="0">
                          <a:latin typeface="Arial" charset="0"/>
                          <a:cs typeface="Arial" charset="0"/>
                        </a:rPr>
                        <a:t>G</a:t>
                      </a:r>
                      <a:endParaRPr lang="en-US" sz="4000" b="1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/>
                        <a:t>At…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290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>
                          <a:latin typeface="Arial" charset="0"/>
                          <a:cs typeface="Arial" charset="0"/>
                        </a:rPr>
                        <a:t>−</a:t>
                      </a:r>
                      <a:br>
                        <a:rPr lang="en-US" sz="4800" dirty="0"/>
                      </a:br>
                      <a:r>
                        <a:rPr lang="en-US" sz="2800" b="1" i="1" dirty="0">
                          <a:solidFill>
                            <a:srgbClr val="00B050"/>
                          </a:solidFill>
                        </a:rPr>
                        <a:t>exothermic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1" dirty="0"/>
                        <a:t>+</a:t>
                      </a:r>
                      <a:br>
                        <a:rPr lang="en-US" sz="8000" dirty="0"/>
                      </a:br>
                      <a:r>
                        <a:rPr lang="en-US" sz="2800" b="1" i="1" dirty="0">
                          <a:solidFill>
                            <a:srgbClr val="00B050"/>
                          </a:solidFill>
                        </a:rPr>
                        <a:t>more disorder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>
                          <a:latin typeface="Arial" charset="0"/>
                          <a:cs typeface="Arial" charset="0"/>
                        </a:rPr>
                        <a:t>−</a:t>
                      </a:r>
                      <a:br>
                        <a:rPr lang="en-US" sz="4800" b="1" dirty="0"/>
                      </a:br>
                      <a:r>
                        <a:rPr lang="en-US" sz="2800" b="1" i="1" dirty="0">
                          <a:solidFill>
                            <a:srgbClr val="00B050"/>
                          </a:solidFill>
                        </a:rPr>
                        <a:t>ALWAYS </a:t>
                      </a:r>
                      <a:r>
                        <a:rPr lang="en-US" sz="2800" b="1" i="1" dirty="0" err="1">
                          <a:solidFill>
                            <a:srgbClr val="00B050"/>
                          </a:solidFill>
                        </a:rPr>
                        <a:t>spont</a:t>
                      </a:r>
                      <a:r>
                        <a:rPr lang="en-US" sz="2800" b="1" i="1" dirty="0">
                          <a:solidFill>
                            <a:srgbClr val="00B050"/>
                          </a:solidFill>
                        </a:rPr>
                        <a:t>.</a:t>
                      </a:r>
                      <a:endParaRPr lang="en-US" sz="2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Any temperature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8058624"/>
                  </a:ext>
                </a:extLst>
              </a:tr>
              <a:tr h="1005840">
                <a:tc gridSpan="4"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(Negative #) – </a:t>
                      </a:r>
                      <a:r>
                        <a:rPr lang="en-US" sz="3600" b="1" baseline="-25000" dirty="0" err="1"/>
                        <a:t>any</a:t>
                      </a:r>
                      <a:r>
                        <a:rPr lang="en-US" sz="3600" b="1" dirty="0" err="1"/>
                        <a:t>T</a:t>
                      </a:r>
                      <a:r>
                        <a:rPr lang="en-US" sz="3600" b="1" dirty="0"/>
                        <a:t>(Positive #)</a:t>
                      </a:r>
                      <a:r>
                        <a:rPr lang="en-US" sz="3600" b="1" baseline="0" dirty="0"/>
                        <a:t> = Always Negative #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4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4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4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3756858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09600" y="5614692"/>
            <a:ext cx="1097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0" i="1" dirty="0">
                <a:latin typeface="+mj-lt"/>
              </a:rPr>
              <a:t>Remember T is in Kelvin, always a positive number</a:t>
            </a:r>
          </a:p>
        </p:txBody>
      </p:sp>
      <p:sp>
        <p:nvSpPr>
          <p:cNvPr id="7" name="Rectangle 6"/>
          <p:cNvSpPr/>
          <p:nvPr/>
        </p:nvSpPr>
        <p:spPr bwMode="auto">
          <a:xfrm rot="19861780">
            <a:off x="123361" y="1888745"/>
            <a:ext cx="2743200" cy="457200"/>
          </a:xfrm>
          <a:prstGeom prst="rect">
            <a:avLst/>
          </a:prstGeom>
          <a:solidFill>
            <a:srgbClr val="92D05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</a:rPr>
              <a:t>BEST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</a:rPr>
              <a:t> COMBO!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</a:endParaRPr>
          </a:p>
        </p:txBody>
      </p:sp>
      <p:pic>
        <p:nvPicPr>
          <p:cNvPr id="2" name="Picture 1" descr="A cartoon of a glue bottle&#10;&#10;Description automatically generated with low confidence">
            <a:extLst>
              <a:ext uri="{FF2B5EF4-FFF2-40B4-BE49-F238E27FC236}">
                <a16:creationId xmlns:a16="http://schemas.microsoft.com/office/drawing/2014/main" id="{4FCD216E-68F5-093C-9777-EAE24942E5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2535">
            <a:off x="10796703" y="251313"/>
            <a:ext cx="902319" cy="181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90568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1117925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Mental Math with Gibbs Free Energy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5042882"/>
              </p:ext>
            </p:extLst>
          </p:nvPr>
        </p:nvGraphicFramePr>
        <p:xfrm>
          <a:off x="609600" y="1600200"/>
          <a:ext cx="11125200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1300">
                  <a:extLst>
                    <a:ext uri="{9D8B030D-6E8A-4147-A177-3AD203B41FA5}">
                      <a16:colId xmlns:a16="http://schemas.microsoft.com/office/drawing/2014/main" val="3492884645"/>
                    </a:ext>
                  </a:extLst>
                </a:gridCol>
                <a:gridCol w="2781300">
                  <a:extLst>
                    <a:ext uri="{9D8B030D-6E8A-4147-A177-3AD203B41FA5}">
                      <a16:colId xmlns:a16="http://schemas.microsoft.com/office/drawing/2014/main" val="776033093"/>
                    </a:ext>
                  </a:extLst>
                </a:gridCol>
                <a:gridCol w="2781300">
                  <a:extLst>
                    <a:ext uri="{9D8B030D-6E8A-4147-A177-3AD203B41FA5}">
                      <a16:colId xmlns:a16="http://schemas.microsoft.com/office/drawing/2014/main" val="662897315"/>
                    </a:ext>
                  </a:extLst>
                </a:gridCol>
                <a:gridCol w="2781300">
                  <a:extLst>
                    <a:ext uri="{9D8B030D-6E8A-4147-A177-3AD203B41FA5}">
                      <a16:colId xmlns:a16="http://schemas.microsoft.com/office/drawing/2014/main" val="3002362986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buSzPct val="80000"/>
                        <a:buNone/>
                      </a:pPr>
                      <a:r>
                        <a:rPr lang="en-US" sz="4000" b="1" dirty="0" err="1">
                          <a:latin typeface="Symbol" charset="0"/>
                          <a:cs typeface="Arial" charset="0"/>
                        </a:rPr>
                        <a:t>D</a:t>
                      </a:r>
                      <a:r>
                        <a:rPr lang="en-US" sz="4000" b="1" i="1" dirty="0" err="1">
                          <a:latin typeface="Arial" charset="0"/>
                          <a:cs typeface="Arial" charset="0"/>
                        </a:rPr>
                        <a:t>H</a:t>
                      </a:r>
                      <a:r>
                        <a:rPr lang="en-US" sz="4000" b="1" baseline="-25000" dirty="0" err="1">
                          <a:latin typeface="Arial" charset="0"/>
                          <a:cs typeface="Arial" charset="0"/>
                        </a:rPr>
                        <a:t>sys</a:t>
                      </a:r>
                      <a:r>
                        <a:rPr lang="en-US" sz="4000" b="1" dirty="0" err="1">
                          <a:latin typeface="Arial" charset="0"/>
                          <a:cs typeface="Arial" charset="0"/>
                        </a:rPr>
                        <a:t>−T</a:t>
                      </a:r>
                      <a:r>
                        <a:rPr lang="en-US" sz="4000" b="1" dirty="0" err="1">
                          <a:latin typeface="Symbol" charset="0"/>
                          <a:cs typeface="Arial" charset="0"/>
                        </a:rPr>
                        <a:t>D</a:t>
                      </a:r>
                      <a:r>
                        <a:rPr lang="en-US" sz="4000" b="1" i="1" dirty="0" err="1">
                          <a:latin typeface="Arial" charset="0"/>
                          <a:cs typeface="Arial" charset="0"/>
                        </a:rPr>
                        <a:t>S</a:t>
                      </a:r>
                      <a:r>
                        <a:rPr lang="en-US" sz="4000" b="1" baseline="-25000" dirty="0" err="1">
                          <a:latin typeface="Arial" charset="0"/>
                          <a:cs typeface="Arial" charset="0"/>
                        </a:rPr>
                        <a:t>sys</a:t>
                      </a:r>
                      <a:r>
                        <a:rPr lang="en-US" sz="4000" b="1" baseline="-25000" dirty="0"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en-US" sz="4000" b="1" dirty="0">
                          <a:latin typeface="Arial" charset="0"/>
                          <a:cs typeface="Arial" charset="0"/>
                        </a:rPr>
                        <a:t> = </a:t>
                      </a:r>
                      <a:r>
                        <a:rPr lang="en-US" sz="4000" b="1" dirty="0" err="1">
                          <a:latin typeface="Symbol" charset="0"/>
                          <a:cs typeface="Arial" charset="0"/>
                        </a:rPr>
                        <a:t>D</a:t>
                      </a:r>
                      <a:r>
                        <a:rPr lang="en-US" sz="4000" b="1" i="1" dirty="0" err="1">
                          <a:latin typeface="Arial" charset="0"/>
                          <a:cs typeface="Arial" charset="0"/>
                        </a:rPr>
                        <a:t>G</a:t>
                      </a:r>
                      <a:r>
                        <a:rPr lang="en-US" sz="4000" b="1" baseline="-25000" dirty="0" err="1">
                          <a:latin typeface="Arial" charset="0"/>
                          <a:cs typeface="Arial" charset="0"/>
                        </a:rPr>
                        <a:t>sys</a:t>
                      </a:r>
                      <a:endParaRPr lang="en-US" sz="4000" b="1" baseline="-25000" dirty="0">
                        <a:latin typeface="Arial" charset="0"/>
                        <a:cs typeface="Arial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423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Symbol" charset="0"/>
                          <a:cs typeface="Arial" charset="0"/>
                        </a:rPr>
                        <a:t>D</a:t>
                      </a:r>
                      <a:r>
                        <a:rPr lang="en-US" sz="4000" b="1" i="1" dirty="0">
                          <a:latin typeface="Arial" charset="0"/>
                          <a:cs typeface="Arial" charset="0"/>
                        </a:rPr>
                        <a:t>H</a:t>
                      </a:r>
                      <a:endParaRPr lang="en-US" sz="4000" b="1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Symbol" charset="0"/>
                          <a:cs typeface="Arial" charset="0"/>
                        </a:rPr>
                        <a:t>D</a:t>
                      </a:r>
                      <a:r>
                        <a:rPr lang="en-US" sz="4000" b="1" i="1" dirty="0">
                          <a:latin typeface="Arial" charset="0"/>
                          <a:cs typeface="Arial" charset="0"/>
                        </a:rPr>
                        <a:t>S</a:t>
                      </a:r>
                      <a:endParaRPr lang="en-US" sz="4000" b="1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Symbol" charset="0"/>
                          <a:cs typeface="Arial" charset="0"/>
                        </a:rPr>
                        <a:t>D</a:t>
                      </a:r>
                      <a:r>
                        <a:rPr lang="en-US" sz="4000" b="1" i="1" dirty="0">
                          <a:latin typeface="Arial" charset="0"/>
                          <a:cs typeface="Arial" charset="0"/>
                        </a:rPr>
                        <a:t>G</a:t>
                      </a:r>
                      <a:endParaRPr lang="en-US" sz="4000" b="1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/>
                        <a:t>At…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290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>
                          <a:latin typeface="Arial" charset="0"/>
                          <a:cs typeface="Arial" charset="0"/>
                        </a:rPr>
                        <a:t>+</a:t>
                      </a:r>
                      <a:br>
                        <a:rPr lang="en-US" sz="4800" dirty="0"/>
                      </a:br>
                      <a:r>
                        <a:rPr lang="en-US" sz="2800" b="1" i="1" dirty="0">
                          <a:solidFill>
                            <a:srgbClr val="FF0000"/>
                          </a:solidFill>
                        </a:rPr>
                        <a:t>endothermic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1" dirty="0">
                          <a:latin typeface="Arial" charset="0"/>
                          <a:cs typeface="Arial" charset="0"/>
                        </a:rPr>
                        <a:t>−</a:t>
                      </a:r>
                      <a:br>
                        <a:rPr lang="en-US" sz="8000" dirty="0"/>
                      </a:br>
                      <a:r>
                        <a:rPr lang="en-US" sz="2800" b="1" i="1" dirty="0">
                          <a:solidFill>
                            <a:srgbClr val="FF0000"/>
                          </a:solidFill>
                        </a:rPr>
                        <a:t>less disorder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>
                          <a:latin typeface="Arial" charset="0"/>
                          <a:cs typeface="Arial" charset="0"/>
                        </a:rPr>
                        <a:t>+</a:t>
                      </a:r>
                      <a:br>
                        <a:rPr lang="en-US" sz="4800" b="1" dirty="0"/>
                      </a:br>
                      <a:r>
                        <a:rPr lang="en-US" sz="3200" b="1" i="1" dirty="0">
                          <a:solidFill>
                            <a:srgbClr val="FF0000"/>
                          </a:solidFill>
                        </a:rPr>
                        <a:t>NEVER </a:t>
                      </a:r>
                      <a:r>
                        <a:rPr lang="en-US" sz="2800" b="1" i="1" dirty="0" err="1">
                          <a:solidFill>
                            <a:srgbClr val="FF0000"/>
                          </a:solidFill>
                        </a:rPr>
                        <a:t>spont</a:t>
                      </a:r>
                      <a:r>
                        <a:rPr lang="en-US" sz="2800" b="1" i="1" dirty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Any temp</a:t>
                      </a:r>
                      <a:endParaRPr lang="en-US" sz="3200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8058624"/>
                  </a:ext>
                </a:extLst>
              </a:tr>
              <a:tr h="1005840">
                <a:tc gridSpan="4"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(Positive #) – </a:t>
                      </a:r>
                      <a:r>
                        <a:rPr lang="en-US" sz="3600" b="1" baseline="-25000" dirty="0" err="1"/>
                        <a:t>any</a:t>
                      </a:r>
                      <a:r>
                        <a:rPr lang="en-US" sz="3600" b="1" dirty="0" err="1"/>
                        <a:t>T</a:t>
                      </a:r>
                      <a:r>
                        <a:rPr lang="en-US" sz="3600" b="1" dirty="0"/>
                        <a:t>(Negative #)</a:t>
                      </a:r>
                      <a:r>
                        <a:rPr lang="en-US" sz="3600" b="1" baseline="0" dirty="0"/>
                        <a:t> = Always Positive #</a:t>
                      </a:r>
                    </a:p>
                    <a:p>
                      <a:pPr algn="ctr"/>
                      <a:endParaRPr lang="en-US" sz="2800" b="1" baseline="0" dirty="0"/>
                    </a:p>
                    <a:p>
                      <a:pPr algn="ctr"/>
                      <a:r>
                        <a:rPr lang="en-US" sz="2800" b="1" baseline="0" dirty="0"/>
                        <a:t>Notice the double negative! </a:t>
                      </a:r>
                      <a:r>
                        <a:rPr lang="en-US" sz="2800" b="1" baseline="0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2800" b="1" dirty="0"/>
                        <a:t>(Positive #) + (Positive #)</a:t>
                      </a:r>
                    </a:p>
                    <a:p>
                      <a:pPr algn="ctr"/>
                      <a:endParaRPr lang="en-US" sz="2800" b="1" baseline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4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4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4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3756858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 bwMode="auto">
          <a:xfrm rot="19861780">
            <a:off x="123361" y="1888745"/>
            <a:ext cx="2743200" cy="457200"/>
          </a:xfrm>
          <a:prstGeom prst="rect">
            <a:avLst/>
          </a:prstGeom>
          <a:solidFill>
            <a:srgbClr val="FF505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</a:rPr>
              <a:t>WORST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</a:rPr>
              <a:t> COMBO!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914400" y="2981685"/>
            <a:ext cx="2209800" cy="113311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549536" y="2981685"/>
            <a:ext cx="2546464" cy="113311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248400" y="3048000"/>
            <a:ext cx="2651760" cy="115214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249238" y="2981685"/>
            <a:ext cx="2333161" cy="113311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36638" y="4311325"/>
            <a:ext cx="3173362" cy="71787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733800" y="4387474"/>
            <a:ext cx="3505200" cy="71787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160340" y="4340282"/>
            <a:ext cx="4480560" cy="7315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309256" y="5265641"/>
            <a:ext cx="5320144" cy="7315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629400" y="5302512"/>
            <a:ext cx="4480560" cy="7315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</a:endParaRPr>
          </a:p>
        </p:txBody>
      </p:sp>
      <p:pic>
        <p:nvPicPr>
          <p:cNvPr id="2" name="Picture 1" descr="A cartoon of a glue bottle&#10;&#10;Description automatically generated with low confidence">
            <a:extLst>
              <a:ext uri="{FF2B5EF4-FFF2-40B4-BE49-F238E27FC236}">
                <a16:creationId xmlns:a16="http://schemas.microsoft.com/office/drawing/2014/main" id="{0517C4CA-FCB2-1EAE-835A-3EA36D6F67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2535">
            <a:off x="10796703" y="251313"/>
            <a:ext cx="902319" cy="181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8541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1117925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Mental Math with Gibbs Free Energy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5042882"/>
              </p:ext>
            </p:extLst>
          </p:nvPr>
        </p:nvGraphicFramePr>
        <p:xfrm>
          <a:off x="609600" y="1600200"/>
          <a:ext cx="11125200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1300">
                  <a:extLst>
                    <a:ext uri="{9D8B030D-6E8A-4147-A177-3AD203B41FA5}">
                      <a16:colId xmlns:a16="http://schemas.microsoft.com/office/drawing/2014/main" val="3492884645"/>
                    </a:ext>
                  </a:extLst>
                </a:gridCol>
                <a:gridCol w="2781300">
                  <a:extLst>
                    <a:ext uri="{9D8B030D-6E8A-4147-A177-3AD203B41FA5}">
                      <a16:colId xmlns:a16="http://schemas.microsoft.com/office/drawing/2014/main" val="776033093"/>
                    </a:ext>
                  </a:extLst>
                </a:gridCol>
                <a:gridCol w="2781300">
                  <a:extLst>
                    <a:ext uri="{9D8B030D-6E8A-4147-A177-3AD203B41FA5}">
                      <a16:colId xmlns:a16="http://schemas.microsoft.com/office/drawing/2014/main" val="662897315"/>
                    </a:ext>
                  </a:extLst>
                </a:gridCol>
                <a:gridCol w="2781300">
                  <a:extLst>
                    <a:ext uri="{9D8B030D-6E8A-4147-A177-3AD203B41FA5}">
                      <a16:colId xmlns:a16="http://schemas.microsoft.com/office/drawing/2014/main" val="3002362986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buSzPct val="80000"/>
                        <a:buNone/>
                      </a:pPr>
                      <a:r>
                        <a:rPr lang="en-US" sz="4000" b="1" dirty="0" err="1">
                          <a:latin typeface="Symbol" charset="0"/>
                          <a:cs typeface="Arial" charset="0"/>
                        </a:rPr>
                        <a:t>D</a:t>
                      </a:r>
                      <a:r>
                        <a:rPr lang="en-US" sz="4000" b="1" i="1" dirty="0" err="1">
                          <a:latin typeface="Arial" charset="0"/>
                          <a:cs typeface="Arial" charset="0"/>
                        </a:rPr>
                        <a:t>H</a:t>
                      </a:r>
                      <a:r>
                        <a:rPr lang="en-US" sz="4000" b="1" baseline="-25000" dirty="0" err="1">
                          <a:latin typeface="Arial" charset="0"/>
                          <a:cs typeface="Arial" charset="0"/>
                        </a:rPr>
                        <a:t>sys</a:t>
                      </a:r>
                      <a:r>
                        <a:rPr lang="en-US" sz="4000" b="1" dirty="0" err="1">
                          <a:latin typeface="Arial" charset="0"/>
                          <a:cs typeface="Arial" charset="0"/>
                        </a:rPr>
                        <a:t>−T</a:t>
                      </a:r>
                      <a:r>
                        <a:rPr lang="en-US" sz="4000" b="1" dirty="0" err="1">
                          <a:latin typeface="Symbol" charset="0"/>
                          <a:cs typeface="Arial" charset="0"/>
                        </a:rPr>
                        <a:t>D</a:t>
                      </a:r>
                      <a:r>
                        <a:rPr lang="en-US" sz="4000" b="1" i="1" dirty="0" err="1">
                          <a:latin typeface="Arial" charset="0"/>
                          <a:cs typeface="Arial" charset="0"/>
                        </a:rPr>
                        <a:t>S</a:t>
                      </a:r>
                      <a:r>
                        <a:rPr lang="en-US" sz="4000" b="1" baseline="-25000" dirty="0" err="1">
                          <a:latin typeface="Arial" charset="0"/>
                          <a:cs typeface="Arial" charset="0"/>
                        </a:rPr>
                        <a:t>sys</a:t>
                      </a:r>
                      <a:r>
                        <a:rPr lang="en-US" sz="4000" b="1" baseline="-25000" dirty="0"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en-US" sz="4000" b="1" dirty="0">
                          <a:latin typeface="Arial" charset="0"/>
                          <a:cs typeface="Arial" charset="0"/>
                        </a:rPr>
                        <a:t> = </a:t>
                      </a:r>
                      <a:r>
                        <a:rPr lang="en-US" sz="4000" b="1" dirty="0" err="1">
                          <a:latin typeface="Symbol" charset="0"/>
                          <a:cs typeface="Arial" charset="0"/>
                        </a:rPr>
                        <a:t>D</a:t>
                      </a:r>
                      <a:r>
                        <a:rPr lang="en-US" sz="4000" b="1" i="1" dirty="0" err="1">
                          <a:latin typeface="Arial" charset="0"/>
                          <a:cs typeface="Arial" charset="0"/>
                        </a:rPr>
                        <a:t>G</a:t>
                      </a:r>
                      <a:r>
                        <a:rPr lang="en-US" sz="4000" b="1" baseline="-25000" dirty="0" err="1">
                          <a:latin typeface="Arial" charset="0"/>
                          <a:cs typeface="Arial" charset="0"/>
                        </a:rPr>
                        <a:t>sys</a:t>
                      </a:r>
                      <a:endParaRPr lang="en-US" sz="4000" b="1" baseline="-25000" dirty="0">
                        <a:latin typeface="Arial" charset="0"/>
                        <a:cs typeface="Arial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423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Symbol" charset="0"/>
                          <a:cs typeface="Arial" charset="0"/>
                        </a:rPr>
                        <a:t>D</a:t>
                      </a:r>
                      <a:r>
                        <a:rPr lang="en-US" sz="4000" b="1" i="1" dirty="0">
                          <a:latin typeface="Arial" charset="0"/>
                          <a:cs typeface="Arial" charset="0"/>
                        </a:rPr>
                        <a:t>H</a:t>
                      </a:r>
                      <a:endParaRPr lang="en-US" sz="4000" b="1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Symbol" charset="0"/>
                          <a:cs typeface="Arial" charset="0"/>
                        </a:rPr>
                        <a:t>D</a:t>
                      </a:r>
                      <a:r>
                        <a:rPr lang="en-US" sz="4000" b="1" i="1" dirty="0">
                          <a:latin typeface="Arial" charset="0"/>
                          <a:cs typeface="Arial" charset="0"/>
                        </a:rPr>
                        <a:t>S</a:t>
                      </a:r>
                      <a:endParaRPr lang="en-US" sz="4000" b="1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Symbol" charset="0"/>
                          <a:cs typeface="Arial" charset="0"/>
                        </a:rPr>
                        <a:t>D</a:t>
                      </a:r>
                      <a:r>
                        <a:rPr lang="en-US" sz="4000" b="1" i="1" dirty="0">
                          <a:latin typeface="Arial" charset="0"/>
                          <a:cs typeface="Arial" charset="0"/>
                        </a:rPr>
                        <a:t>G</a:t>
                      </a:r>
                      <a:endParaRPr lang="en-US" sz="4000" b="1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/>
                        <a:t>At…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290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>
                          <a:latin typeface="Arial" charset="0"/>
                          <a:cs typeface="Arial" charset="0"/>
                        </a:rPr>
                        <a:t>+</a:t>
                      </a:r>
                      <a:br>
                        <a:rPr lang="en-US" sz="4800" dirty="0"/>
                      </a:br>
                      <a:r>
                        <a:rPr lang="en-US" sz="2800" b="1" i="1" dirty="0">
                          <a:solidFill>
                            <a:srgbClr val="FF0000"/>
                          </a:solidFill>
                        </a:rPr>
                        <a:t>endothermic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1" dirty="0">
                          <a:latin typeface="Arial" charset="0"/>
                          <a:cs typeface="Arial" charset="0"/>
                        </a:rPr>
                        <a:t>−</a:t>
                      </a:r>
                      <a:br>
                        <a:rPr lang="en-US" sz="8000" dirty="0"/>
                      </a:br>
                      <a:r>
                        <a:rPr lang="en-US" sz="2800" b="1" i="1" dirty="0">
                          <a:solidFill>
                            <a:srgbClr val="FF0000"/>
                          </a:solidFill>
                        </a:rPr>
                        <a:t>less disorder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>
                          <a:latin typeface="Arial" charset="0"/>
                          <a:cs typeface="Arial" charset="0"/>
                        </a:rPr>
                        <a:t>+</a:t>
                      </a:r>
                      <a:br>
                        <a:rPr lang="en-US" sz="4800" b="1" dirty="0"/>
                      </a:br>
                      <a:r>
                        <a:rPr lang="en-US" sz="3200" b="1" i="1" dirty="0">
                          <a:solidFill>
                            <a:srgbClr val="FF0000"/>
                          </a:solidFill>
                        </a:rPr>
                        <a:t>NEVER </a:t>
                      </a:r>
                      <a:r>
                        <a:rPr lang="en-US" sz="2800" b="1" i="1" dirty="0" err="1">
                          <a:solidFill>
                            <a:srgbClr val="FF0000"/>
                          </a:solidFill>
                        </a:rPr>
                        <a:t>spont</a:t>
                      </a:r>
                      <a:r>
                        <a:rPr lang="en-US" sz="2800" b="1" i="1" dirty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Any temp</a:t>
                      </a:r>
                      <a:endParaRPr lang="en-US" sz="3200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8058624"/>
                  </a:ext>
                </a:extLst>
              </a:tr>
              <a:tr h="1005840">
                <a:tc gridSpan="4"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(Positive #) – </a:t>
                      </a:r>
                      <a:r>
                        <a:rPr lang="en-US" sz="3600" b="1" baseline="-25000" dirty="0" err="1"/>
                        <a:t>any</a:t>
                      </a:r>
                      <a:r>
                        <a:rPr lang="en-US" sz="3600" b="1" dirty="0" err="1"/>
                        <a:t>T</a:t>
                      </a:r>
                      <a:r>
                        <a:rPr lang="en-US" sz="3600" b="1" dirty="0"/>
                        <a:t>(Negative #)</a:t>
                      </a:r>
                      <a:r>
                        <a:rPr lang="en-US" sz="3600" b="1" baseline="0" dirty="0"/>
                        <a:t> = Always Positive #</a:t>
                      </a:r>
                    </a:p>
                    <a:p>
                      <a:pPr algn="ctr"/>
                      <a:endParaRPr lang="en-US" sz="2800" b="1" baseline="0" dirty="0"/>
                    </a:p>
                    <a:p>
                      <a:pPr algn="ctr"/>
                      <a:r>
                        <a:rPr lang="en-US" sz="2800" b="1" baseline="0" dirty="0"/>
                        <a:t>Notice the double negative! </a:t>
                      </a:r>
                      <a:r>
                        <a:rPr lang="en-US" sz="2800" b="1" baseline="0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2800" b="1" dirty="0"/>
                        <a:t>(Positive #) + (Positive #)</a:t>
                      </a:r>
                    </a:p>
                    <a:p>
                      <a:pPr algn="ctr"/>
                      <a:endParaRPr lang="en-US" sz="2800" b="1" baseline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4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4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4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3756858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 bwMode="auto">
          <a:xfrm rot="19861780">
            <a:off x="123361" y="1888745"/>
            <a:ext cx="2743200" cy="457200"/>
          </a:xfrm>
          <a:prstGeom prst="rect">
            <a:avLst/>
          </a:prstGeom>
          <a:solidFill>
            <a:srgbClr val="FF505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</a:rPr>
              <a:t>WORST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</a:rPr>
              <a:t> COMBO!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</a:endParaRPr>
          </a:p>
        </p:txBody>
      </p:sp>
      <p:pic>
        <p:nvPicPr>
          <p:cNvPr id="2" name="Picture 1" descr="A cartoon of a glue bottle&#10;&#10;Description automatically generated with low confidence">
            <a:extLst>
              <a:ext uri="{FF2B5EF4-FFF2-40B4-BE49-F238E27FC236}">
                <a16:creationId xmlns:a16="http://schemas.microsoft.com/office/drawing/2014/main" id="{A97CE822-017B-F0AB-9DC6-4BD371BF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2535">
            <a:off x="10796703" y="251313"/>
            <a:ext cx="902319" cy="181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754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1117925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Mental Math with Gibbs Free Energy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8418822"/>
              </p:ext>
            </p:extLst>
          </p:nvPr>
        </p:nvGraphicFramePr>
        <p:xfrm>
          <a:off x="609600" y="1600200"/>
          <a:ext cx="10972800" cy="475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3492884645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776033093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662897315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002362986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buSzPct val="80000"/>
                        <a:buNone/>
                      </a:pPr>
                      <a:r>
                        <a:rPr lang="en-US" sz="4000" b="1" dirty="0" err="1">
                          <a:latin typeface="Symbol" charset="0"/>
                          <a:cs typeface="Arial" charset="0"/>
                        </a:rPr>
                        <a:t>D</a:t>
                      </a:r>
                      <a:r>
                        <a:rPr lang="en-US" sz="4000" b="1" i="1" dirty="0" err="1">
                          <a:latin typeface="Arial" charset="0"/>
                          <a:cs typeface="Arial" charset="0"/>
                        </a:rPr>
                        <a:t>H</a:t>
                      </a:r>
                      <a:r>
                        <a:rPr lang="en-US" sz="4000" b="1" baseline="-25000" dirty="0" err="1">
                          <a:latin typeface="Arial" charset="0"/>
                          <a:cs typeface="Arial" charset="0"/>
                        </a:rPr>
                        <a:t>sys</a:t>
                      </a:r>
                      <a:r>
                        <a:rPr lang="en-US" sz="4000" b="1" dirty="0" err="1">
                          <a:latin typeface="Arial" charset="0"/>
                          <a:cs typeface="Arial" charset="0"/>
                        </a:rPr>
                        <a:t>−T</a:t>
                      </a:r>
                      <a:r>
                        <a:rPr lang="en-US" sz="4000" b="1" dirty="0" err="1">
                          <a:latin typeface="Symbol" charset="0"/>
                          <a:cs typeface="Arial" charset="0"/>
                        </a:rPr>
                        <a:t>D</a:t>
                      </a:r>
                      <a:r>
                        <a:rPr lang="en-US" sz="4000" b="1" i="1" dirty="0" err="1">
                          <a:latin typeface="Arial" charset="0"/>
                          <a:cs typeface="Arial" charset="0"/>
                        </a:rPr>
                        <a:t>S</a:t>
                      </a:r>
                      <a:r>
                        <a:rPr lang="en-US" sz="4000" b="1" baseline="-25000" dirty="0" err="1">
                          <a:latin typeface="Arial" charset="0"/>
                          <a:cs typeface="Arial" charset="0"/>
                        </a:rPr>
                        <a:t>sys</a:t>
                      </a:r>
                      <a:r>
                        <a:rPr lang="en-US" sz="4000" b="1" baseline="-25000" dirty="0"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en-US" sz="4000" b="1" dirty="0">
                          <a:latin typeface="Arial" charset="0"/>
                          <a:cs typeface="Arial" charset="0"/>
                        </a:rPr>
                        <a:t> = </a:t>
                      </a:r>
                      <a:r>
                        <a:rPr lang="en-US" sz="4000" b="1" dirty="0" err="1">
                          <a:latin typeface="Symbol" charset="0"/>
                          <a:cs typeface="Arial" charset="0"/>
                        </a:rPr>
                        <a:t>D</a:t>
                      </a:r>
                      <a:r>
                        <a:rPr lang="en-US" sz="4000" b="1" i="1" dirty="0" err="1">
                          <a:latin typeface="Arial" charset="0"/>
                          <a:cs typeface="Arial" charset="0"/>
                        </a:rPr>
                        <a:t>G</a:t>
                      </a:r>
                      <a:r>
                        <a:rPr lang="en-US" sz="4000" b="1" baseline="-25000" dirty="0" err="1">
                          <a:latin typeface="Arial" charset="0"/>
                          <a:cs typeface="Arial" charset="0"/>
                        </a:rPr>
                        <a:t>sys</a:t>
                      </a:r>
                      <a:endParaRPr lang="en-US" sz="4000" b="1" baseline="-25000" dirty="0">
                        <a:latin typeface="Arial" charset="0"/>
                        <a:cs typeface="Arial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423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Symbol" charset="0"/>
                          <a:cs typeface="Arial" charset="0"/>
                        </a:rPr>
                        <a:t>D</a:t>
                      </a:r>
                      <a:r>
                        <a:rPr lang="en-US" sz="4000" b="1" i="1" dirty="0">
                          <a:latin typeface="Arial" charset="0"/>
                          <a:cs typeface="Arial" charset="0"/>
                        </a:rPr>
                        <a:t>H</a:t>
                      </a:r>
                      <a:endParaRPr lang="en-US" sz="4000" b="1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Symbol" charset="0"/>
                          <a:cs typeface="Arial" charset="0"/>
                        </a:rPr>
                        <a:t>D</a:t>
                      </a:r>
                      <a:r>
                        <a:rPr lang="en-US" sz="4000" b="1" i="1" dirty="0">
                          <a:latin typeface="Arial" charset="0"/>
                          <a:cs typeface="Arial" charset="0"/>
                        </a:rPr>
                        <a:t>S</a:t>
                      </a:r>
                      <a:endParaRPr lang="en-US" sz="4000" b="1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Symbol" charset="0"/>
                          <a:cs typeface="Arial" charset="0"/>
                        </a:rPr>
                        <a:t>D</a:t>
                      </a:r>
                      <a:r>
                        <a:rPr lang="en-US" sz="4000" b="1" i="1" dirty="0">
                          <a:latin typeface="Arial" charset="0"/>
                          <a:cs typeface="Arial" charset="0"/>
                        </a:rPr>
                        <a:t>G</a:t>
                      </a:r>
                      <a:endParaRPr lang="en-US" sz="4000" b="1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/>
                        <a:t>At…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290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>
                          <a:latin typeface="Arial" charset="0"/>
                          <a:cs typeface="Arial" charset="0"/>
                        </a:rPr>
                        <a:t>+</a:t>
                      </a:r>
                      <a:br>
                        <a:rPr lang="en-US" sz="4800" dirty="0"/>
                      </a:br>
                      <a:r>
                        <a:rPr lang="en-US" sz="2800" b="1" i="1" dirty="0">
                          <a:solidFill>
                            <a:srgbClr val="FF0000"/>
                          </a:solidFill>
                        </a:rPr>
                        <a:t>endothermic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1" dirty="0">
                          <a:latin typeface="Arial" charset="0"/>
                          <a:cs typeface="Arial" charset="0"/>
                        </a:rPr>
                        <a:t>+</a:t>
                      </a:r>
                      <a:br>
                        <a:rPr lang="en-US" sz="8000" dirty="0"/>
                      </a:br>
                      <a:r>
                        <a:rPr lang="en-US" sz="2800" b="1" i="1" dirty="0">
                          <a:solidFill>
                            <a:srgbClr val="00B050"/>
                          </a:solidFill>
                        </a:rPr>
                        <a:t>more disorder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>
                          <a:latin typeface="Arial" charset="0"/>
                          <a:cs typeface="Arial" charset="0"/>
                        </a:rPr>
                        <a:t>−</a:t>
                      </a:r>
                      <a:br>
                        <a:rPr lang="en-US" sz="4800" b="1" dirty="0"/>
                      </a:br>
                      <a:r>
                        <a:rPr lang="en-US" sz="2800" b="1" i="1" dirty="0" err="1">
                          <a:solidFill>
                            <a:srgbClr val="FFC000"/>
                          </a:solidFill>
                        </a:rPr>
                        <a:t>spont</a:t>
                      </a:r>
                      <a:r>
                        <a:rPr lang="en-US" sz="2800" b="1" i="1" dirty="0">
                          <a:solidFill>
                            <a:srgbClr val="FFC000"/>
                          </a:solidFill>
                        </a:rPr>
                        <a:t>.</a:t>
                      </a:r>
                      <a:endParaRPr lang="en-US" sz="2800" b="1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u="sng" dirty="0"/>
                        <a:t>High</a:t>
                      </a:r>
                      <a:r>
                        <a:rPr lang="en-US" sz="3200" b="1" dirty="0"/>
                        <a:t> Temp</a:t>
                      </a:r>
                      <a:endParaRPr lang="en-US" sz="3200" b="1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8058624"/>
                  </a:ext>
                </a:extLst>
              </a:tr>
              <a:tr h="1005840">
                <a:tc gridSpan="4"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(Positive #) – </a:t>
                      </a:r>
                      <a:r>
                        <a:rPr lang="en-US" sz="3600" b="1" baseline="-25000" dirty="0" err="1"/>
                        <a:t>large</a:t>
                      </a:r>
                      <a:r>
                        <a:rPr lang="en-US" sz="3600" b="1" dirty="0" err="1"/>
                        <a:t>T</a:t>
                      </a:r>
                      <a:r>
                        <a:rPr lang="en-US" sz="3600" b="1" dirty="0"/>
                        <a:t>(Positive #)</a:t>
                      </a:r>
                      <a:r>
                        <a:rPr lang="en-US" sz="3600" b="1" baseline="0" dirty="0"/>
                        <a:t> = Negative #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latin typeface="Symbo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latin typeface="Symbol" charset="0"/>
                          <a:cs typeface="Arial" charset="0"/>
                        </a:rPr>
                        <a:t>D</a:t>
                      </a:r>
                      <a:r>
                        <a:rPr lang="en-US" sz="2800" b="1" i="1" dirty="0">
                          <a:latin typeface="Arial" charset="0"/>
                          <a:cs typeface="Arial" charset="0"/>
                        </a:rPr>
                        <a:t>H needs to be a smaller positive number than </a:t>
                      </a:r>
                      <a:r>
                        <a:rPr lang="en-US" sz="2800" b="1" dirty="0" err="1">
                          <a:latin typeface="Arial" charset="0"/>
                          <a:cs typeface="Arial" charset="0"/>
                        </a:rPr>
                        <a:t>T</a:t>
                      </a:r>
                      <a:r>
                        <a:rPr lang="en-US" sz="2800" b="1" dirty="0" err="1">
                          <a:latin typeface="Symbol" charset="0"/>
                          <a:cs typeface="Arial" charset="0"/>
                        </a:rPr>
                        <a:t>D</a:t>
                      </a:r>
                      <a:r>
                        <a:rPr lang="en-US" sz="2800" b="1" i="1" dirty="0" err="1">
                          <a:latin typeface="Arial" charset="0"/>
                          <a:cs typeface="Arial" charset="0"/>
                        </a:rPr>
                        <a:t>S</a:t>
                      </a:r>
                      <a:r>
                        <a:rPr lang="en-US" sz="2800" b="1" baseline="-25000" dirty="0" err="1">
                          <a:latin typeface="Arial" charset="0"/>
                          <a:cs typeface="Arial" charset="0"/>
                        </a:rPr>
                        <a:t>sys</a:t>
                      </a:r>
                      <a:r>
                        <a:rPr lang="en-US" sz="2800" b="1" baseline="-25000" dirty="0">
                          <a:latin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>
                          <a:latin typeface="Arial" charset="0"/>
                          <a:cs typeface="Arial" charset="0"/>
                        </a:rPr>
                        <a:t>Small # - Big # = Negative #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latin typeface="Symbol" charset="0"/>
                          <a:cs typeface="Arial" charset="0"/>
                        </a:rPr>
                        <a:t>D</a:t>
                      </a:r>
                      <a:r>
                        <a:rPr lang="en-US" sz="2800" b="1" i="1" dirty="0">
                          <a:latin typeface="Arial" charset="0"/>
                          <a:cs typeface="Arial" charset="0"/>
                        </a:rPr>
                        <a:t>H &lt; </a:t>
                      </a:r>
                      <a:r>
                        <a:rPr lang="en-US" sz="2800" b="1" dirty="0" err="1">
                          <a:latin typeface="Arial" charset="0"/>
                          <a:cs typeface="Arial" charset="0"/>
                        </a:rPr>
                        <a:t>T</a:t>
                      </a:r>
                      <a:r>
                        <a:rPr lang="en-US" sz="2800" b="1" dirty="0" err="1">
                          <a:latin typeface="Symbol" charset="0"/>
                          <a:cs typeface="Arial" charset="0"/>
                        </a:rPr>
                        <a:t>D</a:t>
                      </a:r>
                      <a:r>
                        <a:rPr lang="en-US" sz="2800" b="1" i="1" dirty="0" err="1">
                          <a:latin typeface="Arial" charset="0"/>
                          <a:cs typeface="Arial" charset="0"/>
                        </a:rPr>
                        <a:t>S</a:t>
                      </a:r>
                      <a:r>
                        <a:rPr lang="en-US" sz="2800" b="1" baseline="-25000" dirty="0" err="1">
                          <a:latin typeface="Arial" charset="0"/>
                          <a:cs typeface="Arial" charset="0"/>
                        </a:rPr>
                        <a:t>sys</a:t>
                      </a:r>
                      <a:r>
                        <a:rPr lang="en-US" sz="2800" b="1" baseline="-25000" dirty="0"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4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4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4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3756858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 bwMode="auto">
          <a:xfrm rot="19861780">
            <a:off x="21476" y="1680348"/>
            <a:ext cx="2743200" cy="797358"/>
          </a:xfrm>
          <a:prstGeom prst="rect">
            <a:avLst/>
          </a:prstGeom>
          <a:solidFill>
            <a:srgbClr val="FFFF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</a:rPr>
              <a:t>VARIABLE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</a:rPr>
              <a:t> COMBO!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914400" y="2981685"/>
            <a:ext cx="2209800" cy="113311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549536" y="2981685"/>
            <a:ext cx="2441226" cy="113311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166513" y="2974473"/>
            <a:ext cx="2514600" cy="115214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117420" y="2990829"/>
            <a:ext cx="2333161" cy="113311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36638" y="4311325"/>
            <a:ext cx="3782962" cy="71787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419600" y="4299167"/>
            <a:ext cx="3449580" cy="71787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8001000" y="4340282"/>
            <a:ext cx="3449581" cy="7315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420115" y="5081634"/>
            <a:ext cx="9324085" cy="86196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904267" y="5964954"/>
            <a:ext cx="2355780" cy="3749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</a:endParaRPr>
          </a:p>
        </p:txBody>
      </p:sp>
      <p:pic>
        <p:nvPicPr>
          <p:cNvPr id="2" name="Picture 1" descr="A cartoon of a glue bottle&#10;&#10;Description automatically generated with low confidence">
            <a:extLst>
              <a:ext uri="{FF2B5EF4-FFF2-40B4-BE49-F238E27FC236}">
                <a16:creationId xmlns:a16="http://schemas.microsoft.com/office/drawing/2014/main" id="{A24DC7BA-06FE-B3F6-1D80-3EEA4C8041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2535">
            <a:off x="10796703" y="251313"/>
            <a:ext cx="902319" cy="181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8291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1117925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Mental Math with Gibbs Free Energy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8251292"/>
              </p:ext>
            </p:extLst>
          </p:nvPr>
        </p:nvGraphicFramePr>
        <p:xfrm>
          <a:off x="609600" y="1600200"/>
          <a:ext cx="10972800" cy="475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3492884645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776033093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662897315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002362986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buSzPct val="80000"/>
                        <a:buNone/>
                      </a:pPr>
                      <a:r>
                        <a:rPr lang="en-US" sz="4000" b="1" dirty="0" err="1">
                          <a:latin typeface="Symbol" charset="0"/>
                          <a:cs typeface="Arial" charset="0"/>
                        </a:rPr>
                        <a:t>D</a:t>
                      </a:r>
                      <a:r>
                        <a:rPr lang="en-US" sz="4000" b="1" i="1" dirty="0" err="1">
                          <a:latin typeface="Arial" charset="0"/>
                          <a:cs typeface="Arial" charset="0"/>
                        </a:rPr>
                        <a:t>H</a:t>
                      </a:r>
                      <a:r>
                        <a:rPr lang="en-US" sz="4000" b="1" baseline="-25000" dirty="0" err="1">
                          <a:latin typeface="Arial" charset="0"/>
                          <a:cs typeface="Arial" charset="0"/>
                        </a:rPr>
                        <a:t>sys</a:t>
                      </a:r>
                      <a:r>
                        <a:rPr lang="en-US" sz="4000" b="1" dirty="0" err="1">
                          <a:latin typeface="Arial" charset="0"/>
                          <a:cs typeface="Arial" charset="0"/>
                        </a:rPr>
                        <a:t>−T</a:t>
                      </a:r>
                      <a:r>
                        <a:rPr lang="en-US" sz="4000" b="1" dirty="0" err="1">
                          <a:latin typeface="Symbol" charset="0"/>
                          <a:cs typeface="Arial" charset="0"/>
                        </a:rPr>
                        <a:t>D</a:t>
                      </a:r>
                      <a:r>
                        <a:rPr lang="en-US" sz="4000" b="1" i="1" dirty="0" err="1">
                          <a:latin typeface="Arial" charset="0"/>
                          <a:cs typeface="Arial" charset="0"/>
                        </a:rPr>
                        <a:t>S</a:t>
                      </a:r>
                      <a:r>
                        <a:rPr lang="en-US" sz="4000" b="1" baseline="-25000" dirty="0" err="1">
                          <a:latin typeface="Arial" charset="0"/>
                          <a:cs typeface="Arial" charset="0"/>
                        </a:rPr>
                        <a:t>sys</a:t>
                      </a:r>
                      <a:r>
                        <a:rPr lang="en-US" sz="4000" b="1" baseline="-25000" dirty="0"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en-US" sz="4000" b="1" dirty="0">
                          <a:latin typeface="Arial" charset="0"/>
                          <a:cs typeface="Arial" charset="0"/>
                        </a:rPr>
                        <a:t> = </a:t>
                      </a:r>
                      <a:r>
                        <a:rPr lang="en-US" sz="4000" b="1" dirty="0" err="1">
                          <a:latin typeface="Symbol" charset="0"/>
                          <a:cs typeface="Arial" charset="0"/>
                        </a:rPr>
                        <a:t>D</a:t>
                      </a:r>
                      <a:r>
                        <a:rPr lang="en-US" sz="4000" b="1" i="1" dirty="0" err="1">
                          <a:latin typeface="Arial" charset="0"/>
                          <a:cs typeface="Arial" charset="0"/>
                        </a:rPr>
                        <a:t>G</a:t>
                      </a:r>
                      <a:r>
                        <a:rPr lang="en-US" sz="4000" b="1" baseline="-25000" dirty="0" err="1">
                          <a:latin typeface="Arial" charset="0"/>
                          <a:cs typeface="Arial" charset="0"/>
                        </a:rPr>
                        <a:t>sys</a:t>
                      </a:r>
                      <a:endParaRPr lang="en-US" sz="4000" b="1" baseline="-25000" dirty="0">
                        <a:latin typeface="Arial" charset="0"/>
                        <a:cs typeface="Arial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423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Symbol" charset="0"/>
                          <a:cs typeface="Arial" charset="0"/>
                        </a:rPr>
                        <a:t>D</a:t>
                      </a:r>
                      <a:r>
                        <a:rPr lang="en-US" sz="4000" b="1" i="1" dirty="0">
                          <a:latin typeface="Arial" charset="0"/>
                          <a:cs typeface="Arial" charset="0"/>
                        </a:rPr>
                        <a:t>H</a:t>
                      </a:r>
                      <a:endParaRPr lang="en-US" sz="4000" b="1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Symbol" charset="0"/>
                          <a:cs typeface="Arial" charset="0"/>
                        </a:rPr>
                        <a:t>D</a:t>
                      </a:r>
                      <a:r>
                        <a:rPr lang="en-US" sz="4000" b="1" i="1" dirty="0">
                          <a:latin typeface="Arial" charset="0"/>
                          <a:cs typeface="Arial" charset="0"/>
                        </a:rPr>
                        <a:t>S</a:t>
                      </a:r>
                      <a:endParaRPr lang="en-US" sz="4000" b="1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Symbol" charset="0"/>
                          <a:cs typeface="Arial" charset="0"/>
                        </a:rPr>
                        <a:t>D</a:t>
                      </a:r>
                      <a:r>
                        <a:rPr lang="en-US" sz="4000" b="1" i="1" dirty="0">
                          <a:latin typeface="Arial" charset="0"/>
                          <a:cs typeface="Arial" charset="0"/>
                        </a:rPr>
                        <a:t>G</a:t>
                      </a:r>
                      <a:endParaRPr lang="en-US" sz="4000" b="1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/>
                        <a:t>At…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290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>
                          <a:latin typeface="Arial" charset="0"/>
                          <a:cs typeface="Arial" charset="0"/>
                        </a:rPr>
                        <a:t>+</a:t>
                      </a:r>
                      <a:br>
                        <a:rPr lang="en-US" sz="4800" dirty="0"/>
                      </a:br>
                      <a:r>
                        <a:rPr lang="en-US" sz="2800" b="1" i="1" dirty="0">
                          <a:solidFill>
                            <a:srgbClr val="FF0000"/>
                          </a:solidFill>
                        </a:rPr>
                        <a:t>endothermic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1" dirty="0">
                          <a:latin typeface="Arial" charset="0"/>
                          <a:cs typeface="Arial" charset="0"/>
                        </a:rPr>
                        <a:t>+</a:t>
                      </a:r>
                      <a:br>
                        <a:rPr lang="en-US" sz="8000" dirty="0"/>
                      </a:br>
                      <a:r>
                        <a:rPr lang="en-US" sz="2800" b="1" i="1" dirty="0">
                          <a:solidFill>
                            <a:srgbClr val="00B050"/>
                          </a:solidFill>
                        </a:rPr>
                        <a:t>more disorder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>
                          <a:latin typeface="Arial" charset="0"/>
                          <a:cs typeface="Arial" charset="0"/>
                        </a:rPr>
                        <a:t>−</a:t>
                      </a:r>
                      <a:br>
                        <a:rPr lang="en-US" sz="4800" b="1" dirty="0"/>
                      </a:br>
                      <a:r>
                        <a:rPr lang="en-US" sz="2800" b="1" i="1" dirty="0" err="1">
                          <a:solidFill>
                            <a:srgbClr val="FFC000"/>
                          </a:solidFill>
                        </a:rPr>
                        <a:t>spont</a:t>
                      </a:r>
                      <a:r>
                        <a:rPr lang="en-US" sz="2800" b="1" i="1" dirty="0">
                          <a:solidFill>
                            <a:srgbClr val="FFC000"/>
                          </a:solidFill>
                        </a:rPr>
                        <a:t>.</a:t>
                      </a:r>
                      <a:endParaRPr lang="en-US" sz="2800" b="1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u="sng" dirty="0"/>
                        <a:t>High</a:t>
                      </a:r>
                      <a:r>
                        <a:rPr lang="en-US" sz="3200" b="1" dirty="0"/>
                        <a:t> Temp</a:t>
                      </a:r>
                      <a:endParaRPr lang="en-US" sz="3200" b="1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8058624"/>
                  </a:ext>
                </a:extLst>
              </a:tr>
              <a:tr h="1005840">
                <a:tc gridSpan="4"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(Positive #) – </a:t>
                      </a:r>
                      <a:r>
                        <a:rPr lang="en-US" sz="3600" b="1" baseline="-25000" dirty="0" err="1"/>
                        <a:t>large</a:t>
                      </a:r>
                      <a:r>
                        <a:rPr lang="en-US" sz="3600" b="1" dirty="0" err="1"/>
                        <a:t>T</a:t>
                      </a:r>
                      <a:r>
                        <a:rPr lang="en-US" sz="3600" b="1" dirty="0"/>
                        <a:t>(Positive #)</a:t>
                      </a:r>
                      <a:r>
                        <a:rPr lang="en-US" sz="3600" b="1" baseline="0" dirty="0"/>
                        <a:t> = Negative #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latin typeface="Symbo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latin typeface="Symbol" charset="0"/>
                          <a:cs typeface="Arial" charset="0"/>
                        </a:rPr>
                        <a:t>D</a:t>
                      </a:r>
                      <a:r>
                        <a:rPr lang="en-US" sz="2800" b="1" i="1" dirty="0">
                          <a:latin typeface="Arial" charset="0"/>
                          <a:cs typeface="Arial" charset="0"/>
                        </a:rPr>
                        <a:t>H needs to be a smaller positive number than </a:t>
                      </a:r>
                      <a:r>
                        <a:rPr lang="en-US" sz="2800" b="1" dirty="0" err="1">
                          <a:latin typeface="Arial" charset="0"/>
                          <a:cs typeface="Arial" charset="0"/>
                        </a:rPr>
                        <a:t>T</a:t>
                      </a:r>
                      <a:r>
                        <a:rPr lang="en-US" sz="2800" b="1" dirty="0" err="1">
                          <a:latin typeface="Symbol" charset="0"/>
                          <a:cs typeface="Arial" charset="0"/>
                        </a:rPr>
                        <a:t>D</a:t>
                      </a:r>
                      <a:r>
                        <a:rPr lang="en-US" sz="2800" b="1" i="1" dirty="0" err="1">
                          <a:latin typeface="Arial" charset="0"/>
                          <a:cs typeface="Arial" charset="0"/>
                        </a:rPr>
                        <a:t>S</a:t>
                      </a:r>
                      <a:r>
                        <a:rPr lang="en-US" sz="2800" b="1" baseline="-25000" dirty="0" err="1">
                          <a:latin typeface="Arial" charset="0"/>
                          <a:cs typeface="Arial" charset="0"/>
                        </a:rPr>
                        <a:t>sys</a:t>
                      </a:r>
                      <a:r>
                        <a:rPr lang="en-US" sz="2800" b="1" baseline="-25000" dirty="0">
                          <a:latin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>
                          <a:latin typeface="Arial" charset="0"/>
                          <a:cs typeface="Arial" charset="0"/>
                        </a:rPr>
                        <a:t>Small # - Big # = Negative #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latin typeface="Symbol" charset="0"/>
                          <a:cs typeface="Arial" charset="0"/>
                        </a:rPr>
                        <a:t>D</a:t>
                      </a:r>
                      <a:r>
                        <a:rPr lang="en-US" sz="2800" b="1" i="1" dirty="0">
                          <a:latin typeface="Arial" charset="0"/>
                          <a:cs typeface="Arial" charset="0"/>
                        </a:rPr>
                        <a:t>H &lt; </a:t>
                      </a:r>
                      <a:r>
                        <a:rPr lang="en-US" sz="2800" b="1" dirty="0" err="1">
                          <a:latin typeface="Arial" charset="0"/>
                          <a:cs typeface="Arial" charset="0"/>
                        </a:rPr>
                        <a:t>T</a:t>
                      </a:r>
                      <a:r>
                        <a:rPr lang="en-US" sz="2800" b="1" dirty="0" err="1">
                          <a:latin typeface="Symbol" charset="0"/>
                          <a:cs typeface="Arial" charset="0"/>
                        </a:rPr>
                        <a:t>D</a:t>
                      </a:r>
                      <a:r>
                        <a:rPr lang="en-US" sz="2800" b="1" i="1" dirty="0" err="1">
                          <a:latin typeface="Arial" charset="0"/>
                          <a:cs typeface="Arial" charset="0"/>
                        </a:rPr>
                        <a:t>S</a:t>
                      </a:r>
                      <a:r>
                        <a:rPr lang="en-US" sz="2800" b="1" baseline="-25000" dirty="0" err="1">
                          <a:latin typeface="Arial" charset="0"/>
                          <a:cs typeface="Arial" charset="0"/>
                        </a:rPr>
                        <a:t>sys</a:t>
                      </a:r>
                      <a:r>
                        <a:rPr lang="en-US" sz="2800" b="1" baseline="-25000" dirty="0"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4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4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4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3756858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 bwMode="auto">
          <a:xfrm rot="19861780">
            <a:off x="21476" y="1680348"/>
            <a:ext cx="2743200" cy="797358"/>
          </a:xfrm>
          <a:prstGeom prst="rect">
            <a:avLst/>
          </a:prstGeom>
          <a:solidFill>
            <a:srgbClr val="FFFF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</a:rPr>
              <a:t>VARIABLE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</a:rPr>
              <a:t> COMBO!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</a:endParaRPr>
          </a:p>
        </p:txBody>
      </p:sp>
      <p:pic>
        <p:nvPicPr>
          <p:cNvPr id="2" name="Picture 1" descr="A cartoon of a glue bottle&#10;&#10;Description automatically generated with low confidence">
            <a:extLst>
              <a:ext uri="{FF2B5EF4-FFF2-40B4-BE49-F238E27FC236}">
                <a16:creationId xmlns:a16="http://schemas.microsoft.com/office/drawing/2014/main" id="{F1649A73-B023-6194-6FD5-56DED95C9E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2535">
            <a:off x="10796703" y="251313"/>
            <a:ext cx="902319" cy="181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95332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1117925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Mental Math with Gibbs Free Energy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5986957"/>
              </p:ext>
            </p:extLst>
          </p:nvPr>
        </p:nvGraphicFramePr>
        <p:xfrm>
          <a:off x="609600" y="1600200"/>
          <a:ext cx="10972800" cy="451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3492884645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776033093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662897315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002362986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buSzPct val="80000"/>
                        <a:buNone/>
                      </a:pPr>
                      <a:r>
                        <a:rPr lang="en-US" sz="4000" b="1" dirty="0" err="1">
                          <a:latin typeface="Symbol" charset="0"/>
                          <a:cs typeface="Arial" charset="0"/>
                        </a:rPr>
                        <a:t>D</a:t>
                      </a:r>
                      <a:r>
                        <a:rPr lang="en-US" sz="4000" b="1" i="1" dirty="0" err="1">
                          <a:latin typeface="Arial" charset="0"/>
                          <a:cs typeface="Arial" charset="0"/>
                        </a:rPr>
                        <a:t>H</a:t>
                      </a:r>
                      <a:r>
                        <a:rPr lang="en-US" sz="4000" b="1" baseline="-25000" dirty="0" err="1">
                          <a:latin typeface="Arial" charset="0"/>
                          <a:cs typeface="Arial" charset="0"/>
                        </a:rPr>
                        <a:t>sys</a:t>
                      </a:r>
                      <a:r>
                        <a:rPr lang="en-US" sz="4000" b="1" dirty="0" err="1">
                          <a:latin typeface="Arial" charset="0"/>
                          <a:cs typeface="Arial" charset="0"/>
                        </a:rPr>
                        <a:t>−T</a:t>
                      </a:r>
                      <a:r>
                        <a:rPr lang="en-US" sz="4000" b="1" dirty="0" err="1">
                          <a:latin typeface="Symbol" charset="0"/>
                          <a:cs typeface="Arial" charset="0"/>
                        </a:rPr>
                        <a:t>D</a:t>
                      </a:r>
                      <a:r>
                        <a:rPr lang="en-US" sz="4000" b="1" i="1" dirty="0" err="1">
                          <a:latin typeface="Arial" charset="0"/>
                          <a:cs typeface="Arial" charset="0"/>
                        </a:rPr>
                        <a:t>S</a:t>
                      </a:r>
                      <a:r>
                        <a:rPr lang="en-US" sz="4000" b="1" baseline="-25000" dirty="0" err="1">
                          <a:latin typeface="Arial" charset="0"/>
                          <a:cs typeface="Arial" charset="0"/>
                        </a:rPr>
                        <a:t>sys</a:t>
                      </a:r>
                      <a:r>
                        <a:rPr lang="en-US" sz="4000" b="1" baseline="-25000" dirty="0"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en-US" sz="4000" b="1" dirty="0">
                          <a:latin typeface="Arial" charset="0"/>
                          <a:cs typeface="Arial" charset="0"/>
                        </a:rPr>
                        <a:t> = </a:t>
                      </a:r>
                      <a:r>
                        <a:rPr lang="en-US" sz="4000" b="1" dirty="0" err="1">
                          <a:latin typeface="Symbol" charset="0"/>
                          <a:cs typeface="Arial" charset="0"/>
                        </a:rPr>
                        <a:t>D</a:t>
                      </a:r>
                      <a:r>
                        <a:rPr lang="en-US" sz="4000" b="1" i="1" dirty="0" err="1">
                          <a:latin typeface="Arial" charset="0"/>
                          <a:cs typeface="Arial" charset="0"/>
                        </a:rPr>
                        <a:t>G</a:t>
                      </a:r>
                      <a:r>
                        <a:rPr lang="en-US" sz="4000" b="1" baseline="-25000" dirty="0" err="1">
                          <a:latin typeface="Arial" charset="0"/>
                          <a:cs typeface="Arial" charset="0"/>
                        </a:rPr>
                        <a:t>sys</a:t>
                      </a:r>
                      <a:endParaRPr lang="en-US" sz="4000" b="1" baseline="-25000" dirty="0">
                        <a:latin typeface="Arial" charset="0"/>
                        <a:cs typeface="Arial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423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Symbol" charset="0"/>
                          <a:cs typeface="Arial" charset="0"/>
                        </a:rPr>
                        <a:t>D</a:t>
                      </a:r>
                      <a:r>
                        <a:rPr lang="en-US" sz="4000" b="1" i="1" dirty="0">
                          <a:latin typeface="Arial" charset="0"/>
                          <a:cs typeface="Arial" charset="0"/>
                        </a:rPr>
                        <a:t>H</a:t>
                      </a:r>
                      <a:endParaRPr lang="en-US" sz="4000" b="1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Symbol" charset="0"/>
                          <a:cs typeface="Arial" charset="0"/>
                        </a:rPr>
                        <a:t>D</a:t>
                      </a:r>
                      <a:r>
                        <a:rPr lang="en-US" sz="4000" b="1" i="1" dirty="0">
                          <a:latin typeface="Arial" charset="0"/>
                          <a:cs typeface="Arial" charset="0"/>
                        </a:rPr>
                        <a:t>S</a:t>
                      </a:r>
                      <a:endParaRPr lang="en-US" sz="4000" b="1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Symbol" charset="0"/>
                          <a:cs typeface="Arial" charset="0"/>
                        </a:rPr>
                        <a:t>D</a:t>
                      </a:r>
                      <a:r>
                        <a:rPr lang="en-US" sz="4000" b="1" i="1" dirty="0">
                          <a:latin typeface="Arial" charset="0"/>
                          <a:cs typeface="Arial" charset="0"/>
                        </a:rPr>
                        <a:t>G</a:t>
                      </a:r>
                      <a:endParaRPr lang="en-US" sz="4000" b="1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/>
                        <a:t>At…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290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>
                          <a:latin typeface="Arial" charset="0"/>
                          <a:cs typeface="Arial" charset="0"/>
                        </a:rPr>
                        <a:t>−</a:t>
                      </a:r>
                      <a:br>
                        <a:rPr lang="en-US" sz="4800" dirty="0"/>
                      </a:br>
                      <a:r>
                        <a:rPr lang="en-US" sz="2800" b="1" i="1" dirty="0">
                          <a:solidFill>
                            <a:srgbClr val="00B050"/>
                          </a:solidFill>
                        </a:rPr>
                        <a:t>exothermic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1" dirty="0">
                          <a:latin typeface="Arial" charset="0"/>
                          <a:cs typeface="Arial" charset="0"/>
                        </a:rPr>
                        <a:t>−</a:t>
                      </a:r>
                      <a:br>
                        <a:rPr lang="en-US" sz="8000" dirty="0"/>
                      </a:br>
                      <a:r>
                        <a:rPr lang="en-US" sz="2800" b="1" i="1" dirty="0">
                          <a:solidFill>
                            <a:srgbClr val="FF0000"/>
                          </a:solidFill>
                        </a:rPr>
                        <a:t>less disorder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>
                          <a:latin typeface="Arial" charset="0"/>
                          <a:cs typeface="Arial" charset="0"/>
                        </a:rPr>
                        <a:t>−</a:t>
                      </a:r>
                      <a:br>
                        <a:rPr lang="en-US" sz="4800" b="1" dirty="0"/>
                      </a:br>
                      <a:r>
                        <a:rPr lang="en-US" sz="2800" b="1" i="1" dirty="0" err="1">
                          <a:solidFill>
                            <a:srgbClr val="FFC000"/>
                          </a:solidFill>
                        </a:rPr>
                        <a:t>spont</a:t>
                      </a:r>
                      <a:r>
                        <a:rPr lang="en-US" sz="2800" b="1" i="1" dirty="0">
                          <a:solidFill>
                            <a:srgbClr val="FFC000"/>
                          </a:solidFill>
                        </a:rPr>
                        <a:t>.</a:t>
                      </a:r>
                      <a:endParaRPr lang="en-US" sz="2800" b="1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u="sng" dirty="0"/>
                        <a:t>Low</a:t>
                      </a:r>
                      <a:r>
                        <a:rPr lang="en-US" sz="3200" b="1" dirty="0"/>
                        <a:t> Temp</a:t>
                      </a:r>
                      <a:endParaRPr lang="en-US" sz="3200" b="1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8058624"/>
                  </a:ext>
                </a:extLst>
              </a:tr>
              <a:tr h="1005840">
                <a:tc gridSpan="4"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(Negative #) – </a:t>
                      </a:r>
                      <a:r>
                        <a:rPr lang="en-US" sz="3600" b="1" baseline="-25000" dirty="0" err="1"/>
                        <a:t>small</a:t>
                      </a:r>
                      <a:r>
                        <a:rPr lang="en-US" sz="3600" b="1" dirty="0" err="1"/>
                        <a:t>T</a:t>
                      </a:r>
                      <a:r>
                        <a:rPr lang="en-US" sz="3600" b="1" dirty="0"/>
                        <a:t>(Negative #)</a:t>
                      </a:r>
                      <a:r>
                        <a:rPr lang="en-US" sz="3600" b="1" baseline="0" dirty="0"/>
                        <a:t> = Negative #</a:t>
                      </a:r>
                    </a:p>
                    <a:p>
                      <a:pPr algn="ctr"/>
                      <a:r>
                        <a:rPr lang="en-US" sz="2800" b="1" baseline="0" dirty="0"/>
                        <a:t>Notice the double negative! </a:t>
                      </a:r>
                      <a:r>
                        <a:rPr lang="en-US" sz="2800" b="1" baseline="0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2800" b="1" dirty="0"/>
                        <a:t>(Negative #) + (Positive #)</a:t>
                      </a:r>
                      <a:endParaRPr lang="en-US" sz="2800" b="1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latin typeface="Symbol" charset="0"/>
                          <a:cs typeface="Arial" charset="0"/>
                        </a:rPr>
                        <a:t>D</a:t>
                      </a:r>
                      <a:r>
                        <a:rPr lang="en-US" sz="2800" b="1" i="1" dirty="0">
                          <a:latin typeface="Arial" charset="0"/>
                          <a:cs typeface="Arial" charset="0"/>
                        </a:rPr>
                        <a:t>H needs to be a larger negative than </a:t>
                      </a:r>
                      <a:r>
                        <a:rPr lang="en-US" sz="2800" b="1" dirty="0" err="1">
                          <a:latin typeface="Arial" charset="0"/>
                          <a:cs typeface="Arial" charset="0"/>
                        </a:rPr>
                        <a:t>T</a:t>
                      </a:r>
                      <a:r>
                        <a:rPr lang="en-US" sz="2800" b="1" dirty="0" err="1">
                          <a:latin typeface="Symbol" charset="0"/>
                          <a:cs typeface="Arial" charset="0"/>
                        </a:rPr>
                        <a:t>D</a:t>
                      </a:r>
                      <a:r>
                        <a:rPr lang="en-US" sz="2800" b="1" i="1" dirty="0" err="1">
                          <a:latin typeface="Arial" charset="0"/>
                          <a:cs typeface="Arial" charset="0"/>
                        </a:rPr>
                        <a:t>S</a:t>
                      </a:r>
                      <a:r>
                        <a:rPr lang="en-US" sz="2800" b="1" baseline="-25000" dirty="0" err="1">
                          <a:latin typeface="Arial" charset="0"/>
                          <a:cs typeface="Arial" charset="0"/>
                        </a:rPr>
                        <a:t>sys</a:t>
                      </a:r>
                      <a:r>
                        <a:rPr lang="en-US" sz="2800" b="1" baseline="-25000" dirty="0">
                          <a:latin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latin typeface="Symbol" charset="0"/>
                          <a:cs typeface="Arial" charset="0"/>
                        </a:rPr>
                        <a:t>D</a:t>
                      </a:r>
                      <a:r>
                        <a:rPr lang="en-US" sz="2800" b="1" i="1" dirty="0">
                          <a:latin typeface="Arial" charset="0"/>
                          <a:cs typeface="Arial" charset="0"/>
                        </a:rPr>
                        <a:t>H &lt; </a:t>
                      </a:r>
                      <a:r>
                        <a:rPr lang="en-US" sz="2800" b="1" dirty="0" err="1">
                          <a:latin typeface="Arial" charset="0"/>
                          <a:cs typeface="Arial" charset="0"/>
                        </a:rPr>
                        <a:t>T</a:t>
                      </a:r>
                      <a:r>
                        <a:rPr lang="en-US" sz="2800" b="1" dirty="0" err="1">
                          <a:latin typeface="Symbol" charset="0"/>
                          <a:cs typeface="Arial" charset="0"/>
                        </a:rPr>
                        <a:t>D</a:t>
                      </a:r>
                      <a:r>
                        <a:rPr lang="en-US" sz="2800" b="1" i="1" dirty="0" err="1">
                          <a:latin typeface="Arial" charset="0"/>
                          <a:cs typeface="Arial" charset="0"/>
                        </a:rPr>
                        <a:t>S</a:t>
                      </a:r>
                      <a:r>
                        <a:rPr lang="en-US" sz="2800" b="1" baseline="-25000" dirty="0" err="1">
                          <a:latin typeface="Arial" charset="0"/>
                          <a:cs typeface="Arial" charset="0"/>
                        </a:rPr>
                        <a:t>sys</a:t>
                      </a:r>
                      <a:r>
                        <a:rPr lang="en-US" sz="2800" b="1" baseline="-25000" dirty="0"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4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4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4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3756858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 bwMode="auto">
          <a:xfrm rot="19861780">
            <a:off x="21476" y="1680348"/>
            <a:ext cx="2743200" cy="797358"/>
          </a:xfrm>
          <a:prstGeom prst="rect">
            <a:avLst/>
          </a:prstGeom>
          <a:solidFill>
            <a:srgbClr val="FFFF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</a:rPr>
              <a:t>VARIABLE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</a:rPr>
              <a:t> COMBO!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914400" y="2981685"/>
            <a:ext cx="2209800" cy="113311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549536" y="2981685"/>
            <a:ext cx="2441226" cy="113311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226277" y="3002552"/>
            <a:ext cx="2514600" cy="115214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117420" y="2990829"/>
            <a:ext cx="2333161" cy="113311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36638" y="4279358"/>
            <a:ext cx="3651144" cy="52124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419600" y="4315137"/>
            <a:ext cx="3742258" cy="48546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8161858" y="4327381"/>
            <a:ext cx="3288724" cy="47321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253414" y="4819197"/>
            <a:ext cx="9643186" cy="97200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904267" y="5715000"/>
            <a:ext cx="2355780" cy="3749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</a:endParaRPr>
          </a:p>
        </p:txBody>
      </p:sp>
      <p:pic>
        <p:nvPicPr>
          <p:cNvPr id="2" name="Picture 1" descr="A cartoon of a glue bottle&#10;&#10;Description automatically generated with low confidence">
            <a:extLst>
              <a:ext uri="{FF2B5EF4-FFF2-40B4-BE49-F238E27FC236}">
                <a16:creationId xmlns:a16="http://schemas.microsoft.com/office/drawing/2014/main" id="{9CBCDF61-C43E-D46E-CBEB-B5C3B5A7E3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2535">
            <a:off x="10796703" y="251313"/>
            <a:ext cx="902319" cy="181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3225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22911" y="1025604"/>
            <a:ext cx="8746177" cy="202375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u="sng" dirty="0">
                <a:latin typeface="Impact" panose="020B0806030902050204" pitchFamily="34" charset="0"/>
              </a:rPr>
              <a:t>N7 - THERMODYNAMICS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67DC9B-EEAE-F64D-A8B6-FF023D9B83FE}"/>
              </a:ext>
            </a:extLst>
          </p:cNvPr>
          <p:cNvSpPr txBox="1"/>
          <p:nvPr/>
        </p:nvSpPr>
        <p:spPr>
          <a:xfrm>
            <a:off x="457199" y="4267200"/>
            <a:ext cx="112775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Target:</a:t>
            </a:r>
            <a:r>
              <a:rPr lang="en-US" sz="40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use the relationships between Gibbs Free Energy, Enthalpy, Entropy, and Equilibrium to solve for a variety of things. </a:t>
            </a:r>
            <a:endParaRPr lang="en-US" sz="40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E7C40C-5B80-CD53-2408-899C173BFFCC}"/>
              </a:ext>
            </a:extLst>
          </p:cNvPr>
          <p:cNvSpPr txBox="1"/>
          <p:nvPr/>
        </p:nvSpPr>
        <p:spPr>
          <a:xfrm>
            <a:off x="2088355" y="2702004"/>
            <a:ext cx="80152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Gibbs Free Energy</a:t>
            </a:r>
          </a:p>
        </p:txBody>
      </p:sp>
    </p:spTree>
    <p:extLst>
      <p:ext uri="{BB962C8B-B14F-4D97-AF65-F5344CB8AC3E}">
        <p14:creationId xmlns:p14="http://schemas.microsoft.com/office/powerpoint/2010/main" val="3698398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1117925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Mental Math with Gibbs Free Energy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3308492"/>
              </p:ext>
            </p:extLst>
          </p:nvPr>
        </p:nvGraphicFramePr>
        <p:xfrm>
          <a:off x="609600" y="1600200"/>
          <a:ext cx="10972800" cy="451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3492884645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776033093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662897315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002362986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buSzPct val="80000"/>
                        <a:buNone/>
                      </a:pPr>
                      <a:r>
                        <a:rPr lang="en-US" sz="4000" b="1" dirty="0" err="1">
                          <a:latin typeface="Symbol" charset="0"/>
                          <a:cs typeface="Arial" charset="0"/>
                        </a:rPr>
                        <a:t>D</a:t>
                      </a:r>
                      <a:r>
                        <a:rPr lang="en-US" sz="4000" b="1" i="1" dirty="0" err="1">
                          <a:latin typeface="Arial" charset="0"/>
                          <a:cs typeface="Arial" charset="0"/>
                        </a:rPr>
                        <a:t>H</a:t>
                      </a:r>
                      <a:r>
                        <a:rPr lang="en-US" sz="4000" b="1" baseline="-25000" dirty="0" err="1">
                          <a:latin typeface="Arial" charset="0"/>
                          <a:cs typeface="Arial" charset="0"/>
                        </a:rPr>
                        <a:t>sys</a:t>
                      </a:r>
                      <a:r>
                        <a:rPr lang="en-US" sz="4000" b="1" dirty="0" err="1">
                          <a:latin typeface="Arial" charset="0"/>
                          <a:cs typeface="Arial" charset="0"/>
                        </a:rPr>
                        <a:t>−T</a:t>
                      </a:r>
                      <a:r>
                        <a:rPr lang="en-US" sz="4000" b="1" dirty="0" err="1">
                          <a:latin typeface="Symbol" charset="0"/>
                          <a:cs typeface="Arial" charset="0"/>
                        </a:rPr>
                        <a:t>D</a:t>
                      </a:r>
                      <a:r>
                        <a:rPr lang="en-US" sz="4000" b="1" i="1" dirty="0" err="1">
                          <a:latin typeface="Arial" charset="0"/>
                          <a:cs typeface="Arial" charset="0"/>
                        </a:rPr>
                        <a:t>S</a:t>
                      </a:r>
                      <a:r>
                        <a:rPr lang="en-US" sz="4000" b="1" baseline="-25000" dirty="0" err="1">
                          <a:latin typeface="Arial" charset="0"/>
                          <a:cs typeface="Arial" charset="0"/>
                        </a:rPr>
                        <a:t>sys</a:t>
                      </a:r>
                      <a:r>
                        <a:rPr lang="en-US" sz="4000" b="1" baseline="-25000" dirty="0"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en-US" sz="4000" b="1" dirty="0">
                          <a:latin typeface="Arial" charset="0"/>
                          <a:cs typeface="Arial" charset="0"/>
                        </a:rPr>
                        <a:t> = </a:t>
                      </a:r>
                      <a:r>
                        <a:rPr lang="en-US" sz="4000" b="1" dirty="0" err="1">
                          <a:latin typeface="Symbol" charset="0"/>
                          <a:cs typeface="Arial" charset="0"/>
                        </a:rPr>
                        <a:t>D</a:t>
                      </a:r>
                      <a:r>
                        <a:rPr lang="en-US" sz="4000" b="1" i="1" dirty="0" err="1">
                          <a:latin typeface="Arial" charset="0"/>
                          <a:cs typeface="Arial" charset="0"/>
                        </a:rPr>
                        <a:t>G</a:t>
                      </a:r>
                      <a:r>
                        <a:rPr lang="en-US" sz="4000" b="1" baseline="-25000" dirty="0" err="1">
                          <a:latin typeface="Arial" charset="0"/>
                          <a:cs typeface="Arial" charset="0"/>
                        </a:rPr>
                        <a:t>sys</a:t>
                      </a:r>
                      <a:endParaRPr lang="en-US" sz="4000" b="1" baseline="-25000" dirty="0">
                        <a:latin typeface="Arial" charset="0"/>
                        <a:cs typeface="Arial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423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Symbol" charset="0"/>
                          <a:cs typeface="Arial" charset="0"/>
                        </a:rPr>
                        <a:t>D</a:t>
                      </a:r>
                      <a:r>
                        <a:rPr lang="en-US" sz="4000" b="1" i="1" dirty="0">
                          <a:latin typeface="Arial" charset="0"/>
                          <a:cs typeface="Arial" charset="0"/>
                        </a:rPr>
                        <a:t>H</a:t>
                      </a:r>
                      <a:endParaRPr lang="en-US" sz="4000" b="1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Symbol" charset="0"/>
                          <a:cs typeface="Arial" charset="0"/>
                        </a:rPr>
                        <a:t>D</a:t>
                      </a:r>
                      <a:r>
                        <a:rPr lang="en-US" sz="4000" b="1" i="1" dirty="0">
                          <a:latin typeface="Arial" charset="0"/>
                          <a:cs typeface="Arial" charset="0"/>
                        </a:rPr>
                        <a:t>S</a:t>
                      </a:r>
                      <a:endParaRPr lang="en-US" sz="4000" b="1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Symbol" charset="0"/>
                          <a:cs typeface="Arial" charset="0"/>
                        </a:rPr>
                        <a:t>D</a:t>
                      </a:r>
                      <a:r>
                        <a:rPr lang="en-US" sz="4000" b="1" i="1" dirty="0">
                          <a:latin typeface="Arial" charset="0"/>
                          <a:cs typeface="Arial" charset="0"/>
                        </a:rPr>
                        <a:t>G</a:t>
                      </a:r>
                      <a:endParaRPr lang="en-US" sz="4000" b="1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/>
                        <a:t>At…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290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>
                          <a:latin typeface="Arial" charset="0"/>
                          <a:cs typeface="Arial" charset="0"/>
                        </a:rPr>
                        <a:t>−</a:t>
                      </a:r>
                      <a:br>
                        <a:rPr lang="en-US" sz="4800" dirty="0"/>
                      </a:br>
                      <a:r>
                        <a:rPr lang="en-US" sz="2800" b="1" i="1" dirty="0">
                          <a:solidFill>
                            <a:srgbClr val="00B050"/>
                          </a:solidFill>
                        </a:rPr>
                        <a:t>exothermic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1" dirty="0">
                          <a:latin typeface="Arial" charset="0"/>
                          <a:cs typeface="Arial" charset="0"/>
                        </a:rPr>
                        <a:t>−</a:t>
                      </a:r>
                      <a:br>
                        <a:rPr lang="en-US" sz="8000" dirty="0"/>
                      </a:br>
                      <a:r>
                        <a:rPr lang="en-US" sz="2800" b="1" i="1" dirty="0">
                          <a:solidFill>
                            <a:srgbClr val="FF0000"/>
                          </a:solidFill>
                        </a:rPr>
                        <a:t>less disorder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>
                          <a:latin typeface="Arial" charset="0"/>
                          <a:cs typeface="Arial" charset="0"/>
                        </a:rPr>
                        <a:t>−</a:t>
                      </a:r>
                      <a:br>
                        <a:rPr lang="en-US" sz="4800" b="1" dirty="0"/>
                      </a:br>
                      <a:r>
                        <a:rPr lang="en-US" sz="2800" b="1" i="1" dirty="0" err="1">
                          <a:solidFill>
                            <a:srgbClr val="FFC000"/>
                          </a:solidFill>
                        </a:rPr>
                        <a:t>spont</a:t>
                      </a:r>
                      <a:r>
                        <a:rPr lang="en-US" sz="2800" b="1" i="1" dirty="0">
                          <a:solidFill>
                            <a:srgbClr val="FFC000"/>
                          </a:solidFill>
                        </a:rPr>
                        <a:t>.</a:t>
                      </a:r>
                      <a:endParaRPr lang="en-US" sz="2800" b="1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u="sng" dirty="0"/>
                        <a:t>Low</a:t>
                      </a:r>
                      <a:r>
                        <a:rPr lang="en-US" sz="3200" b="1" dirty="0"/>
                        <a:t> Temp</a:t>
                      </a:r>
                      <a:endParaRPr lang="en-US" sz="3200" b="1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8058624"/>
                  </a:ext>
                </a:extLst>
              </a:tr>
              <a:tr h="1005840">
                <a:tc gridSpan="4"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(Negative #) – </a:t>
                      </a:r>
                      <a:r>
                        <a:rPr lang="en-US" sz="3600" b="1" baseline="-25000" dirty="0" err="1"/>
                        <a:t>small</a:t>
                      </a:r>
                      <a:r>
                        <a:rPr lang="en-US" sz="3600" b="1" dirty="0" err="1"/>
                        <a:t>T</a:t>
                      </a:r>
                      <a:r>
                        <a:rPr lang="en-US" sz="3600" b="1" dirty="0"/>
                        <a:t>(Negative #)</a:t>
                      </a:r>
                      <a:r>
                        <a:rPr lang="en-US" sz="3600" b="1" baseline="0" dirty="0"/>
                        <a:t> = Negative #</a:t>
                      </a:r>
                    </a:p>
                    <a:p>
                      <a:pPr algn="ctr"/>
                      <a:r>
                        <a:rPr lang="en-US" sz="2800" b="1" baseline="0" dirty="0"/>
                        <a:t>Notice the double negative! </a:t>
                      </a:r>
                      <a:r>
                        <a:rPr lang="en-US" sz="2800" b="1" baseline="0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2800" b="1" dirty="0"/>
                        <a:t>(Negative #) + (Positive #)</a:t>
                      </a:r>
                      <a:endParaRPr lang="en-US" sz="2800" b="1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latin typeface="Symbol" charset="0"/>
                          <a:cs typeface="Arial" charset="0"/>
                        </a:rPr>
                        <a:t>D</a:t>
                      </a:r>
                      <a:r>
                        <a:rPr lang="en-US" sz="2800" b="1" i="1" dirty="0">
                          <a:latin typeface="Arial" charset="0"/>
                          <a:cs typeface="Arial" charset="0"/>
                        </a:rPr>
                        <a:t>H needs to be a larger negative than </a:t>
                      </a:r>
                      <a:r>
                        <a:rPr lang="en-US" sz="2800" b="1" dirty="0" err="1">
                          <a:latin typeface="Arial" charset="0"/>
                          <a:cs typeface="Arial" charset="0"/>
                        </a:rPr>
                        <a:t>T</a:t>
                      </a:r>
                      <a:r>
                        <a:rPr lang="en-US" sz="2800" b="1" dirty="0" err="1">
                          <a:latin typeface="Symbol" charset="0"/>
                          <a:cs typeface="Arial" charset="0"/>
                        </a:rPr>
                        <a:t>D</a:t>
                      </a:r>
                      <a:r>
                        <a:rPr lang="en-US" sz="2800" b="1" i="1" dirty="0" err="1">
                          <a:latin typeface="Arial" charset="0"/>
                          <a:cs typeface="Arial" charset="0"/>
                        </a:rPr>
                        <a:t>S</a:t>
                      </a:r>
                      <a:r>
                        <a:rPr lang="en-US" sz="2800" b="1" baseline="-25000" dirty="0" err="1">
                          <a:latin typeface="Arial" charset="0"/>
                          <a:cs typeface="Arial" charset="0"/>
                        </a:rPr>
                        <a:t>sys</a:t>
                      </a:r>
                      <a:r>
                        <a:rPr lang="en-US" sz="2800" b="1" baseline="-25000" dirty="0">
                          <a:latin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latin typeface="Symbol" charset="0"/>
                          <a:cs typeface="Arial" charset="0"/>
                        </a:rPr>
                        <a:t>D</a:t>
                      </a:r>
                      <a:r>
                        <a:rPr lang="en-US" sz="2800" b="1" i="1" dirty="0">
                          <a:latin typeface="Arial" charset="0"/>
                          <a:cs typeface="Arial" charset="0"/>
                        </a:rPr>
                        <a:t>H &lt; </a:t>
                      </a:r>
                      <a:r>
                        <a:rPr lang="en-US" sz="2800" b="1" dirty="0" err="1">
                          <a:latin typeface="Arial" charset="0"/>
                          <a:cs typeface="Arial" charset="0"/>
                        </a:rPr>
                        <a:t>T</a:t>
                      </a:r>
                      <a:r>
                        <a:rPr lang="en-US" sz="2800" b="1" dirty="0" err="1">
                          <a:latin typeface="Symbol" charset="0"/>
                          <a:cs typeface="Arial" charset="0"/>
                        </a:rPr>
                        <a:t>D</a:t>
                      </a:r>
                      <a:r>
                        <a:rPr lang="en-US" sz="2800" b="1" i="1" dirty="0" err="1">
                          <a:latin typeface="Arial" charset="0"/>
                          <a:cs typeface="Arial" charset="0"/>
                        </a:rPr>
                        <a:t>S</a:t>
                      </a:r>
                      <a:r>
                        <a:rPr lang="en-US" sz="2800" b="1" baseline="-25000" dirty="0" err="1">
                          <a:latin typeface="Arial" charset="0"/>
                          <a:cs typeface="Arial" charset="0"/>
                        </a:rPr>
                        <a:t>sys</a:t>
                      </a:r>
                      <a:r>
                        <a:rPr lang="en-US" sz="2800" b="1" baseline="-25000" dirty="0"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4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4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4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3756858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 bwMode="auto">
          <a:xfrm rot="19861780">
            <a:off x="21476" y="1680348"/>
            <a:ext cx="2743200" cy="797358"/>
          </a:xfrm>
          <a:prstGeom prst="rect">
            <a:avLst/>
          </a:prstGeom>
          <a:solidFill>
            <a:srgbClr val="FFFF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</a:rPr>
              <a:t>VARIABLE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</a:rPr>
              <a:t> COMBO!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</a:endParaRPr>
          </a:p>
        </p:txBody>
      </p:sp>
      <p:pic>
        <p:nvPicPr>
          <p:cNvPr id="2" name="Picture 1" descr="A cartoon of a glue bottle&#10;&#10;Description automatically generated with low confidence">
            <a:extLst>
              <a:ext uri="{FF2B5EF4-FFF2-40B4-BE49-F238E27FC236}">
                <a16:creationId xmlns:a16="http://schemas.microsoft.com/office/drawing/2014/main" id="{47414AAE-E4BC-8EAA-4E3A-B80378FF9E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2535">
            <a:off x="10796703" y="251313"/>
            <a:ext cx="902319" cy="181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1224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3177485"/>
              </p:ext>
            </p:extLst>
          </p:nvPr>
        </p:nvGraphicFramePr>
        <p:xfrm>
          <a:off x="609600" y="420624"/>
          <a:ext cx="10972800" cy="60167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3492884645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776033093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662897315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002362986"/>
                    </a:ext>
                  </a:extLst>
                </a:gridCol>
              </a:tblGrid>
              <a:tr h="523615">
                <a:tc gridSpan="4"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buSzPct val="80000"/>
                        <a:buNone/>
                      </a:pPr>
                      <a:r>
                        <a:rPr lang="en-US" sz="3200" b="1" dirty="0" err="1">
                          <a:latin typeface="Symbol" charset="0"/>
                          <a:cs typeface="Arial" charset="0"/>
                        </a:rPr>
                        <a:t>D</a:t>
                      </a:r>
                      <a:r>
                        <a:rPr lang="en-US" sz="3200" b="1" i="1" dirty="0" err="1">
                          <a:latin typeface="Arial" charset="0"/>
                          <a:cs typeface="Arial" charset="0"/>
                        </a:rPr>
                        <a:t>H</a:t>
                      </a:r>
                      <a:r>
                        <a:rPr lang="en-US" sz="3200" b="1" baseline="-25000" dirty="0" err="1">
                          <a:latin typeface="Arial" charset="0"/>
                          <a:cs typeface="Arial" charset="0"/>
                        </a:rPr>
                        <a:t>sys</a:t>
                      </a:r>
                      <a:r>
                        <a:rPr lang="en-US" sz="3200" b="1" dirty="0" err="1">
                          <a:latin typeface="Arial" charset="0"/>
                          <a:cs typeface="Arial" charset="0"/>
                        </a:rPr>
                        <a:t>−T</a:t>
                      </a:r>
                      <a:r>
                        <a:rPr lang="en-US" sz="3200" b="1" dirty="0" err="1">
                          <a:latin typeface="Symbol" charset="0"/>
                          <a:cs typeface="Arial" charset="0"/>
                        </a:rPr>
                        <a:t>D</a:t>
                      </a:r>
                      <a:r>
                        <a:rPr lang="en-US" sz="3200" b="1" i="1" dirty="0" err="1">
                          <a:latin typeface="Arial" charset="0"/>
                          <a:cs typeface="Arial" charset="0"/>
                        </a:rPr>
                        <a:t>S</a:t>
                      </a:r>
                      <a:r>
                        <a:rPr lang="en-US" sz="3200" b="1" baseline="-25000" dirty="0" err="1">
                          <a:latin typeface="Arial" charset="0"/>
                          <a:cs typeface="Arial" charset="0"/>
                        </a:rPr>
                        <a:t>sys</a:t>
                      </a:r>
                      <a:r>
                        <a:rPr lang="en-US" sz="3200" b="1" baseline="-25000" dirty="0"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en-US" sz="3200" b="1" dirty="0">
                          <a:latin typeface="Arial" charset="0"/>
                          <a:cs typeface="Arial" charset="0"/>
                        </a:rPr>
                        <a:t> = </a:t>
                      </a:r>
                      <a:r>
                        <a:rPr lang="en-US" sz="3200" b="1" dirty="0" err="1">
                          <a:latin typeface="Symbol" charset="0"/>
                          <a:cs typeface="Arial" charset="0"/>
                        </a:rPr>
                        <a:t>D</a:t>
                      </a:r>
                      <a:r>
                        <a:rPr lang="en-US" sz="3200" b="1" i="1" dirty="0" err="1">
                          <a:latin typeface="Arial" charset="0"/>
                          <a:cs typeface="Arial" charset="0"/>
                        </a:rPr>
                        <a:t>G</a:t>
                      </a:r>
                      <a:r>
                        <a:rPr lang="en-US" sz="3200" b="1" baseline="-25000" dirty="0" err="1">
                          <a:latin typeface="Arial" charset="0"/>
                          <a:cs typeface="Arial" charset="0"/>
                        </a:rPr>
                        <a:t>sys</a:t>
                      </a:r>
                      <a:endParaRPr lang="en-US" sz="3200" b="1" baseline="-25000" dirty="0">
                        <a:latin typeface="Arial" charset="0"/>
                        <a:cs typeface="Arial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423849"/>
                  </a:ext>
                </a:extLst>
              </a:tr>
              <a:tr h="51157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Symbol" charset="0"/>
                          <a:cs typeface="Arial" charset="0"/>
                        </a:rPr>
                        <a:t>D</a:t>
                      </a:r>
                      <a:r>
                        <a:rPr lang="en-US" sz="2800" b="1" i="1" dirty="0">
                          <a:latin typeface="Arial" charset="0"/>
                          <a:cs typeface="Arial" charset="0"/>
                        </a:rPr>
                        <a:t>H</a:t>
                      </a:r>
                      <a:endParaRPr lang="en-US" sz="2800" b="1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Symbol" charset="0"/>
                          <a:cs typeface="Arial" charset="0"/>
                        </a:rPr>
                        <a:t>D</a:t>
                      </a:r>
                      <a:r>
                        <a:rPr lang="en-US" sz="2800" b="1" i="1" dirty="0">
                          <a:latin typeface="Arial" charset="0"/>
                          <a:cs typeface="Arial" charset="0"/>
                        </a:rPr>
                        <a:t>S</a:t>
                      </a:r>
                      <a:endParaRPr lang="en-US" sz="2800" b="1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Symbol" charset="0"/>
                          <a:cs typeface="Arial" charset="0"/>
                        </a:rPr>
                        <a:t>D</a:t>
                      </a:r>
                      <a:r>
                        <a:rPr lang="en-US" sz="2800" b="1" i="1" dirty="0">
                          <a:latin typeface="Arial" charset="0"/>
                          <a:cs typeface="Arial" charset="0"/>
                        </a:rPr>
                        <a:t>G</a:t>
                      </a:r>
                      <a:endParaRPr lang="en-US" sz="2800" b="1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At…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290091"/>
                  </a:ext>
                </a:extLst>
              </a:tr>
              <a:tr h="81250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Arial" charset="0"/>
                          <a:cs typeface="Arial" charset="0"/>
                        </a:rPr>
                        <a:t>−</a:t>
                      </a:r>
                      <a:br>
                        <a:rPr lang="en-US" sz="3200" dirty="0"/>
                      </a:br>
                      <a:r>
                        <a:rPr lang="en-US" sz="1600" i="1" dirty="0"/>
                        <a:t>exothermic</a:t>
                      </a:r>
                    </a:p>
                  </a:txBody>
                  <a:tcPr anchor="ctr">
                    <a:solidFill>
                      <a:srgbClr val="92D050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/>
                        <a:t>+</a:t>
                      </a:r>
                      <a:br>
                        <a:rPr lang="en-US" sz="5400" dirty="0"/>
                      </a:br>
                      <a:r>
                        <a:rPr lang="en-US" sz="1600" i="1" dirty="0"/>
                        <a:t>more disorder</a:t>
                      </a:r>
                    </a:p>
                  </a:txBody>
                  <a:tcPr anchor="ctr">
                    <a:solidFill>
                      <a:srgbClr val="92D050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Arial" charset="0"/>
                          <a:cs typeface="Arial" charset="0"/>
                        </a:rPr>
                        <a:t>−</a:t>
                      </a:r>
                      <a:br>
                        <a:rPr lang="en-US" sz="3200" b="1" dirty="0"/>
                      </a:br>
                      <a:r>
                        <a:rPr lang="en-US" sz="1600" b="0" i="1" dirty="0"/>
                        <a:t>ALWAYS </a:t>
                      </a:r>
                      <a:r>
                        <a:rPr lang="en-US" sz="1600" i="1" dirty="0" err="1"/>
                        <a:t>spont</a:t>
                      </a:r>
                      <a:r>
                        <a:rPr lang="en-US" sz="1600" i="1" dirty="0"/>
                        <a:t>.</a:t>
                      </a:r>
                      <a:endParaRPr lang="en-US" sz="1600" dirty="0"/>
                    </a:p>
                  </a:txBody>
                  <a:tcPr anchor="ctr">
                    <a:solidFill>
                      <a:srgbClr val="92D050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Any temp</a:t>
                      </a:r>
                    </a:p>
                  </a:txBody>
                  <a:tcPr anchor="ctr">
                    <a:solidFill>
                      <a:srgbClr val="92D050">
                        <a:alpha val="4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328168"/>
                  </a:ext>
                </a:extLst>
              </a:tr>
              <a:tr h="84259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Arial" charset="0"/>
                          <a:cs typeface="Arial" charset="0"/>
                        </a:rPr>
                        <a:t>+</a:t>
                      </a:r>
                      <a:br>
                        <a:rPr lang="en-US" sz="3200" dirty="0"/>
                      </a:br>
                      <a:r>
                        <a:rPr lang="en-US" sz="1600" i="1" dirty="0"/>
                        <a:t>endothermic</a:t>
                      </a:r>
                    </a:p>
                  </a:txBody>
                  <a:tcPr anchor="ctr">
                    <a:solidFill>
                      <a:srgbClr val="FF5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latin typeface="Arial" charset="0"/>
                          <a:cs typeface="Arial" charset="0"/>
                        </a:rPr>
                        <a:t>−</a:t>
                      </a:r>
                      <a:br>
                        <a:rPr lang="en-US" sz="5400" dirty="0"/>
                      </a:br>
                      <a:r>
                        <a:rPr lang="en-US" sz="1600" i="1" dirty="0"/>
                        <a:t>less disorder</a:t>
                      </a:r>
                    </a:p>
                  </a:txBody>
                  <a:tcPr anchor="ctr">
                    <a:solidFill>
                      <a:srgbClr val="FF5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Arial" charset="0"/>
                          <a:cs typeface="Arial" charset="0"/>
                        </a:rPr>
                        <a:t>+</a:t>
                      </a:r>
                      <a:br>
                        <a:rPr lang="en-US" sz="3200" b="1" dirty="0"/>
                      </a:br>
                      <a:r>
                        <a:rPr lang="en-US" sz="1800" b="0" i="1" dirty="0"/>
                        <a:t>NEVER </a:t>
                      </a:r>
                      <a:r>
                        <a:rPr lang="en-US" sz="1600" i="1" dirty="0" err="1"/>
                        <a:t>spont</a:t>
                      </a:r>
                      <a:r>
                        <a:rPr lang="en-US" sz="1600" i="1" dirty="0"/>
                        <a:t>.</a:t>
                      </a:r>
                      <a:endParaRPr lang="en-US" sz="1600" dirty="0"/>
                    </a:p>
                  </a:txBody>
                  <a:tcPr anchor="ctr">
                    <a:solidFill>
                      <a:srgbClr val="FF5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Any temp</a:t>
                      </a:r>
                      <a:endParaRPr lang="en-US" sz="1800" baseline="0" dirty="0"/>
                    </a:p>
                  </a:txBody>
                  <a:tcPr anchor="ctr">
                    <a:solidFill>
                      <a:srgbClr val="FF505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168645"/>
                  </a:ext>
                </a:extLst>
              </a:tr>
              <a:tr h="81250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Arial" charset="0"/>
                          <a:cs typeface="Arial" charset="0"/>
                        </a:rPr>
                        <a:t>−</a:t>
                      </a:r>
                      <a:br>
                        <a:rPr lang="en-US" sz="3200" dirty="0"/>
                      </a:br>
                      <a:r>
                        <a:rPr lang="en-US" sz="1600" i="1" dirty="0"/>
                        <a:t>exothermic</a:t>
                      </a:r>
                    </a:p>
                  </a:txBody>
                  <a:tcPr anchor="ctr">
                    <a:solidFill>
                      <a:srgbClr val="FBFB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latin typeface="Arial" charset="0"/>
                          <a:cs typeface="Arial" charset="0"/>
                        </a:rPr>
                        <a:t>−</a:t>
                      </a:r>
                      <a:br>
                        <a:rPr lang="en-US" sz="5400" dirty="0"/>
                      </a:br>
                      <a:r>
                        <a:rPr lang="en-US" sz="1600" i="1" dirty="0"/>
                        <a:t>less disorder</a:t>
                      </a:r>
                    </a:p>
                  </a:txBody>
                  <a:tcPr anchor="ctr">
                    <a:solidFill>
                      <a:srgbClr val="FBFB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Arial" charset="0"/>
                          <a:cs typeface="Arial" charset="0"/>
                        </a:rPr>
                        <a:t>−</a:t>
                      </a:r>
                      <a:br>
                        <a:rPr lang="en-US" sz="3200" b="1" dirty="0"/>
                      </a:br>
                      <a:r>
                        <a:rPr lang="en-US" sz="1600" i="1" dirty="0" err="1"/>
                        <a:t>spont</a:t>
                      </a:r>
                      <a:r>
                        <a:rPr lang="en-US" sz="1600" i="1" dirty="0"/>
                        <a:t>.</a:t>
                      </a:r>
                      <a:endParaRPr lang="en-US" sz="1600" dirty="0"/>
                    </a:p>
                  </a:txBody>
                  <a:tcPr anchor="ctr">
                    <a:solidFill>
                      <a:srgbClr val="FBFB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Low Temp</a:t>
                      </a:r>
                      <a:endParaRPr lang="en-US" sz="1800" baseline="0" dirty="0"/>
                    </a:p>
                  </a:txBody>
                  <a:tcPr anchor="ctr">
                    <a:solidFill>
                      <a:srgbClr val="FBFB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996883"/>
                  </a:ext>
                </a:extLst>
              </a:tr>
              <a:tr h="81250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Arial" charset="0"/>
                          <a:cs typeface="Arial" charset="0"/>
                        </a:rPr>
                        <a:t>−</a:t>
                      </a:r>
                      <a:br>
                        <a:rPr lang="en-US" sz="3200" dirty="0"/>
                      </a:br>
                      <a:r>
                        <a:rPr lang="en-US" sz="1600" i="1" dirty="0"/>
                        <a:t>exothermic</a:t>
                      </a:r>
                    </a:p>
                  </a:txBody>
                  <a:tcPr anchor="ctr">
                    <a:solidFill>
                      <a:srgbClr val="FBFB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latin typeface="Arial" charset="0"/>
                          <a:cs typeface="Arial" charset="0"/>
                        </a:rPr>
                        <a:t>−</a:t>
                      </a:r>
                      <a:br>
                        <a:rPr lang="en-US" sz="5400" dirty="0"/>
                      </a:br>
                      <a:r>
                        <a:rPr lang="en-US" sz="1600" i="1" dirty="0"/>
                        <a:t>less disorder</a:t>
                      </a:r>
                    </a:p>
                  </a:txBody>
                  <a:tcPr anchor="ctr">
                    <a:solidFill>
                      <a:srgbClr val="FBFB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Arial" charset="0"/>
                          <a:cs typeface="Arial" charset="0"/>
                        </a:rPr>
                        <a:t>+</a:t>
                      </a:r>
                      <a:br>
                        <a:rPr lang="en-US" sz="3200" b="1" dirty="0"/>
                      </a:br>
                      <a:r>
                        <a:rPr lang="en-US" sz="1600" i="1" dirty="0"/>
                        <a:t>NOT </a:t>
                      </a:r>
                      <a:r>
                        <a:rPr lang="en-US" sz="1600" i="1" dirty="0" err="1"/>
                        <a:t>spont</a:t>
                      </a:r>
                      <a:r>
                        <a:rPr lang="en-US" sz="1600" i="1" dirty="0"/>
                        <a:t>.</a:t>
                      </a:r>
                      <a:endParaRPr lang="en-US" sz="1600" dirty="0"/>
                    </a:p>
                  </a:txBody>
                  <a:tcPr anchor="ctr">
                    <a:solidFill>
                      <a:srgbClr val="FBFB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High Temp</a:t>
                      </a:r>
                      <a:endParaRPr lang="en-US" sz="1800" baseline="0" dirty="0"/>
                    </a:p>
                  </a:txBody>
                  <a:tcPr anchor="ctr">
                    <a:solidFill>
                      <a:srgbClr val="FBFB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190555"/>
                  </a:ext>
                </a:extLst>
              </a:tr>
              <a:tr h="81250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Arial" charset="0"/>
                          <a:cs typeface="Arial" charset="0"/>
                        </a:rPr>
                        <a:t>+</a:t>
                      </a:r>
                      <a:br>
                        <a:rPr lang="en-US" sz="3200" dirty="0"/>
                      </a:br>
                      <a:r>
                        <a:rPr lang="en-US" sz="1600" i="1" dirty="0"/>
                        <a:t>endothermic</a:t>
                      </a:r>
                    </a:p>
                  </a:txBody>
                  <a:tcPr anchor="ctr">
                    <a:solidFill>
                      <a:srgbClr val="FBFB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latin typeface="Arial" charset="0"/>
                          <a:cs typeface="Arial" charset="0"/>
                        </a:rPr>
                        <a:t>+</a:t>
                      </a:r>
                      <a:br>
                        <a:rPr lang="en-US" sz="5400" dirty="0"/>
                      </a:br>
                      <a:r>
                        <a:rPr lang="en-US" sz="1600" i="1" dirty="0"/>
                        <a:t>more disorder</a:t>
                      </a:r>
                    </a:p>
                  </a:txBody>
                  <a:tcPr anchor="ctr">
                    <a:solidFill>
                      <a:srgbClr val="FBFB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Arial" charset="0"/>
                          <a:cs typeface="Arial" charset="0"/>
                        </a:rPr>
                        <a:t>−</a:t>
                      </a:r>
                      <a:br>
                        <a:rPr lang="en-US" sz="3200" b="1" dirty="0"/>
                      </a:br>
                      <a:r>
                        <a:rPr lang="en-US" sz="1600" i="1" dirty="0" err="1"/>
                        <a:t>spont</a:t>
                      </a:r>
                      <a:r>
                        <a:rPr lang="en-US" sz="1600" i="1" dirty="0"/>
                        <a:t>.</a:t>
                      </a:r>
                      <a:endParaRPr lang="en-US" sz="1600" dirty="0"/>
                    </a:p>
                  </a:txBody>
                  <a:tcPr anchor="ctr">
                    <a:solidFill>
                      <a:srgbClr val="FBFB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High Temp</a:t>
                      </a:r>
                      <a:endParaRPr lang="en-US" sz="1800" baseline="0" dirty="0"/>
                    </a:p>
                  </a:txBody>
                  <a:tcPr anchor="ctr">
                    <a:solidFill>
                      <a:srgbClr val="FBFB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180555"/>
                  </a:ext>
                </a:extLst>
              </a:tr>
              <a:tr h="81250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Arial" charset="0"/>
                          <a:cs typeface="Arial" charset="0"/>
                        </a:rPr>
                        <a:t>+</a:t>
                      </a:r>
                      <a:br>
                        <a:rPr lang="en-US" sz="3200" dirty="0"/>
                      </a:br>
                      <a:r>
                        <a:rPr lang="en-US" sz="1600" i="1" dirty="0"/>
                        <a:t>endothermic</a:t>
                      </a:r>
                    </a:p>
                  </a:txBody>
                  <a:tcPr anchor="ctr">
                    <a:solidFill>
                      <a:srgbClr val="FBFB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latin typeface="Arial" charset="0"/>
                          <a:cs typeface="Arial" charset="0"/>
                        </a:rPr>
                        <a:t>+</a:t>
                      </a:r>
                      <a:br>
                        <a:rPr lang="en-US" sz="5400" dirty="0"/>
                      </a:br>
                      <a:r>
                        <a:rPr lang="en-US" sz="1600" i="1" dirty="0"/>
                        <a:t>more disorder</a:t>
                      </a:r>
                    </a:p>
                  </a:txBody>
                  <a:tcPr anchor="ctr">
                    <a:solidFill>
                      <a:srgbClr val="FBFB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Arial" charset="0"/>
                          <a:cs typeface="Arial" charset="0"/>
                        </a:rPr>
                        <a:t>+</a:t>
                      </a:r>
                      <a:br>
                        <a:rPr lang="en-US" sz="3200" b="1" dirty="0"/>
                      </a:br>
                      <a:r>
                        <a:rPr lang="en-US" sz="1600" b="0" i="1" dirty="0"/>
                        <a:t>NOT </a:t>
                      </a:r>
                      <a:r>
                        <a:rPr lang="en-US" sz="1600" i="1" dirty="0" err="1"/>
                        <a:t>spont</a:t>
                      </a:r>
                      <a:r>
                        <a:rPr lang="en-US" sz="1600" i="1" dirty="0"/>
                        <a:t>.</a:t>
                      </a:r>
                      <a:endParaRPr lang="en-US" sz="1600" dirty="0"/>
                    </a:p>
                  </a:txBody>
                  <a:tcPr anchor="ctr">
                    <a:solidFill>
                      <a:srgbClr val="FBFB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Low Temp</a:t>
                      </a:r>
                      <a:endParaRPr lang="en-US" sz="1800" baseline="0" dirty="0"/>
                    </a:p>
                  </a:txBody>
                  <a:tcPr anchor="ctr">
                    <a:solidFill>
                      <a:srgbClr val="FBFB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553940"/>
                  </a:ext>
                </a:extLst>
              </a:tr>
            </a:tbl>
          </a:graphicData>
        </a:graphic>
      </p:graphicFrame>
      <p:pic>
        <p:nvPicPr>
          <p:cNvPr id="2" name="Picture 1" descr="A cartoon of a glue bottle&#10;&#10;Description automatically generated with low confidence">
            <a:extLst>
              <a:ext uri="{FF2B5EF4-FFF2-40B4-BE49-F238E27FC236}">
                <a16:creationId xmlns:a16="http://schemas.microsoft.com/office/drawing/2014/main" id="{28A7F3F9-ABD4-364A-1E08-4423F32855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2535">
            <a:off x="10796703" y="251313"/>
            <a:ext cx="902319" cy="181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00049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581052"/>
            <a:ext cx="8153400" cy="56958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05800" y="1219200"/>
            <a:ext cx="3048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buSzPct val="80000"/>
              <a:buNone/>
            </a:pPr>
            <a:r>
              <a:rPr lang="en-US" sz="4000" i="1" dirty="0">
                <a:solidFill>
                  <a:srgbClr val="0070C0"/>
                </a:solidFill>
                <a:latin typeface="+mj-lt"/>
                <a:cs typeface="Arial" charset="0"/>
              </a:rPr>
              <a:t>So many versions online, find one you like! If you find a good one, always share with me! </a:t>
            </a:r>
            <a:r>
              <a:rPr lang="en-US" sz="4000" dirty="0">
                <a:solidFill>
                  <a:srgbClr val="0070C0"/>
                </a:solidFill>
                <a:latin typeface="+mj-lt"/>
                <a:cs typeface="Arial" charset="0"/>
                <a:sym typeface="Wingdings" panose="05000000000000000000" pitchFamily="2" charset="2"/>
              </a:rPr>
              <a:t></a:t>
            </a:r>
            <a:endParaRPr lang="en-US" sz="8800" dirty="0">
              <a:solidFill>
                <a:srgbClr val="0070C0"/>
              </a:solidFill>
              <a:latin typeface="+mj-lt"/>
              <a:cs typeface="Arial" charset="0"/>
            </a:endParaRPr>
          </a:p>
        </p:txBody>
      </p:sp>
      <p:pic>
        <p:nvPicPr>
          <p:cNvPr id="2" name="Picture 1" descr="A cartoon of a glue bottle&#10;&#10;Description automatically generated with low confidence">
            <a:extLst>
              <a:ext uri="{FF2B5EF4-FFF2-40B4-BE49-F238E27FC236}">
                <a16:creationId xmlns:a16="http://schemas.microsoft.com/office/drawing/2014/main" id="{FAB35C24-80E0-4AB5-8095-1D151B975E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2535">
            <a:off x="10796703" y="251313"/>
            <a:ext cx="902319" cy="181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67101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980765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Now it is time for some math!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72175" y="2497976"/>
            <a:ext cx="3200400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indent="0" algn="ctr">
              <a:spcBef>
                <a:spcPts val="300"/>
              </a:spcBef>
              <a:buNone/>
            </a:pPr>
            <a:r>
              <a:rPr lang="en-US" sz="11500" dirty="0">
                <a:solidFill>
                  <a:srgbClr val="0070C0"/>
                </a:solidFill>
                <a:latin typeface="Arial"/>
                <a:cs typeface="Arial"/>
              </a:rPr>
              <a:t>Yay!</a:t>
            </a:r>
            <a:endParaRPr lang="en-US" sz="11500" b="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482" name="Picture 2" descr="chandler and joey | Tumbl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107" y="1562202"/>
            <a:ext cx="7483928" cy="440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92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07146"/>
            <a:ext cx="11430000" cy="5480119"/>
          </a:xfrm>
          <a:noFill/>
          <a:ln w="101600">
            <a:noFill/>
          </a:ln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0070C0"/>
                </a:solidFill>
                <a:latin typeface="Arial" charset="0"/>
                <a:cs typeface="Arial" charset="0"/>
              </a:rPr>
              <a:t>Method #1</a:t>
            </a:r>
            <a:r>
              <a:rPr lang="en-US" sz="3600" dirty="0">
                <a:latin typeface="Arial" charset="0"/>
                <a:cs typeface="Arial" charset="0"/>
              </a:rPr>
              <a:t>- </a:t>
            </a:r>
            <a:r>
              <a:rPr lang="en-US" sz="3600" b="1" dirty="0">
                <a:latin typeface="Arial" charset="0"/>
                <a:cs typeface="Arial" charset="0"/>
              </a:rPr>
              <a:t>Standard Free Energy of Formations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en-US" sz="3600" b="1" dirty="0">
              <a:latin typeface="Arial" charset="0"/>
              <a:cs typeface="Arial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980765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Calculating Free Energy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217283"/>
              </p:ext>
            </p:extLst>
          </p:nvPr>
        </p:nvGraphicFramePr>
        <p:xfrm>
          <a:off x="1057835" y="2433832"/>
          <a:ext cx="10076329" cy="995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539800" imgH="253800" progId="">
                  <p:embed/>
                </p:oleObj>
              </mc:Choice>
              <mc:Fallback>
                <p:oleObj name="Equation" r:id="rId3" imgW="2539800" imgH="253800" progId="">
                  <p:embed/>
                  <p:pic>
                    <p:nvPicPr>
                      <p:cNvPr id="1639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7835" y="2433832"/>
                        <a:ext cx="10076329" cy="995168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2278062" y="3913731"/>
            <a:ext cx="80489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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° of an element in its standard state is zero</a:t>
            </a:r>
          </a:p>
        </p:txBody>
      </p:sp>
    </p:spTree>
    <p:extLst>
      <p:ext uri="{BB962C8B-B14F-4D97-AF65-F5344CB8AC3E}">
        <p14:creationId xmlns:p14="http://schemas.microsoft.com/office/powerpoint/2010/main" val="2187764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uiExpand="1" build="p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07146"/>
            <a:ext cx="11430000" cy="5480119"/>
          </a:xfrm>
          <a:noFill/>
          <a:ln w="101600">
            <a:noFill/>
          </a:ln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0070C0"/>
                </a:solidFill>
                <a:latin typeface="Arial" charset="0"/>
                <a:cs typeface="Arial" charset="0"/>
              </a:rPr>
              <a:t>Method #2</a:t>
            </a:r>
            <a:r>
              <a:rPr lang="en-US" sz="3600" dirty="0">
                <a:latin typeface="Arial" charset="0"/>
                <a:cs typeface="Arial" charset="0"/>
              </a:rPr>
              <a:t>- </a:t>
            </a:r>
            <a:r>
              <a:rPr lang="en-US" sz="3600" b="1" dirty="0">
                <a:latin typeface="Arial" charset="0"/>
                <a:cs typeface="Arial" charset="0"/>
              </a:rPr>
              <a:t>Gibbs-</a:t>
            </a:r>
            <a:r>
              <a:rPr lang="en-US" sz="3600" b="1" dirty="0" err="1">
                <a:latin typeface="Arial" charset="0"/>
                <a:cs typeface="Arial" charset="0"/>
              </a:rPr>
              <a:t>Helmohotz</a:t>
            </a:r>
            <a:r>
              <a:rPr lang="en-US" sz="3600" b="1" dirty="0">
                <a:latin typeface="Arial" charset="0"/>
                <a:cs typeface="Arial" charset="0"/>
              </a:rPr>
              <a:t> Equation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en-US" sz="3600" b="1" dirty="0">
              <a:latin typeface="Arial" charset="0"/>
              <a:cs typeface="Arial" charset="0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en-US" sz="6000" b="1" baseline="30000" dirty="0"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en-US" sz="6000" b="1" baseline="30000" dirty="0"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en-US" sz="6000" b="1" baseline="30000" dirty="0"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en-US" sz="6000" b="1" baseline="30000" dirty="0"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For reactions at a constant temperature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980765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Calculating Free Energy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41505" y="2926080"/>
            <a:ext cx="5908989" cy="1005840"/>
          </a:xfrm>
          <a:prstGeom prst="rect">
            <a:avLst/>
          </a:prstGeom>
          <a:solidFill>
            <a:schemeClr val="accent5"/>
          </a:solidFill>
        </p:spPr>
        <p:txBody>
          <a:bodyPr wrap="none" anchor="ctr">
            <a:sp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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6000" baseline="30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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= 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6000" baseline="30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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- T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6000" baseline="30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</a:t>
            </a:r>
          </a:p>
        </p:txBody>
      </p:sp>
    </p:spTree>
    <p:extLst>
      <p:ext uri="{BB962C8B-B14F-4D97-AF65-F5344CB8AC3E}">
        <p14:creationId xmlns:p14="http://schemas.microsoft.com/office/powerpoint/2010/main" val="20668477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uiExpand="1" build="p"/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07146"/>
            <a:ext cx="11430000" cy="5480119"/>
          </a:xfrm>
          <a:noFill/>
          <a:ln w="101600">
            <a:noFill/>
          </a:ln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0070C0"/>
                </a:solidFill>
                <a:latin typeface="Arial" charset="0"/>
                <a:cs typeface="Arial" charset="0"/>
              </a:rPr>
              <a:t>Method #3</a:t>
            </a:r>
            <a:r>
              <a:rPr lang="en-US" sz="3600" dirty="0">
                <a:latin typeface="Arial" charset="0"/>
                <a:cs typeface="Arial" charset="0"/>
              </a:rPr>
              <a:t>- </a:t>
            </a:r>
            <a:r>
              <a:rPr lang="en-US" sz="3600" b="1" dirty="0">
                <a:latin typeface="Arial" charset="0"/>
                <a:cs typeface="Arial" charset="0"/>
              </a:rPr>
              <a:t>A variation of Hess’s Law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en-US" sz="3600" b="1" dirty="0">
              <a:latin typeface="Arial" charset="0"/>
              <a:cs typeface="Arial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980765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Calculating Free Energy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676400" y="2116199"/>
            <a:ext cx="8660425" cy="16459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342900" indent="-342900" algn="ctr">
              <a:tabLst>
                <a:tab pos="1143000" algn="l"/>
              </a:tabLst>
            </a:pPr>
            <a:endParaRPr lang="en-US" sz="3600" dirty="0"/>
          </a:p>
          <a:p>
            <a:pPr marL="342900" indent="-342900" algn="ctr">
              <a:tabLst>
                <a:tab pos="1143000" algn="l"/>
              </a:tabLst>
            </a:pPr>
            <a:endParaRPr lang="en-US" sz="3600" dirty="0"/>
          </a:p>
          <a:p>
            <a:pPr marL="342900" indent="-342900" algn="ctr">
              <a:tabLst>
                <a:tab pos="1143000" algn="l"/>
              </a:tabLst>
            </a:pPr>
            <a:endParaRPr lang="en-US" sz="3600" dirty="0"/>
          </a:p>
          <a:p>
            <a:pPr marL="342900" indent="-342900" algn="ctr">
              <a:tabLst>
                <a:tab pos="1143000" algn="l"/>
              </a:tabLst>
            </a:pPr>
            <a:endParaRPr lang="en-US" sz="3600" dirty="0"/>
          </a:p>
          <a:p>
            <a:pPr marL="342900" indent="-342900" algn="ctr">
              <a:tabLst>
                <a:tab pos="1143000" algn="l"/>
              </a:tabLst>
            </a:pPr>
            <a:endParaRPr lang="en-US" sz="3600" dirty="0"/>
          </a:p>
          <a:p>
            <a:pPr marL="342900" indent="-342900" algn="ctr">
              <a:tabLst>
                <a:tab pos="1143000" algn="l"/>
              </a:tabLst>
            </a:pPr>
            <a:endParaRPr lang="en-US" sz="3600" dirty="0"/>
          </a:p>
          <a:p>
            <a:pPr marL="342900" indent="-342900" algn="ctr">
              <a:tabLst>
                <a:tab pos="1143000" algn="l"/>
              </a:tabLst>
            </a:pPr>
            <a:endParaRPr lang="en-US" sz="3600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954824" y="2324201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/>
              <a:t>C</a:t>
            </a:r>
            <a:r>
              <a:rPr lang="en-US" baseline="-25000"/>
              <a:t>diamond</a:t>
            </a:r>
            <a:r>
              <a:rPr lang="en-US"/>
              <a:t>(s)  +  O</a:t>
            </a:r>
            <a:r>
              <a:rPr lang="en-US" baseline="-25000"/>
              <a:t>2</a:t>
            </a:r>
            <a:r>
              <a:rPr lang="en-US"/>
              <a:t>(g)  </a:t>
            </a:r>
            <a:r>
              <a:rPr lang="en-US">
                <a:sym typeface="Wingdings" pitchFamily="2" charset="2"/>
              </a:rPr>
              <a:t></a:t>
            </a:r>
            <a:r>
              <a:rPr lang="en-US"/>
              <a:t>  </a:t>
            </a:r>
            <a:r>
              <a:rPr lang="en-US">
                <a:sym typeface="Wingdings" pitchFamily="2" charset="2"/>
              </a:rPr>
              <a:t>CO</a:t>
            </a:r>
            <a:r>
              <a:rPr lang="en-US" baseline="-25000">
                <a:sym typeface="Wingdings" pitchFamily="2" charset="2"/>
              </a:rPr>
              <a:t>2</a:t>
            </a:r>
            <a:r>
              <a:rPr lang="en-US">
                <a:sym typeface="Wingdings" pitchFamily="2" charset="2"/>
              </a:rPr>
              <a:t>(g)		</a:t>
            </a:r>
            <a:r>
              <a:rPr lang="en-US">
                <a:sym typeface="Symbol" pitchFamily="18" charset="2"/>
              </a:rPr>
              <a:t></a:t>
            </a:r>
            <a:r>
              <a:rPr lang="en-US"/>
              <a:t>G</a:t>
            </a:r>
            <a:r>
              <a:rPr lang="en-US" baseline="30000">
                <a:sym typeface="Symbol" pitchFamily="18" charset="2"/>
              </a:rPr>
              <a:t>0</a:t>
            </a:r>
            <a:r>
              <a:rPr lang="en-US">
                <a:sym typeface="Symbol" pitchFamily="18" charset="2"/>
              </a:rPr>
              <a:t> = -397 kJ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954824" y="2933801"/>
            <a:ext cx="8034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ym typeface="Symbol" pitchFamily="18" charset="2"/>
              </a:rPr>
              <a:t>C</a:t>
            </a:r>
            <a:r>
              <a:rPr lang="en-US" baseline="-25000">
                <a:sym typeface="Symbol" pitchFamily="18" charset="2"/>
              </a:rPr>
              <a:t>graphite</a:t>
            </a:r>
            <a:r>
              <a:rPr lang="en-US">
                <a:sym typeface="Symbol" pitchFamily="18" charset="2"/>
              </a:rPr>
              <a:t>(s)  +  O</a:t>
            </a:r>
            <a:r>
              <a:rPr lang="en-US" baseline="-25000">
                <a:sym typeface="Symbol" pitchFamily="18" charset="2"/>
              </a:rPr>
              <a:t>2</a:t>
            </a:r>
            <a:r>
              <a:rPr lang="en-US">
                <a:sym typeface="Symbol" pitchFamily="18" charset="2"/>
              </a:rPr>
              <a:t>(g)  </a:t>
            </a:r>
            <a:r>
              <a:rPr lang="en-US">
                <a:sym typeface="Wingdings" pitchFamily="2" charset="2"/>
              </a:rPr>
              <a:t></a:t>
            </a:r>
            <a:r>
              <a:rPr lang="en-US"/>
              <a:t>  </a:t>
            </a:r>
            <a:r>
              <a:rPr lang="en-US">
                <a:sym typeface="Wingdings" pitchFamily="2" charset="2"/>
              </a:rPr>
              <a:t>CO</a:t>
            </a:r>
            <a:r>
              <a:rPr lang="en-US" baseline="-25000">
                <a:sym typeface="Wingdings" pitchFamily="2" charset="2"/>
              </a:rPr>
              <a:t>2</a:t>
            </a:r>
            <a:r>
              <a:rPr lang="en-US">
                <a:sym typeface="Wingdings" pitchFamily="2" charset="2"/>
              </a:rPr>
              <a:t>(g)	</a:t>
            </a:r>
            <a:r>
              <a:rPr lang="en-US">
                <a:sym typeface="Symbol" pitchFamily="18" charset="2"/>
              </a:rPr>
              <a:t></a:t>
            </a:r>
            <a:r>
              <a:rPr lang="en-US"/>
              <a:t>G</a:t>
            </a:r>
            <a:r>
              <a:rPr lang="en-US" baseline="30000">
                <a:sym typeface="Symbol" pitchFamily="18" charset="2"/>
              </a:rPr>
              <a:t>0</a:t>
            </a:r>
            <a:r>
              <a:rPr lang="en-US">
                <a:sym typeface="Symbol" pitchFamily="18" charset="2"/>
              </a:rPr>
              <a:t> = -394 kJ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150088" y="4686401"/>
            <a:ext cx="8034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ym typeface="Wingdings" pitchFamily="2" charset="2"/>
              </a:rPr>
              <a:t>CO</a:t>
            </a:r>
            <a:r>
              <a:rPr lang="en-US" baseline="-25000">
                <a:sym typeface="Wingdings" pitchFamily="2" charset="2"/>
              </a:rPr>
              <a:t>2</a:t>
            </a:r>
            <a:r>
              <a:rPr lang="en-US">
                <a:sym typeface="Wingdings" pitchFamily="2" charset="2"/>
              </a:rPr>
              <a:t>(g)</a:t>
            </a:r>
            <a:r>
              <a:rPr lang="en-US">
                <a:sym typeface="Symbol" pitchFamily="18" charset="2"/>
              </a:rPr>
              <a:t> </a:t>
            </a:r>
            <a:r>
              <a:rPr lang="en-US">
                <a:sym typeface="Wingdings" pitchFamily="2" charset="2"/>
              </a:rPr>
              <a:t> </a:t>
            </a:r>
            <a:r>
              <a:rPr lang="en-US">
                <a:sym typeface="Symbol" pitchFamily="18" charset="2"/>
              </a:rPr>
              <a:t>C</a:t>
            </a:r>
            <a:r>
              <a:rPr lang="en-US" baseline="-25000">
                <a:sym typeface="Symbol" pitchFamily="18" charset="2"/>
              </a:rPr>
              <a:t>graphite</a:t>
            </a:r>
            <a:r>
              <a:rPr lang="en-US">
                <a:sym typeface="Symbol" pitchFamily="18" charset="2"/>
              </a:rPr>
              <a:t>(s)  +  O</a:t>
            </a:r>
            <a:r>
              <a:rPr lang="en-US" baseline="-25000">
                <a:sym typeface="Symbol" pitchFamily="18" charset="2"/>
              </a:rPr>
              <a:t>2</a:t>
            </a:r>
            <a:r>
              <a:rPr lang="en-US">
                <a:sym typeface="Symbol" pitchFamily="18" charset="2"/>
              </a:rPr>
              <a:t>(g) </a:t>
            </a:r>
            <a:r>
              <a:rPr lang="en-US">
                <a:sym typeface="Wingdings" pitchFamily="2" charset="2"/>
              </a:rPr>
              <a:t>	      </a:t>
            </a:r>
            <a:r>
              <a:rPr lang="en-US">
                <a:sym typeface="Symbol" pitchFamily="18" charset="2"/>
              </a:rPr>
              <a:t></a:t>
            </a:r>
            <a:r>
              <a:rPr lang="en-US"/>
              <a:t>G</a:t>
            </a:r>
            <a:r>
              <a:rPr lang="en-US" baseline="30000">
                <a:sym typeface="Symbol" pitchFamily="18" charset="2"/>
              </a:rPr>
              <a:t>0</a:t>
            </a:r>
            <a:r>
              <a:rPr lang="en-US">
                <a:sym typeface="Symbol" pitchFamily="18" charset="2"/>
              </a:rPr>
              <a:t> = +394 kJ</a:t>
            </a: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1878624" y="5296001"/>
            <a:ext cx="838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2488225" y="5448401"/>
            <a:ext cx="3749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C</a:t>
            </a:r>
            <a:r>
              <a:rPr lang="en-US" baseline="-25000"/>
              <a:t>diamond</a:t>
            </a:r>
            <a:r>
              <a:rPr lang="en-US"/>
              <a:t>(s) </a:t>
            </a:r>
            <a:r>
              <a:rPr lang="en-US">
                <a:sym typeface="Wingdings" pitchFamily="2" charset="2"/>
              </a:rPr>
              <a:t> </a:t>
            </a:r>
            <a:r>
              <a:rPr lang="en-US"/>
              <a:t>C</a:t>
            </a:r>
            <a:r>
              <a:rPr lang="en-US" baseline="-25000"/>
              <a:t>graphite</a:t>
            </a:r>
            <a:r>
              <a:rPr lang="en-US"/>
              <a:t>(s) 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7517424" y="5448401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ym typeface="Symbol" pitchFamily="18" charset="2"/>
              </a:rPr>
              <a:t></a:t>
            </a:r>
            <a:r>
              <a:rPr lang="en-US"/>
              <a:t>G</a:t>
            </a:r>
            <a:r>
              <a:rPr lang="en-US" baseline="30000">
                <a:sym typeface="Symbol" pitchFamily="18" charset="2"/>
              </a:rPr>
              <a:t>0</a:t>
            </a:r>
            <a:r>
              <a:rPr lang="en-US">
                <a:sym typeface="Symbol" pitchFamily="18" charset="2"/>
              </a:rPr>
              <a:t> =</a:t>
            </a:r>
            <a:endParaRPr lang="en-US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2031024" y="4076801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/>
              <a:t>C</a:t>
            </a:r>
            <a:r>
              <a:rPr lang="en-US" baseline="-25000"/>
              <a:t>diamond</a:t>
            </a:r>
            <a:r>
              <a:rPr lang="en-US"/>
              <a:t>(s)  +  O</a:t>
            </a:r>
            <a:r>
              <a:rPr lang="en-US" baseline="-25000"/>
              <a:t>2</a:t>
            </a:r>
            <a:r>
              <a:rPr lang="en-US"/>
              <a:t>(g)  </a:t>
            </a:r>
            <a:r>
              <a:rPr lang="en-US">
                <a:sym typeface="Wingdings" pitchFamily="2" charset="2"/>
              </a:rPr>
              <a:t></a:t>
            </a:r>
            <a:r>
              <a:rPr lang="en-US"/>
              <a:t>  </a:t>
            </a:r>
            <a:r>
              <a:rPr lang="en-US">
                <a:sym typeface="Wingdings" pitchFamily="2" charset="2"/>
              </a:rPr>
              <a:t>CO</a:t>
            </a:r>
            <a:r>
              <a:rPr lang="en-US" baseline="-25000">
                <a:sym typeface="Wingdings" pitchFamily="2" charset="2"/>
              </a:rPr>
              <a:t>2</a:t>
            </a:r>
            <a:r>
              <a:rPr lang="en-US">
                <a:sym typeface="Wingdings" pitchFamily="2" charset="2"/>
              </a:rPr>
              <a:t>(g)		</a:t>
            </a:r>
            <a:r>
              <a:rPr lang="en-US">
                <a:sym typeface="Symbol" pitchFamily="18" charset="2"/>
              </a:rPr>
              <a:t></a:t>
            </a:r>
            <a:r>
              <a:rPr lang="en-US"/>
              <a:t>G</a:t>
            </a:r>
            <a:r>
              <a:rPr lang="en-US" baseline="30000">
                <a:sym typeface="Symbol" pitchFamily="18" charset="2"/>
              </a:rPr>
              <a:t>0</a:t>
            </a:r>
            <a:r>
              <a:rPr lang="en-US">
                <a:sym typeface="Symbol" pitchFamily="18" charset="2"/>
              </a:rPr>
              <a:t> = -397 kJ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8584224" y="5448401"/>
            <a:ext cx="1055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ym typeface="Symbol" pitchFamily="18" charset="2"/>
              </a:rPr>
              <a:t>-3 kJ</a:t>
            </a: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V="1">
            <a:off x="4240824" y="4153001"/>
            <a:ext cx="381000" cy="38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V="1">
            <a:off x="5917224" y="4762601"/>
            <a:ext cx="381000" cy="38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2335824" y="4762601"/>
            <a:ext cx="457200" cy="38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 flipV="1">
            <a:off x="5841024" y="4153001"/>
            <a:ext cx="457200" cy="38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277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  <p:bldP spid="17" grpId="0" animBg="1"/>
      <p:bldP spid="18" grpId="0" animBg="1"/>
      <p:bldP spid="19" grpId="0" animBg="1"/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11430000" cy="5439465"/>
          </a:xfrm>
          <a:noFill/>
          <a:ln w="101600">
            <a:noFill/>
          </a:ln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7200" b="1" u="sng" dirty="0">
                <a:solidFill>
                  <a:srgbClr val="0070C0"/>
                </a:solidFill>
                <a:latin typeface="Arial" charset="0"/>
                <a:cs typeface="Arial" charset="0"/>
              </a:rPr>
              <a:t>PART 2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6000" b="1" dirty="0">
                <a:latin typeface="Arial" charset="0"/>
                <a:cs typeface="Arial" charset="0"/>
                <a:sym typeface="Symbol" pitchFamily="18" charset="2"/>
              </a:rPr>
              <a:t>CONNECTION TO EQUILIBRIUM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4143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55550" y="1352600"/>
            <a:ext cx="11179250" cy="5276799"/>
          </a:xfrm>
          <a:prstGeom prst="rect">
            <a:avLst/>
          </a:prstGeom>
          <a:noFill/>
          <a:ln w="1016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0" lang="en-US" sz="36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The value of ∆G° can</a:t>
            </a:r>
            <a:r>
              <a:rPr kumimoji="0" lang="en-US" sz="36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 indicate the ratios of products to reactants at equilibrium.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endParaRPr lang="en-US" sz="3600" b="0" dirty="0">
              <a:solidFill>
                <a:srgbClr val="000000"/>
              </a:solidFill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  <a:sym typeface="Symbol" pitchFamily="18" charset="2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0" lang="en-US" sz="36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The ratio of products to reactants is also indicated by a value you already know from equilibrium....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endParaRPr lang="en-US" sz="3600" b="0" dirty="0">
              <a:solidFill>
                <a:srgbClr val="000000"/>
              </a:solidFill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  <a:sym typeface="Symbol" pitchFamily="18" charset="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0" lang="en-US" sz="540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K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endParaRPr lang="en-US" sz="3600" b="0" baseline="0" dirty="0">
              <a:solidFill>
                <a:srgbClr val="000000"/>
              </a:solidFill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  <a:sym typeface="Symbol" pitchFamily="18" charset="2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endParaRPr kumimoji="0" lang="en-US" sz="3600" b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  <a:sym typeface="Symbol" pitchFamily="18" charset="2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endParaRPr lang="en-US" sz="3600" b="0" baseline="0" dirty="0">
              <a:solidFill>
                <a:srgbClr val="000000"/>
              </a:solidFill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  <a:sym typeface="Symbol" pitchFamily="18" charset="2"/>
            </a:endParaRPr>
          </a:p>
          <a:p>
            <a:pPr marL="0" lvl="0" indent="0" algn="ctr">
              <a:buClr>
                <a:srgbClr val="009999"/>
              </a:buClr>
              <a:buNone/>
              <a:defRPr/>
            </a:pPr>
            <a:br>
              <a:rPr lang="en-US" sz="3600" b="0" i="1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</a:br>
            <a:endParaRPr lang="en-US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buClr>
                <a:srgbClr val="009999"/>
              </a:buClr>
              <a:buNone/>
              <a:defRPr/>
            </a:pPr>
            <a:endParaRPr lang="en-US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endParaRPr kumimoji="0" lang="en-US" sz="36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  <a:sym typeface="Symbol" pitchFamily="18" charset="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  <a:sym typeface="Symbol" pitchFamily="18" charset="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980765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Free Energy and Equilibrium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324600" y="4989318"/>
            <a:ext cx="15240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324600" y="5514043"/>
            <a:ext cx="15240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324600" y="6001966"/>
            <a:ext cx="15240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345521" y="5014285"/>
            <a:ext cx="15240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8364976" y="5520123"/>
            <a:ext cx="15240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8364976" y="6062602"/>
            <a:ext cx="15240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2648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55550" y="1352600"/>
            <a:ext cx="11179250" cy="5276799"/>
          </a:xfrm>
          <a:prstGeom prst="rect">
            <a:avLst/>
          </a:prstGeom>
          <a:noFill/>
          <a:ln w="1016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endParaRPr lang="en-US" sz="3600" b="0" dirty="0">
              <a:solidFill>
                <a:srgbClr val="000000"/>
              </a:solidFill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  <a:sym typeface="Symbol" pitchFamily="18" charset="2"/>
            </a:endParaRPr>
          </a:p>
          <a:p>
            <a:pPr marL="0" lvl="0" indent="0" algn="ctr">
              <a:buClr>
                <a:srgbClr val="009999"/>
              </a:buClr>
              <a:buNone/>
              <a:defRPr/>
            </a:pPr>
            <a:endParaRPr lang="en-US" sz="3600" b="0" dirty="0">
              <a:solidFill>
                <a:srgbClr val="000000"/>
              </a:solidFill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  <a:sym typeface="Symbol" pitchFamily="18" charset="2"/>
            </a:endParaRPr>
          </a:p>
          <a:p>
            <a:pPr marL="0" lvl="0" indent="0">
              <a:buClr>
                <a:srgbClr val="009999"/>
              </a:buClr>
              <a:buNone/>
              <a:defRPr/>
            </a:pPr>
            <a:endParaRPr lang="en-US" sz="3600" b="0" i="1" dirty="0">
              <a:solidFill>
                <a:srgbClr val="000000"/>
              </a:solidFill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  <a:sym typeface="Symbol" pitchFamily="18" charset="2"/>
            </a:endParaRPr>
          </a:p>
          <a:p>
            <a:pPr marL="0" lvl="0" indent="0" algn="ctr">
              <a:buClr>
                <a:srgbClr val="009999"/>
              </a:buClr>
              <a:buNone/>
              <a:defRPr/>
            </a:pPr>
            <a:r>
              <a:rPr lang="en-US" sz="3600" b="0" i="1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where R=8.314J/</a:t>
            </a:r>
            <a:r>
              <a:rPr lang="en-US" sz="3600" b="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mol</a:t>
            </a:r>
            <a:r>
              <a:rPr lang="en-US" sz="3600" b="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/>
              </a:rPr>
              <a:t></a:t>
            </a:r>
            <a:r>
              <a:rPr lang="en-US" sz="3600" b="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K</a:t>
            </a:r>
            <a:br>
              <a:rPr lang="en-US" sz="3600" b="0" i="1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</a:br>
            <a:endParaRPr lang="en-US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buClr>
                <a:srgbClr val="009999"/>
              </a:buClr>
              <a:buNone/>
              <a:defRPr/>
            </a:pPr>
            <a:endParaRPr lang="en-US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endParaRPr kumimoji="0" lang="en-US" sz="36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  <a:sym typeface="Symbol" pitchFamily="18" charset="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  <a:sym typeface="Symbol" pitchFamily="18" charset="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980765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“Rat Link Equation”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324600" y="4989318"/>
            <a:ext cx="15240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324600" y="5514043"/>
            <a:ext cx="15240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324600" y="6001966"/>
            <a:ext cx="15240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345521" y="5014285"/>
            <a:ext cx="15240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8364976" y="5520123"/>
            <a:ext cx="15240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8364976" y="6062602"/>
            <a:ext cx="15240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25988" y="2016003"/>
            <a:ext cx="4540025" cy="830997"/>
          </a:xfrm>
          <a:prstGeom prst="rect">
            <a:avLst/>
          </a:prstGeom>
          <a:solidFill>
            <a:schemeClr val="accent5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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G</a:t>
            </a:r>
            <a:r>
              <a:rPr kumimoji="0" lang="en-US" sz="4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°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 =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-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RTLn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(K)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1FCF8F3-CF19-5D85-4501-2465123D1525}"/>
              </a:ext>
            </a:extLst>
          </p:cNvPr>
          <p:cNvSpPr/>
          <p:nvPr/>
        </p:nvSpPr>
        <p:spPr bwMode="auto">
          <a:xfrm>
            <a:off x="457200" y="4739964"/>
            <a:ext cx="11277600" cy="1719202"/>
          </a:xfrm>
          <a:prstGeom prst="roundRect">
            <a:avLst/>
          </a:prstGeom>
          <a:solidFill>
            <a:srgbClr val="FBFBA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CAREFUL!!!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∆ G° in kJ     but....   R in J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latin typeface="+mj-lt"/>
              </a:rPr>
              <a:t>CONVERT UNITS TO MATCH!</a:t>
            </a:r>
            <a:endParaRPr kumimoji="0" lang="en-US" sz="360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+mj-lt"/>
            </a:endParaRPr>
          </a:p>
        </p:txBody>
      </p:sp>
      <p:pic>
        <p:nvPicPr>
          <p:cNvPr id="1026" name="Picture 2" descr="Cute Rat Cartoon animal vector illustration Stock Vector Image &amp; Art - Alamy">
            <a:extLst>
              <a:ext uri="{FF2B5EF4-FFF2-40B4-BE49-F238E27FC236}">
                <a16:creationId xmlns:a16="http://schemas.microsoft.com/office/drawing/2014/main" id="{1E14951B-F0F9-6664-3E62-851FA208D6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01"/>
          <a:stretch/>
        </p:blipFill>
        <p:spPr bwMode="auto">
          <a:xfrm rot="21432107">
            <a:off x="551718" y="1644993"/>
            <a:ext cx="2459530" cy="281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oon Link (SSBU) | Fantendo - Game Ideas &amp; More | Fandom">
            <a:extLst>
              <a:ext uri="{FF2B5EF4-FFF2-40B4-BE49-F238E27FC236}">
                <a16:creationId xmlns:a16="http://schemas.microsoft.com/office/drawing/2014/main" id="{8039FB18-11FB-6B2B-2D97-B6DF31F94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634" y="1179482"/>
            <a:ext cx="3217132" cy="321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52690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11430000" cy="5439465"/>
          </a:xfrm>
          <a:noFill/>
          <a:ln w="101600">
            <a:noFill/>
          </a:ln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7200" b="1" u="sng" dirty="0">
                <a:solidFill>
                  <a:srgbClr val="0070C0"/>
                </a:solidFill>
                <a:latin typeface="Arial" charset="0"/>
                <a:cs typeface="Arial" charset="0"/>
              </a:rPr>
              <a:t>PART 1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6000" b="1" dirty="0">
                <a:latin typeface="Arial" charset="0"/>
                <a:cs typeface="Arial" charset="0"/>
                <a:sym typeface="Symbol" pitchFamily="18" charset="2"/>
              </a:rPr>
              <a:t>HOW WE GOT THE GIBBS EQUATION AND MENTAL MATH USING IT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5255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55550" y="1352600"/>
            <a:ext cx="11179250" cy="5276799"/>
          </a:xfrm>
          <a:prstGeom prst="rect">
            <a:avLst/>
          </a:prstGeom>
          <a:noFill/>
          <a:ln w="1016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endParaRPr lang="en-US" sz="3600" b="0" dirty="0">
              <a:solidFill>
                <a:srgbClr val="000000"/>
              </a:solidFill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  <a:sym typeface="Symbol" pitchFamily="18" charset="2"/>
            </a:endParaRPr>
          </a:p>
          <a:p>
            <a:pPr marL="0" lvl="0" indent="0" algn="ctr">
              <a:buClr>
                <a:srgbClr val="009999"/>
              </a:buClr>
              <a:buNone/>
              <a:defRPr/>
            </a:pPr>
            <a:endParaRPr lang="en-US" sz="3600" b="0" dirty="0">
              <a:solidFill>
                <a:srgbClr val="000000"/>
              </a:solidFill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  <a:sym typeface="Symbol" pitchFamily="18" charset="2"/>
            </a:endParaRPr>
          </a:p>
          <a:p>
            <a:pPr marL="0" lvl="0" indent="0">
              <a:buClr>
                <a:srgbClr val="009999"/>
              </a:buClr>
              <a:buNone/>
              <a:defRPr/>
            </a:pPr>
            <a:endParaRPr lang="en-US" sz="3600" b="0" i="1" dirty="0">
              <a:solidFill>
                <a:srgbClr val="000000"/>
              </a:solidFill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  <a:sym typeface="Symbol" pitchFamily="18" charset="2"/>
            </a:endParaRPr>
          </a:p>
          <a:p>
            <a:pPr marL="0" lvl="0" indent="0" algn="ctr">
              <a:buClr>
                <a:srgbClr val="009999"/>
              </a:buClr>
              <a:buNone/>
              <a:defRPr/>
            </a:pPr>
            <a:r>
              <a:rPr lang="en-US" sz="3600" b="0" i="1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Isolate Ln(K). </a:t>
            </a:r>
          </a:p>
          <a:p>
            <a:pPr marL="0" lvl="0" indent="0" algn="ctr">
              <a:buClr>
                <a:srgbClr val="009999"/>
              </a:buClr>
              <a:buNone/>
              <a:defRPr/>
            </a:pPr>
            <a:r>
              <a:rPr lang="en-US" sz="3600" b="0" i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Do you remember how to “undo” a natural logarithm???</a:t>
            </a:r>
            <a:endParaRPr lang="en-US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buClr>
                <a:srgbClr val="009999"/>
              </a:buClr>
              <a:buNone/>
              <a:defRPr/>
            </a:pPr>
            <a:endParaRPr lang="en-US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endParaRPr kumimoji="0" lang="en-US" sz="36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  <a:sym typeface="Symbol" pitchFamily="18" charset="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  <a:sym typeface="Symbol" pitchFamily="18" charset="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980765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Solving for K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324600" y="4989318"/>
            <a:ext cx="15240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324600" y="5514043"/>
            <a:ext cx="15240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324600" y="6001966"/>
            <a:ext cx="15240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345521" y="5014285"/>
            <a:ext cx="15240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8364976" y="5520123"/>
            <a:ext cx="15240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8364976" y="6062602"/>
            <a:ext cx="15240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257218" y="1890516"/>
                <a:ext cx="3602268" cy="1155766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none">
                <a:spAutoFit/>
              </a:bodyPr>
              <a:lstStyle/>
              <a:p>
                <a:pPr lvl="0" algn="ctr">
                  <a:buClr>
                    <a:srgbClr val="009999"/>
                  </a:buClr>
                  <a:defRPr/>
                </a:pPr>
                <a:r>
                  <a:rPr lang="en-US" sz="4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itchFamily="18" charset="0"/>
                    <a:cs typeface="Arial" panose="020B0604020202020204" pitchFamily="34" charset="0"/>
                    <a:sym typeface="Symbol" pitchFamily="18" charset="2"/>
                  </a:rPr>
                  <a:t>Ln(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itchFamily="18" charset="0"/>
                    <a:cs typeface="Arial" panose="020B0604020202020204" pitchFamily="34" charset="0"/>
                    <a:sym typeface="Symbol" pitchFamily="18" charset="2"/>
                  </a:rPr>
                  <a:t>K)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4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− </m:t>
                        </m:r>
                        <m:r>
                          <a:rPr lang="en-US" sz="4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∆</m:t>
                        </m:r>
                        <m:r>
                          <a:rPr lang="en-US" sz="4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itchFamily="18" charset="0"/>
                            <a:cs typeface="Arial" panose="020B0604020202020204" pitchFamily="34" charset="0"/>
                          </a:rPr>
                          <m:t>𝑮</m:t>
                        </m:r>
                        <m:r>
                          <a:rPr lang="en-US" sz="4800" i="1" baseline="300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°</m:t>
                        </m:r>
                      </m:num>
                      <m:den>
                        <m:r>
                          <a:rPr lang="en-US" sz="4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𝑹𝑻</m:t>
                        </m:r>
                      </m:den>
                    </m:f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itchFamily="18" charset="0"/>
                  <a:cs typeface="Arial" panose="020B0604020202020204" pitchFamily="34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7218" y="1890516"/>
                <a:ext cx="3602268" cy="1155766"/>
              </a:xfrm>
              <a:prstGeom prst="rect">
                <a:avLst/>
              </a:prstGeom>
              <a:blipFill>
                <a:blip r:embed="rId3"/>
                <a:stretch>
                  <a:fillRect l="-7107" b="-1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1FCF8F3-CF19-5D85-4501-2465123D1525}"/>
              </a:ext>
            </a:extLst>
          </p:cNvPr>
          <p:cNvSpPr/>
          <p:nvPr/>
        </p:nvSpPr>
        <p:spPr bwMode="auto">
          <a:xfrm>
            <a:off x="457200" y="5075640"/>
            <a:ext cx="3200400" cy="1383526"/>
          </a:xfrm>
          <a:prstGeom prst="roundRect">
            <a:avLst/>
          </a:prstGeom>
          <a:solidFill>
            <a:srgbClr val="FBFBA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CAREFUL!!!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∆ G° in kJ but.... R in J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+mj-lt"/>
              </a:rPr>
              <a:t>CONVERT UNITS TO MATCH!</a:t>
            </a:r>
            <a:endParaRPr kumimoji="0" lang="en-US" sz="200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619305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55550" y="1352600"/>
            <a:ext cx="11179250" cy="5276799"/>
          </a:xfrm>
          <a:prstGeom prst="rect">
            <a:avLst/>
          </a:prstGeom>
          <a:noFill/>
          <a:ln w="1016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endParaRPr lang="en-US" sz="3600" b="0" dirty="0">
              <a:solidFill>
                <a:srgbClr val="000000"/>
              </a:solidFill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  <a:sym typeface="Symbol" pitchFamily="18" charset="2"/>
            </a:endParaRPr>
          </a:p>
          <a:p>
            <a:pPr marL="0" lvl="0" indent="0" algn="ctr">
              <a:buClr>
                <a:srgbClr val="009999"/>
              </a:buClr>
              <a:buNone/>
              <a:defRPr/>
            </a:pPr>
            <a:endParaRPr lang="en-US" sz="3600" b="0" dirty="0">
              <a:solidFill>
                <a:srgbClr val="000000"/>
              </a:solidFill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  <a:sym typeface="Symbol" pitchFamily="18" charset="2"/>
            </a:endParaRPr>
          </a:p>
          <a:p>
            <a:pPr marL="0" lvl="0" indent="0">
              <a:buClr>
                <a:srgbClr val="009999"/>
              </a:buClr>
              <a:buNone/>
              <a:defRPr/>
            </a:pPr>
            <a:endParaRPr lang="en-US" sz="3600" b="0" i="1" dirty="0">
              <a:solidFill>
                <a:srgbClr val="000000"/>
              </a:solidFill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  <a:sym typeface="Symbol" pitchFamily="18" charset="2"/>
            </a:endParaRPr>
          </a:p>
          <a:p>
            <a:pPr marL="0" lvl="0" indent="0" algn="ctr">
              <a:buClr>
                <a:srgbClr val="009999"/>
              </a:buClr>
              <a:buNone/>
              <a:defRPr/>
            </a:pPr>
            <a:r>
              <a:rPr lang="en-US" sz="3600" b="0" i="1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e raised to all that other “stuff” gives you what is inside the natural logarithm!</a:t>
            </a:r>
            <a:br>
              <a:rPr lang="en-US" sz="3600" b="0" i="1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</a:br>
            <a:endParaRPr lang="en-US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buClr>
                <a:srgbClr val="009999"/>
              </a:buClr>
              <a:buNone/>
              <a:defRPr/>
            </a:pPr>
            <a:endParaRPr lang="en-US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endParaRPr kumimoji="0" lang="en-US" sz="36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  <a:sym typeface="Symbol" pitchFamily="18" charset="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  <a:sym typeface="Symbol" pitchFamily="18" charset="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980765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Solving for K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324600" y="4989318"/>
            <a:ext cx="15240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324600" y="5514043"/>
            <a:ext cx="15240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324600" y="6001966"/>
            <a:ext cx="15240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345521" y="5014285"/>
            <a:ext cx="15240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8364976" y="5520123"/>
            <a:ext cx="15240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8364976" y="6062602"/>
            <a:ext cx="15240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710110" y="2016003"/>
                <a:ext cx="2771784" cy="1258743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none">
                <a:spAutoFit/>
              </a:bodyPr>
              <a:lstStyle/>
              <a:p>
                <a:pPr lvl="0" algn="ctr">
                  <a:buClr>
                    <a:srgbClr val="009999"/>
                  </a:buClr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itchFamily="18" charset="0"/>
                    <a:cs typeface="Arial" panose="020B0604020202020204" pitchFamily="34" charset="0"/>
                    <a:sym typeface="Symbol" pitchFamily="18" charset="2"/>
                  </a:rPr>
                  <a:t>K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𝒆</m:t>
                        </m:r>
                      </m:e>
                      <m:sup>
                        <m:f>
                          <m:fPr>
                            <m:ctrlPr>
                              <a:rPr lang="en-US" sz="540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5400" b="1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Symbol" pitchFamily="18" charset="2"/>
                              </a:rPr>
                              <m:t>− </m:t>
                            </m:r>
                            <m:r>
                              <a:rPr lang="en-US" sz="540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  <a:sym typeface="Symbol" pitchFamily="18" charset="2"/>
                              </a:rPr>
                              <m:t>∆</m:t>
                            </m:r>
                            <m:r>
                              <a:rPr lang="en-US" sz="5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itchFamily="18" charset="0"/>
                                <a:cs typeface="Arial" panose="020B0604020202020204" pitchFamily="34" charset="0"/>
                              </a:rPr>
                              <m:t>𝑮</m:t>
                            </m:r>
                            <m:r>
                              <a:rPr lang="en-US" sz="5400" i="1" baseline="3000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itchFamily="18" charset="0"/>
                                <a:cs typeface="Arial" panose="020B0604020202020204" pitchFamily="34" charset="0"/>
                                <a:sym typeface="Symbol" pitchFamily="18" charset="2"/>
                              </a:rPr>
                              <m:t>°</m:t>
                            </m:r>
                          </m:num>
                          <m:den>
                            <m:r>
                              <a:rPr lang="en-US" sz="5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Symbol" pitchFamily="18" charset="2"/>
                              </a:rPr>
                              <m:t>𝑹𝑻</m:t>
                            </m:r>
                          </m:den>
                        </m:f>
                      </m:sup>
                    </m:sSup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itchFamily="18" charset="0"/>
                  <a:cs typeface="Arial" panose="020B0604020202020204" pitchFamily="34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110" y="2016003"/>
                <a:ext cx="2771784" cy="1258743"/>
              </a:xfrm>
              <a:prstGeom prst="rect">
                <a:avLst/>
              </a:prstGeom>
              <a:blipFill>
                <a:blip r:embed="rId3"/>
                <a:stretch>
                  <a:fillRect l="-9692" b="-23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546AD2F-2D77-09C3-6C7E-802CAC45324C}"/>
              </a:ext>
            </a:extLst>
          </p:cNvPr>
          <p:cNvSpPr/>
          <p:nvPr/>
        </p:nvSpPr>
        <p:spPr bwMode="auto">
          <a:xfrm>
            <a:off x="457200" y="5075640"/>
            <a:ext cx="3200400" cy="1383526"/>
          </a:xfrm>
          <a:prstGeom prst="roundRect">
            <a:avLst/>
          </a:prstGeom>
          <a:solidFill>
            <a:srgbClr val="FBFBA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CAREFUL!!!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∆ G° in kJ but.... R in J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+mj-lt"/>
              </a:rPr>
              <a:t>CONVERT UNITS TO MATCH!</a:t>
            </a:r>
            <a:endParaRPr kumimoji="0" lang="en-US" sz="200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+mj-lt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8C831EF-5ED0-6848-D6CE-C8D8B234782A}"/>
              </a:ext>
            </a:extLst>
          </p:cNvPr>
          <p:cNvCxnSpPr>
            <a:cxnSpLocks/>
          </p:cNvCxnSpPr>
          <p:nvPr/>
        </p:nvCxnSpPr>
        <p:spPr bwMode="auto">
          <a:xfrm flipH="1">
            <a:off x="7664884" y="1452795"/>
            <a:ext cx="838200" cy="453801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5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979F37F-4004-FCC4-C2F4-CBCED2F2058A}"/>
              </a:ext>
            </a:extLst>
          </p:cNvPr>
          <p:cNvSpPr txBox="1"/>
          <p:nvPr/>
        </p:nvSpPr>
        <p:spPr>
          <a:xfrm>
            <a:off x="8503084" y="771797"/>
            <a:ext cx="2771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Make sure it is an EXPONENT!</a:t>
            </a:r>
          </a:p>
        </p:txBody>
      </p:sp>
    </p:spTree>
    <p:extLst>
      <p:ext uri="{BB962C8B-B14F-4D97-AF65-F5344CB8AC3E}">
        <p14:creationId xmlns:p14="http://schemas.microsoft.com/office/powerpoint/2010/main" val="42450086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1079825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Careful! 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55550" y="1219200"/>
            <a:ext cx="11080897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always at standard state!</a:t>
            </a:r>
            <a:endParaRPr kumimoji="0" lang="en-US" sz="3600" b="0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sym typeface="Wingdings" panose="05000000000000000000" pitchFamily="2" charset="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sym typeface="Wingdings" panose="05000000000000000000" pitchFamily="2" charset="2"/>
              </a:rPr>
              <a:t>In that case you would use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sym typeface="Wingdings" panose="05000000000000000000" pitchFamily="2" charset="2"/>
              </a:rPr>
              <a:t>∆G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sym typeface="Wingdings" panose="05000000000000000000" pitchFamily="2" charset="2"/>
              </a:rPr>
              <a:t> instead of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∆G°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anose="05000000000000000000" pitchFamily="2" charset="2"/>
              </a:rPr>
              <a:t>Like using Q instead of K if you weren’t at equilibrium!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6533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593649" y="1575860"/>
            <a:ext cx="11255450" cy="3012454"/>
          </a:xfrm>
          <a:noFill/>
          <a:ln w="101600">
            <a:noFill/>
          </a:ln>
        </p:spPr>
        <p:txBody>
          <a:bodyPr/>
          <a:lstStyle/>
          <a:p>
            <a:pPr marL="0" indent="0" algn="ctr">
              <a:lnSpc>
                <a:spcPct val="90000"/>
              </a:lnSpc>
              <a:buSzPct val="80000"/>
              <a:buNone/>
            </a:pPr>
            <a:r>
              <a:rPr lang="en-US" sz="5400" dirty="0">
                <a:latin typeface="Arial" charset="0"/>
              </a:rPr>
              <a:t>When </a:t>
            </a:r>
            <a:r>
              <a:rPr lang="en-US" sz="5400" dirty="0">
                <a:latin typeface="Symbol" charset="0"/>
              </a:rPr>
              <a:t>D</a:t>
            </a:r>
            <a:r>
              <a:rPr lang="en-US" sz="5400" i="1" dirty="0">
                <a:latin typeface="Arial" charset="0"/>
              </a:rPr>
              <a:t>G</a:t>
            </a:r>
            <a:r>
              <a:rPr lang="en-US" sz="5400" dirty="0">
                <a:latin typeface="Arial" charset="0"/>
              </a:rPr>
              <a:t> = 0 </a:t>
            </a:r>
            <a:br>
              <a:rPr lang="en-US" sz="5400" dirty="0">
                <a:latin typeface="Arial" charset="0"/>
              </a:rPr>
            </a:br>
            <a:r>
              <a:rPr lang="en-US" sz="5400" dirty="0">
                <a:latin typeface="Arial" charset="0"/>
              </a:rPr>
              <a:t>the reaction is at </a:t>
            </a:r>
            <a:r>
              <a:rPr lang="en-US" sz="5400" b="1" dirty="0">
                <a:solidFill>
                  <a:srgbClr val="0070C0"/>
                </a:solidFill>
                <a:latin typeface="Arial" charset="0"/>
              </a:rPr>
              <a:t>equilibrium</a:t>
            </a:r>
            <a:r>
              <a:rPr lang="en-US" sz="5400" dirty="0">
                <a:latin typeface="Arial" charset="0"/>
              </a:rPr>
              <a:t>.</a:t>
            </a:r>
          </a:p>
          <a:p>
            <a:pPr marL="0" indent="0" algn="ctr">
              <a:lnSpc>
                <a:spcPct val="90000"/>
              </a:lnSpc>
              <a:buSzPct val="80000"/>
              <a:buNone/>
            </a:pPr>
            <a:endParaRPr lang="en-US" sz="4000" b="1" baseline="-25000" dirty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90000"/>
              </a:lnSpc>
              <a:buSzPct val="80000"/>
              <a:buNone/>
            </a:pPr>
            <a:endParaRPr lang="en-US" sz="4000" b="1" baseline="-25000" dirty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1117925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Gibbs at Equilibrium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0D9378-D683-2B07-DAD6-5C855C20C97D}"/>
              </a:ext>
            </a:extLst>
          </p:cNvPr>
          <p:cNvSpPr txBox="1"/>
          <p:nvPr/>
        </p:nvSpPr>
        <p:spPr>
          <a:xfrm>
            <a:off x="392075" y="3850041"/>
            <a:ext cx="11407849" cy="2281476"/>
          </a:xfrm>
          <a:prstGeom prst="roundRect">
            <a:avLst/>
          </a:prstGeom>
          <a:solidFill>
            <a:srgbClr val="FBFBA3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ΔG = 0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anose="05000000000000000000" pitchFamily="2" charset="2"/>
              </a:rPr>
              <a:t> @ equilibrium!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anose="05000000000000000000" pitchFamily="2" charset="2"/>
              </a:rPr>
              <a:t>BUT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∆G° does NOT always = 0 at equilibrium!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∆G° = 0 </a:t>
            </a:r>
            <a:r>
              <a:rPr kumimoji="0" lang="en-US" sz="3200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only if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[reactants] = [products] when at equilibrium.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985575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10798250" cy="1143000"/>
          </a:xfrm>
        </p:spPr>
        <p:txBody>
          <a:bodyPr/>
          <a:lstStyle/>
          <a:p>
            <a:pPr algn="l"/>
            <a:r>
              <a:rPr lang="el-GR" b="1" u="sng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G = </a:t>
            </a:r>
            <a:r>
              <a:rPr lang="el-GR" b="1" u="sng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H - T</a:t>
            </a:r>
            <a:r>
              <a:rPr lang="el-GR" b="1" u="sng" dirty="0">
                <a:latin typeface="Arial" panose="020B0604020202020204" pitchFamily="34" charset="0"/>
                <a:cs typeface="Arial" panose="020B0604020202020204" pitchFamily="34" charset="0"/>
              </a:rPr>
              <a:t> Δ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E6A015C-94D7-4242-9AD2-322E2B44E1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770"/>
          <a:stretch/>
        </p:blipFill>
        <p:spPr>
          <a:xfrm>
            <a:off x="6096000" y="330205"/>
            <a:ext cx="5429354" cy="63181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B57AD0-AC71-4C76-B79E-E6D673709189}"/>
              </a:ext>
            </a:extLst>
          </p:cNvPr>
          <p:cNvSpPr txBox="1"/>
          <p:nvPr/>
        </p:nvSpPr>
        <p:spPr>
          <a:xfrm>
            <a:off x="6477000" y="1473205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Reactants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5DD5F6-927D-47C6-A31F-76C6ED33AFD7}"/>
              </a:ext>
            </a:extLst>
          </p:cNvPr>
          <p:cNvSpPr txBox="1"/>
          <p:nvPr/>
        </p:nvSpPr>
        <p:spPr>
          <a:xfrm>
            <a:off x="9677400" y="2874001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Products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4558C7-D1C9-4718-AC77-8F83B51417DD}"/>
              </a:ext>
            </a:extLst>
          </p:cNvPr>
          <p:cNvSpPr txBox="1"/>
          <p:nvPr/>
        </p:nvSpPr>
        <p:spPr>
          <a:xfrm>
            <a:off x="8210445" y="4223831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Equilibrium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9CA02D-9F10-436B-ADE4-C920A844BFF9}"/>
              </a:ext>
            </a:extLst>
          </p:cNvPr>
          <p:cNvSpPr txBox="1"/>
          <p:nvPr/>
        </p:nvSpPr>
        <p:spPr>
          <a:xfrm>
            <a:off x="7810500" y="2546567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-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Δ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2C0B0C-165B-40F5-9289-4392CCE0FC36}"/>
              </a:ext>
            </a:extLst>
          </p:cNvPr>
          <p:cNvSpPr txBox="1"/>
          <p:nvPr/>
        </p:nvSpPr>
        <p:spPr>
          <a:xfrm>
            <a:off x="9601199" y="3336197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+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Δ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A977AE-0AC5-465B-BBF1-36F088CAC08A}"/>
              </a:ext>
            </a:extLst>
          </p:cNvPr>
          <p:cNvSpPr txBox="1"/>
          <p:nvPr/>
        </p:nvSpPr>
        <p:spPr>
          <a:xfrm>
            <a:off x="8555803" y="5086475"/>
            <a:ext cx="1056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Δ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G=0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782477A-0101-4F41-8234-1D86CBAC0514}"/>
              </a:ext>
            </a:extLst>
          </p:cNvPr>
          <p:cNvCxnSpPr/>
          <p:nvPr/>
        </p:nvCxnSpPr>
        <p:spPr bwMode="auto">
          <a:xfrm>
            <a:off x="7696200" y="2639669"/>
            <a:ext cx="685800" cy="88213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6D6D09A-C919-44BD-A8C7-94E9FA4B8E1A}"/>
              </a:ext>
            </a:extLst>
          </p:cNvPr>
          <p:cNvCxnSpPr>
            <a:cxnSpLocks/>
          </p:cNvCxnSpPr>
          <p:nvPr/>
        </p:nvCxnSpPr>
        <p:spPr bwMode="auto">
          <a:xfrm flipV="1">
            <a:off x="9944099" y="3250466"/>
            <a:ext cx="885773" cy="75003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Text Box 4">
            <a:extLst>
              <a:ext uri="{FF2B5EF4-FFF2-40B4-BE49-F238E27FC236}">
                <a16:creationId xmlns:a16="http://schemas.microsoft.com/office/drawing/2014/main" id="{F131D010-425D-409E-A863-C700CAD94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347059"/>
            <a:ext cx="67056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 decreasing, forward direction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“thermodynamically favorable,”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spontaneous, will proceed.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 increasing, forward direction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NOT “thermodynamically favorable.” 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Non-spontaneous,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rxn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won’t continue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forward on its own.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 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G, at equilibrium.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No net change in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rxn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Picture 1" descr="A cartoon of a glue bottle&#10;&#10;Description automatically generated with low confidence">
            <a:extLst>
              <a:ext uri="{FF2B5EF4-FFF2-40B4-BE49-F238E27FC236}">
                <a16:creationId xmlns:a16="http://schemas.microsoft.com/office/drawing/2014/main" id="{1812ECC6-AAB4-09AA-8413-4AC6E2A659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2535">
            <a:off x="10796703" y="251313"/>
            <a:ext cx="902319" cy="181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5811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1117925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Gibbs at Equilibrium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4" descr="17_07_Figur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89"/>
          <a:stretch>
            <a:fillRect/>
          </a:stretch>
        </p:blipFill>
        <p:spPr bwMode="auto">
          <a:xfrm>
            <a:off x="2362200" y="1352601"/>
            <a:ext cx="70104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49068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980765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Free Energy and Equilibrium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55550" y="1352600"/>
            <a:ext cx="11179250" cy="5276799"/>
          </a:xfrm>
          <a:prstGeom prst="rect">
            <a:avLst/>
          </a:prstGeom>
          <a:noFill/>
          <a:ln w="1016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chemeClr val="hlink"/>
              </a:buClr>
              <a:buNone/>
            </a:pPr>
            <a:r>
              <a:rPr lang="en-US" sz="4000" b="0" kern="0" dirty="0">
                <a:latin typeface="Arial" panose="020B0604020202020204" pitchFamily="34" charset="0"/>
                <a:cs typeface="Arial" panose="020B0604020202020204" pitchFamily="34" charset="0"/>
              </a:rPr>
              <a:t>Equilibrium point occurs at the lowest value of free energy available to the reaction system</a:t>
            </a:r>
          </a:p>
          <a:p>
            <a:pPr marL="0" indent="0" algn="ctr">
              <a:buClr>
                <a:schemeClr val="hlink"/>
              </a:buClr>
              <a:buNone/>
            </a:pPr>
            <a:r>
              <a:rPr lang="en-US" sz="4000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equilibrium: </a:t>
            </a:r>
            <a:r>
              <a:rPr lang="en-US" sz="4000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</a:t>
            </a:r>
            <a:r>
              <a:rPr lang="en-US" sz="4000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4000" i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 and K = Q</a:t>
            </a:r>
          </a:p>
          <a:p>
            <a:pPr marL="609600" indent="-609600">
              <a:buClr>
                <a:schemeClr val="hlink"/>
              </a:buClr>
              <a:buFont typeface="Wingdings" pitchFamily="2" charset="2"/>
              <a:buChar char="q"/>
            </a:pPr>
            <a:endParaRPr lang="en-US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>
              <a:buClr>
                <a:schemeClr val="hlink"/>
              </a:buClr>
              <a:buFont typeface="Wingdings" pitchFamily="2" charset="2"/>
              <a:buChar char="q"/>
            </a:pPr>
            <a:endParaRPr lang="en-US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>
              <a:buClr>
                <a:schemeClr val="hlink"/>
              </a:buClr>
              <a:buFont typeface="Wingdings" pitchFamily="2" charset="2"/>
              <a:buChar char="q"/>
            </a:pPr>
            <a:endParaRPr lang="en-US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hlink"/>
              </a:buClr>
              <a:buFontTx/>
              <a:buNone/>
            </a:pPr>
            <a:endParaRPr lang="en-US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307242"/>
              </p:ext>
            </p:extLst>
          </p:nvPr>
        </p:nvGraphicFramePr>
        <p:xfrm>
          <a:off x="1725617" y="3670246"/>
          <a:ext cx="8615460" cy="256032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443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6199">
                  <a:extLst>
                    <a:ext uri="{9D8B030D-6E8A-4147-A177-3AD203B41FA5}">
                      <a16:colId xmlns:a16="http://schemas.microsoft.com/office/drawing/2014/main" val="39174714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u="none" strike="noStrike" cap="none" normalizeH="0" baseline="0" dirty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</a:t>
                      </a:r>
                      <a:r>
                        <a:rPr kumimoji="0" lang="en-US" sz="3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G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  <a:sym typeface="Symbol" pitchFamily="18" charset="2"/>
                      </a:endParaRPr>
                    </a:p>
                  </a:txBody>
                  <a:tcPr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K vs Q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u="none" strike="noStrike" cap="none" normalizeH="0" baseline="0" dirty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</a:t>
                      </a:r>
                      <a:r>
                        <a:rPr kumimoji="0" lang="en-US" sz="3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G</a:t>
                      </a:r>
                      <a:r>
                        <a:rPr kumimoji="0" lang="en-US" sz="3600" u="none" strike="noStrike" cap="none" normalizeH="0" baseline="0" dirty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 = 0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K = Q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@ equilibrium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u="none" strike="noStrike" cap="none" normalizeH="0" baseline="0" dirty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</a:t>
                      </a:r>
                      <a:r>
                        <a:rPr kumimoji="0" lang="en-US" sz="3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G</a:t>
                      </a:r>
                      <a:r>
                        <a:rPr kumimoji="0" lang="en-US" sz="3600" u="none" strike="noStrike" cap="none" normalizeH="0" baseline="0" dirty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 &lt; 0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K &gt; Q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Shift right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u="none" strike="noStrike" cap="none" normalizeH="0" baseline="0" dirty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</a:t>
                      </a:r>
                      <a:r>
                        <a:rPr kumimoji="0" lang="en-US" sz="3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G</a:t>
                      </a:r>
                      <a:r>
                        <a:rPr kumimoji="0" lang="en-US" sz="3600" u="none" strike="noStrike" cap="none" normalizeH="0" baseline="0" dirty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 &gt; 0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K &lt; Q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Shift left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 bwMode="auto">
          <a:xfrm>
            <a:off x="6324600" y="4989318"/>
            <a:ext cx="15240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6324600" y="5514043"/>
            <a:ext cx="15240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6324600" y="6001966"/>
            <a:ext cx="15240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345521" y="5014285"/>
            <a:ext cx="15240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8364976" y="5520123"/>
            <a:ext cx="15240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8364976" y="6062602"/>
            <a:ext cx="15240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 descr="A cartoon of a glue bottle&#10;&#10;Description automatically generated with low confidence">
            <a:extLst>
              <a:ext uri="{FF2B5EF4-FFF2-40B4-BE49-F238E27FC236}">
                <a16:creationId xmlns:a16="http://schemas.microsoft.com/office/drawing/2014/main" id="{CE40A300-7DD1-39A7-0A00-9B9B9E1677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2535">
            <a:off x="10864001" y="159554"/>
            <a:ext cx="832875" cy="167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4739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219200"/>
            <a:ext cx="11277600" cy="5480119"/>
          </a:xfrm>
          <a:noFill/>
          <a:ln w="101600">
            <a:noFill/>
          </a:ln>
        </p:spPr>
        <p:txBody>
          <a:bodyPr/>
          <a:lstStyle/>
          <a:p>
            <a:pPr marL="114300" indent="0">
              <a:buNone/>
            </a:pPr>
            <a:endParaRPr lang="en-US" sz="2400" b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ctr">
              <a:buNone/>
            </a:pPr>
            <a:br>
              <a:rPr lang="en-US" sz="48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</a:br>
            <a:endParaRPr lang="en-US" sz="2000" b="1" dirty="0"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  <a:sym typeface="Symbol" pitchFamily="18" charset="2"/>
            </a:endParaRPr>
          </a:p>
          <a:p>
            <a:pPr marL="114300" indent="0">
              <a:buNone/>
            </a:pPr>
            <a:r>
              <a:rPr lang="en-US" sz="36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Where </a:t>
            </a:r>
            <a:r>
              <a:rPr lang="en-US" sz="36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G is at some non standard condition, </a:t>
            </a:r>
          </a:p>
          <a:p>
            <a:pPr marL="114300" indent="0">
              <a:buNone/>
            </a:pPr>
            <a:r>
              <a:rPr lang="en-US" sz="36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and </a:t>
            </a:r>
            <a:r>
              <a:rPr lang="en-US" sz="36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</a:t>
            </a:r>
            <a:r>
              <a:rPr lang="en-US" sz="36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G</a:t>
            </a:r>
            <a:r>
              <a:rPr lang="en-US" sz="3600" baseline="300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0</a:t>
            </a:r>
            <a:r>
              <a:rPr lang="en-US" sz="36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 is standard 1 </a:t>
            </a:r>
            <a:r>
              <a:rPr lang="en-US" sz="3600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atm</a:t>
            </a:r>
            <a:r>
              <a:rPr lang="en-US" sz="36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, </a:t>
            </a:r>
          </a:p>
          <a:p>
            <a:pPr marL="114300" indent="0">
              <a:buNone/>
            </a:pPr>
            <a:r>
              <a:rPr lang="en-US" sz="36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Q is some condition not at equilibrium</a:t>
            </a:r>
          </a:p>
          <a:p>
            <a:pPr marL="114300" indent="0"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  <a:p>
            <a:pPr marL="114300" indent="0">
              <a:buNone/>
            </a:pPr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Remember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   K = equilibrium, Q = not at equilibrium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			 K = Q at equilibrium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980765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Free Energy and Equilibrium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18549" y="1498937"/>
            <a:ext cx="7354899" cy="1015663"/>
          </a:xfrm>
          <a:prstGeom prst="rect">
            <a:avLst/>
          </a:prstGeom>
          <a:solidFill>
            <a:schemeClr val="accent5"/>
          </a:solidFill>
        </p:spPr>
        <p:txBody>
          <a:bodyPr wrap="none">
            <a:spAutoFit/>
          </a:bodyPr>
          <a:lstStyle/>
          <a:p>
            <a:r>
              <a:rPr lang="en-US" sz="60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</a:t>
            </a:r>
            <a:r>
              <a:rPr lang="en-US" sz="60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G = </a:t>
            </a:r>
            <a:r>
              <a:rPr lang="en-US" sz="60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</a:t>
            </a:r>
            <a:r>
              <a:rPr lang="en-US" sz="60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G</a:t>
            </a:r>
            <a:r>
              <a:rPr lang="en-US" sz="6000" baseline="300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°</a:t>
            </a:r>
            <a:r>
              <a:rPr lang="en-US" sz="60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 + </a:t>
            </a:r>
            <a:r>
              <a:rPr lang="en-US" sz="6000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RTLn</a:t>
            </a:r>
            <a:r>
              <a:rPr lang="en-US" sz="60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(Q)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323456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55550" y="1352600"/>
            <a:ext cx="11179250" cy="5276799"/>
          </a:xfrm>
          <a:prstGeom prst="rect">
            <a:avLst/>
          </a:prstGeom>
          <a:noFill/>
          <a:ln w="1016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Clr>
                <a:schemeClr val="hlink"/>
              </a:buClr>
              <a:buNone/>
            </a:pPr>
            <a:r>
              <a:rPr lang="en-US" sz="40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</a:t>
            </a:r>
            <a:r>
              <a:rPr lang="en-US" sz="40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G = </a:t>
            </a:r>
            <a:r>
              <a:rPr lang="en-US" sz="40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</a:t>
            </a:r>
            <a:r>
              <a:rPr lang="en-US" sz="40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G</a:t>
            </a:r>
            <a:r>
              <a:rPr lang="en-US" sz="4000" baseline="300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°</a:t>
            </a:r>
            <a:r>
              <a:rPr lang="en-US" sz="40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 + </a:t>
            </a:r>
            <a:r>
              <a:rPr lang="en-US" sz="4000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RTLn</a:t>
            </a:r>
            <a:r>
              <a:rPr lang="en-US" sz="40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(Q)</a:t>
            </a:r>
          </a:p>
          <a:p>
            <a:pPr marL="0" indent="0">
              <a:buClr>
                <a:schemeClr val="hlink"/>
              </a:buClr>
              <a:buNone/>
            </a:pPr>
            <a:r>
              <a:rPr lang="en-US" sz="4000" b="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So if at equilibrium </a:t>
            </a:r>
            <a:r>
              <a:rPr lang="en-US" sz="4000" b="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</a:t>
            </a:r>
            <a:r>
              <a:rPr lang="en-US" sz="4000" b="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G = 0 and K = Q …</a:t>
            </a:r>
          </a:p>
          <a:p>
            <a:pPr marL="0" indent="0" algn="ctr">
              <a:buClr>
                <a:schemeClr val="hlink"/>
              </a:buClr>
              <a:buNone/>
            </a:pPr>
            <a:r>
              <a:rPr lang="en-US" sz="40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0 </a:t>
            </a:r>
            <a:r>
              <a:rPr lang="en-US" sz="40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= </a:t>
            </a:r>
            <a:r>
              <a:rPr lang="en-US" sz="40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</a:t>
            </a:r>
            <a:r>
              <a:rPr lang="en-US" sz="40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G</a:t>
            </a:r>
            <a:r>
              <a:rPr lang="en-US" sz="4000" baseline="300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°</a:t>
            </a:r>
            <a:r>
              <a:rPr lang="en-US" sz="40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 + </a:t>
            </a:r>
            <a:r>
              <a:rPr lang="en-US" sz="4000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RTLn</a:t>
            </a:r>
            <a:r>
              <a:rPr lang="en-US" sz="40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(K)</a:t>
            </a:r>
          </a:p>
          <a:p>
            <a:pPr marL="0" indent="0">
              <a:buClr>
                <a:schemeClr val="hlink"/>
              </a:buClr>
              <a:buNone/>
            </a:pPr>
            <a:r>
              <a:rPr lang="en-US" sz="4000" b="0" dirty="0">
                <a:latin typeface="Arial" panose="020B0604020202020204" pitchFamily="34" charset="0"/>
                <a:cs typeface="Arial" panose="020B0604020202020204" pitchFamily="34" charset="0"/>
              </a:rPr>
              <a:t>Then rearrange…look what we are back to! </a:t>
            </a:r>
            <a:r>
              <a:rPr lang="en-US" sz="4000" b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en-US" sz="4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Clr>
                <a:schemeClr val="hlink"/>
              </a:buClr>
              <a:buNone/>
            </a:pPr>
            <a:endParaRPr lang="en-US" sz="3600" b="0" i="1" dirty="0"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  <a:sym typeface="Symbol" pitchFamily="18" charset="2"/>
            </a:endParaRPr>
          </a:p>
          <a:p>
            <a:pPr marL="0" indent="0" algn="ctr">
              <a:buClr>
                <a:schemeClr val="hlink"/>
              </a:buClr>
              <a:buNone/>
            </a:pPr>
            <a:endParaRPr lang="en-US" sz="3600" b="0" i="1" dirty="0"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  <a:sym typeface="Symbol" pitchFamily="18" charset="2"/>
            </a:endParaRPr>
          </a:p>
          <a:p>
            <a:pPr marL="0" indent="0" algn="ctr">
              <a:buClr>
                <a:schemeClr val="hlink"/>
              </a:buClr>
              <a:buNone/>
            </a:pPr>
            <a:r>
              <a:rPr lang="en-US" sz="3600" b="0" i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where R=8.314J/</a:t>
            </a:r>
            <a:r>
              <a:rPr lang="en-US" sz="3600" b="0" i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mol</a:t>
            </a:r>
            <a:r>
              <a:rPr lang="en-US" sz="3600" b="0" i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/>
              </a:rPr>
              <a:t></a:t>
            </a:r>
            <a:r>
              <a:rPr lang="en-US" sz="3600" b="0" i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K</a:t>
            </a:r>
            <a:br>
              <a:rPr lang="en-US" sz="3600" b="0" i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</a:br>
            <a:endParaRPr lang="en-US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Clr>
                <a:schemeClr val="hlink"/>
              </a:buClr>
              <a:buNone/>
            </a:pPr>
            <a:endParaRPr lang="en-US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Clr>
                <a:schemeClr val="hlink"/>
              </a:buClr>
              <a:buNone/>
            </a:pPr>
            <a:endParaRPr lang="en-US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Clr>
                <a:schemeClr val="hlink"/>
              </a:buClr>
              <a:buNone/>
            </a:pPr>
            <a:endParaRPr lang="en-US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980765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Free Energy and Equilibrium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324600" y="4989318"/>
            <a:ext cx="15240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6324600" y="5514043"/>
            <a:ext cx="15240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6324600" y="6001966"/>
            <a:ext cx="15240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345521" y="5014285"/>
            <a:ext cx="15240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8364976" y="5520123"/>
            <a:ext cx="15240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8364976" y="6062602"/>
            <a:ext cx="15240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557035" y="4443843"/>
            <a:ext cx="4540025" cy="830997"/>
          </a:xfrm>
          <a:prstGeom prst="rect">
            <a:avLst/>
          </a:prstGeom>
          <a:solidFill>
            <a:schemeClr val="accent5"/>
          </a:solidFill>
        </p:spPr>
        <p:txBody>
          <a:bodyPr wrap="none">
            <a:spAutoFit/>
          </a:bodyPr>
          <a:lstStyle/>
          <a:p>
            <a:pPr marL="0" indent="0" algn="ctr">
              <a:buClr>
                <a:schemeClr val="hlink"/>
              </a:buClr>
              <a:buNone/>
            </a:pPr>
            <a:r>
              <a:rPr lang="en-US" sz="48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</a:t>
            </a:r>
            <a:r>
              <a:rPr lang="en-US" sz="48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G</a:t>
            </a:r>
            <a:r>
              <a:rPr lang="en-US" sz="4800" baseline="300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°</a:t>
            </a:r>
            <a:r>
              <a:rPr lang="en-US" sz="48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 = -</a:t>
            </a:r>
            <a:r>
              <a:rPr lang="en-US" sz="4800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RTLn</a:t>
            </a:r>
            <a:r>
              <a:rPr lang="en-US" sz="48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(K)</a:t>
            </a:r>
          </a:p>
        </p:txBody>
      </p:sp>
    </p:spTree>
    <p:extLst>
      <p:ext uri="{BB962C8B-B14F-4D97-AF65-F5344CB8AC3E}">
        <p14:creationId xmlns:p14="http://schemas.microsoft.com/office/powerpoint/2010/main" val="1617175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980765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Free Energy and Equilibrium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55550" y="1352600"/>
            <a:ext cx="11179250" cy="5276799"/>
          </a:xfrm>
          <a:prstGeom prst="rect">
            <a:avLst/>
          </a:prstGeom>
          <a:noFill/>
          <a:ln w="1016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chemeClr val="hlink"/>
              </a:buClr>
              <a:buNone/>
            </a:pPr>
            <a:r>
              <a:rPr lang="en-US" sz="4000" b="0" dirty="0">
                <a:latin typeface="Arial" panose="020B0604020202020204" pitchFamily="34" charset="0"/>
                <a:cs typeface="Arial" panose="020B0604020202020204" pitchFamily="34" charset="0"/>
              </a:rPr>
              <a:t>So if…</a:t>
            </a:r>
          </a:p>
          <a:p>
            <a:pPr marL="0" indent="0" algn="ctr">
              <a:buClr>
                <a:schemeClr val="hlink"/>
              </a:buClr>
              <a:buNone/>
            </a:pPr>
            <a:r>
              <a:rPr lang="en-US" sz="40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</a:t>
            </a:r>
            <a:r>
              <a:rPr lang="en-US" sz="40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G</a:t>
            </a:r>
            <a:r>
              <a:rPr lang="en-US" sz="4000" baseline="300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°</a:t>
            </a:r>
            <a:r>
              <a:rPr lang="en-US" sz="40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  = -</a:t>
            </a:r>
            <a:r>
              <a:rPr lang="en-US" sz="4000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RTLn</a:t>
            </a:r>
            <a:r>
              <a:rPr lang="en-US" sz="40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(K)</a:t>
            </a:r>
          </a:p>
          <a:p>
            <a:pPr marL="0" indent="0">
              <a:buClr>
                <a:schemeClr val="hlink"/>
              </a:buClr>
              <a:buNone/>
            </a:pPr>
            <a:r>
              <a:rPr lang="en-US" sz="4000" b="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And if…</a:t>
            </a:r>
          </a:p>
          <a:p>
            <a:pPr marL="0" indent="0" algn="ctr">
              <a:buClr>
                <a:schemeClr val="hlink"/>
              </a:buClr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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  = 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- T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</a:t>
            </a:r>
          </a:p>
          <a:p>
            <a:pPr marL="0" indent="0">
              <a:buClr>
                <a:schemeClr val="hlink"/>
              </a:buClr>
              <a:buNone/>
            </a:pPr>
            <a:r>
              <a:rPr lang="en-US" sz="4000" b="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Then…</a:t>
            </a:r>
          </a:p>
          <a:p>
            <a:pPr marL="0" indent="0" algn="ctr">
              <a:buClr>
                <a:schemeClr val="hlink"/>
              </a:buClr>
              <a:buNone/>
            </a:pPr>
            <a:r>
              <a:rPr lang="en-US" sz="4000" b="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 </a:t>
            </a:r>
            <a:endParaRPr lang="en-US" sz="40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Clr>
                <a:schemeClr val="hlink"/>
              </a:buClr>
              <a:buNone/>
            </a:pPr>
            <a:endParaRPr lang="en-US" sz="40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324600" y="4989318"/>
            <a:ext cx="15240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6324600" y="5514043"/>
            <a:ext cx="15240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6324600" y="6001966"/>
            <a:ext cx="15240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345521" y="5014285"/>
            <a:ext cx="15240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8364976" y="5520123"/>
            <a:ext cx="15240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8364976" y="6062602"/>
            <a:ext cx="15240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8148869"/>
              </p:ext>
            </p:extLst>
          </p:nvPr>
        </p:nvGraphicFramePr>
        <p:xfrm>
          <a:off x="2209800" y="5287258"/>
          <a:ext cx="8229600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70100" imgH="228600" progId="">
                  <p:embed/>
                </p:oleObj>
              </mc:Choice>
              <mc:Fallback>
                <p:oleObj name="Equation" r:id="rId3" imgW="2070100" imgH="228600" progId="">
                  <p:embed/>
                  <p:pic>
                    <p:nvPicPr>
                      <p:cNvPr id="1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287258"/>
                        <a:ext cx="8229600" cy="909638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 w="25400"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57AACD4B-5030-DC71-24E9-3FF141E68049}"/>
              </a:ext>
            </a:extLst>
          </p:cNvPr>
          <p:cNvSpPr/>
          <p:nvPr/>
        </p:nvSpPr>
        <p:spPr bwMode="auto">
          <a:xfrm>
            <a:off x="4038600" y="2027959"/>
            <a:ext cx="1219200" cy="2286000"/>
          </a:xfrm>
          <a:prstGeom prst="rect">
            <a:avLst/>
          </a:prstGeom>
          <a:solidFill>
            <a:srgbClr val="FFFF00">
              <a:alpha val="34902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6599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2828"/>
            <a:ext cx="11430000" cy="5284437"/>
          </a:xfrm>
          <a:noFill/>
          <a:ln w="101600">
            <a:noFill/>
          </a:ln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0070C0"/>
                </a:solidFill>
                <a:latin typeface="Arial" charset="0"/>
                <a:cs typeface="Arial" charset="0"/>
              </a:rPr>
              <a:t>Gibbs free energy, </a:t>
            </a:r>
            <a:r>
              <a:rPr lang="en-US" sz="3600" b="1" i="1" dirty="0">
                <a:solidFill>
                  <a:srgbClr val="0070C0"/>
                </a:solidFill>
                <a:latin typeface="Arial" charset="0"/>
                <a:cs typeface="Arial" charset="0"/>
              </a:rPr>
              <a:t>G</a:t>
            </a:r>
            <a:r>
              <a:rPr lang="en-US" sz="3600" dirty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>
                <a:latin typeface="Arial" charset="0"/>
                <a:cs typeface="Arial" charset="0"/>
              </a:rPr>
              <a:t>- the maximum amount of </a:t>
            </a:r>
            <a:br>
              <a:rPr lang="en-US" sz="3600" dirty="0">
                <a:latin typeface="Arial" charset="0"/>
                <a:cs typeface="Arial" charset="0"/>
              </a:rPr>
            </a:br>
            <a:r>
              <a:rPr lang="en-US" sz="3600" dirty="0">
                <a:latin typeface="Arial" charset="0"/>
                <a:cs typeface="Arial" charset="0"/>
              </a:rPr>
              <a:t>work energy that can be released to the surroundings by a system for a constant temp and pressure system.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3600" dirty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3600" dirty="0">
                <a:latin typeface="Arial" charset="0"/>
                <a:cs typeface="Arial" charset="0"/>
              </a:rPr>
              <a:t>Gibbs free energy is often called the </a:t>
            </a:r>
            <a:br>
              <a:rPr lang="en-US" sz="3600" dirty="0">
                <a:latin typeface="Arial" charset="0"/>
                <a:cs typeface="Arial" charset="0"/>
              </a:rPr>
            </a:br>
            <a:r>
              <a:rPr lang="en-US" sz="3600" b="1" dirty="0">
                <a:solidFill>
                  <a:srgbClr val="0070C0"/>
                </a:solidFill>
                <a:latin typeface="Arial" charset="0"/>
                <a:cs typeface="Arial" charset="0"/>
              </a:rPr>
              <a:t>chemical potential</a:t>
            </a:r>
            <a:r>
              <a:rPr lang="en-US" sz="3600" dirty="0">
                <a:latin typeface="Arial" charset="0"/>
                <a:cs typeface="Arial" charset="0"/>
              </a:rPr>
              <a:t> because it is similar to the storing of energy in a mechanical system.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980765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Gibbs Free Energy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 descr="A cartoon of a glue bottle&#10;&#10;Description automatically generated with low confidence">
            <a:extLst>
              <a:ext uri="{FF2B5EF4-FFF2-40B4-BE49-F238E27FC236}">
                <a16:creationId xmlns:a16="http://schemas.microsoft.com/office/drawing/2014/main" id="{921CD0E0-0ABC-0883-9955-B19CB127A2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2535">
            <a:off x="10662160" y="280637"/>
            <a:ext cx="876532" cy="175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240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980765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Free Energy and Equilibrium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55550" y="1352600"/>
            <a:ext cx="11179250" cy="5276799"/>
          </a:xfrm>
          <a:prstGeom prst="rect">
            <a:avLst/>
          </a:prstGeom>
          <a:noFill/>
          <a:ln w="1016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Clr>
                <a:schemeClr val="hlink"/>
              </a:buClr>
              <a:buNone/>
            </a:pPr>
            <a:br>
              <a:rPr lang="en-US" sz="3600" b="0" i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</a:br>
            <a:endParaRPr lang="en-US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Clr>
                <a:schemeClr val="hlink"/>
              </a:buClr>
              <a:buNone/>
            </a:pPr>
            <a:endParaRPr lang="en-US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Clr>
                <a:schemeClr val="hlink"/>
              </a:buClr>
              <a:buNone/>
            </a:pPr>
            <a:endParaRPr lang="en-US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Clr>
                <a:schemeClr val="hlink"/>
              </a:buClr>
              <a:buNone/>
            </a:pPr>
            <a:endParaRPr lang="en-US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324600" y="4989318"/>
            <a:ext cx="15240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6324600" y="5514043"/>
            <a:ext cx="15240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6324600" y="6001966"/>
            <a:ext cx="15240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345521" y="5014285"/>
            <a:ext cx="15240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8364976" y="5520123"/>
            <a:ext cx="15240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8364976" y="6062602"/>
            <a:ext cx="15240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4876948"/>
              </p:ext>
            </p:extLst>
          </p:nvPr>
        </p:nvGraphicFramePr>
        <p:xfrm>
          <a:off x="2030375" y="1392530"/>
          <a:ext cx="8229600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70100" imgH="228600" progId="">
                  <p:embed/>
                </p:oleObj>
              </mc:Choice>
              <mc:Fallback>
                <p:oleObj name="Equation" r:id="rId3" imgW="2070100" imgH="228600" progId="">
                  <p:embed/>
                  <p:pic>
                    <p:nvPicPr>
                      <p:cNvPr id="194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0375" y="1392530"/>
                        <a:ext cx="8229600" cy="909638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 w="25400"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5852673"/>
              </p:ext>
            </p:extLst>
          </p:nvPr>
        </p:nvGraphicFramePr>
        <p:xfrm>
          <a:off x="1676400" y="3690943"/>
          <a:ext cx="8763000" cy="144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717800" imgH="444500" progId="">
                  <p:embed/>
                </p:oleObj>
              </mc:Choice>
              <mc:Fallback>
                <p:oleObj name="Equation" r:id="rId5" imgW="2717800" imgH="444500" progId="">
                  <p:embed/>
                  <p:pic>
                    <p:nvPicPr>
                      <p:cNvPr id="1946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690943"/>
                        <a:ext cx="8763000" cy="1444625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 w="25400"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555550" y="5258313"/>
            <a:ext cx="11179250" cy="1261884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b="0" dirty="0">
                <a:latin typeface="+mn-lt"/>
              </a:rPr>
              <a:t>So…. ln(K) </a:t>
            </a:r>
            <a:r>
              <a:rPr lang="en-US" sz="4000" b="0" dirty="0">
                <a:latin typeface="+mn-lt"/>
                <a:sym typeface="Symbol" pitchFamily="18" charset="2"/>
              </a:rPr>
              <a:t></a:t>
            </a:r>
            <a:r>
              <a:rPr lang="en-US" sz="4000" b="0" dirty="0">
                <a:latin typeface="+mn-lt"/>
              </a:rPr>
              <a:t> 1/T</a:t>
            </a:r>
            <a:r>
              <a:rPr lang="en-US" sz="2800" b="0" dirty="0">
                <a:latin typeface="+mn-lt"/>
              </a:rPr>
              <a:t> </a:t>
            </a:r>
            <a:endParaRPr lang="en-US" sz="3600" b="0" dirty="0">
              <a:latin typeface="+mn-lt"/>
            </a:endParaRPr>
          </a:p>
          <a:p>
            <a:r>
              <a:rPr lang="en-US" sz="3600" b="0" dirty="0">
                <a:latin typeface="+mn-lt"/>
              </a:rPr>
              <a:t>AND…that equation looks like y = mx + b ….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506375" y="2675329"/>
            <a:ext cx="11179250" cy="707886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000" b="0" dirty="0">
                <a:latin typeface="+mn-lt"/>
              </a:rPr>
              <a:t>Rearrange to solve for ln(K)….</a:t>
            </a:r>
            <a:endParaRPr lang="en-US" sz="36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31904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980765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Free Energy and Equilibrium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55550" y="1352600"/>
            <a:ext cx="11179250" cy="5276799"/>
          </a:xfrm>
          <a:prstGeom prst="rect">
            <a:avLst/>
          </a:prstGeom>
          <a:noFill/>
          <a:ln w="1016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Clr>
                <a:schemeClr val="hlink"/>
              </a:buClr>
              <a:buNone/>
            </a:pPr>
            <a:br>
              <a:rPr lang="en-US" sz="3600" b="0" i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</a:br>
            <a:endParaRPr lang="en-US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Clr>
                <a:schemeClr val="hlink"/>
              </a:buClr>
              <a:buNone/>
            </a:pPr>
            <a:endParaRPr lang="en-US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Clr>
                <a:schemeClr val="hlink"/>
              </a:buClr>
              <a:buNone/>
            </a:pPr>
            <a:endParaRPr lang="en-US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Clr>
                <a:schemeClr val="hlink"/>
              </a:buClr>
              <a:buNone/>
            </a:pPr>
            <a:endParaRPr lang="en-US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324600" y="4989318"/>
            <a:ext cx="15240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6324600" y="5514043"/>
            <a:ext cx="15240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6324600" y="6001966"/>
            <a:ext cx="15240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345521" y="5014285"/>
            <a:ext cx="15240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8364976" y="5520123"/>
            <a:ext cx="15240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8364976" y="6062602"/>
            <a:ext cx="15240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8"/>
              <p:cNvSpPr txBox="1">
                <a:spLocks noChangeArrowheads="1"/>
              </p:cNvSpPr>
              <p:nvPr/>
            </p:nvSpPr>
            <p:spPr bwMode="auto">
              <a:xfrm>
                <a:off x="299241" y="1802145"/>
                <a:ext cx="11091975" cy="2290820"/>
              </a:xfrm>
              <a:prstGeom prst="rect">
                <a:avLst/>
              </a:prstGeom>
              <a:noFill/>
              <a:ln w="762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</a:rPr>
                        <m:t>ln</m:t>
                      </m:r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</m:d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4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4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e>
                      </m:d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sz="4400" b="0" dirty="0">
                  <a:latin typeface="+mn-lt"/>
                </a:endParaRPr>
              </a:p>
              <a:p>
                <a:r>
                  <a:rPr lang="en-US" sz="4400" dirty="0">
                    <a:solidFill>
                      <a:srgbClr val="0070C0"/>
                    </a:solidFill>
                    <a:latin typeface="+mn-lt"/>
                  </a:rPr>
                  <a:t>                   y    =      m     x   +   b</a:t>
                </a:r>
              </a:p>
            </p:txBody>
          </p:sp>
        </mc:Choice>
        <mc:Fallback xmlns="">
          <p:sp>
            <p:nvSpPr>
              <p:cNvPr id="17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9241" y="1802145"/>
                <a:ext cx="11091975" cy="2290820"/>
              </a:xfrm>
              <a:prstGeom prst="rect">
                <a:avLst/>
              </a:prstGeom>
              <a:blipFill>
                <a:blip r:embed="rId3"/>
                <a:stretch>
                  <a:fillRect b="-11733"/>
                </a:stretch>
              </a:blipFill>
              <a:ln w="762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468275" y="1208259"/>
            <a:ext cx="11179250" cy="707886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+mn-lt"/>
              </a:rPr>
              <a:t>You can find ∆H° an</a:t>
            </a:r>
            <a:r>
              <a:rPr lang="en-US" sz="4000" dirty="0">
                <a:solidFill>
                  <a:srgbClr val="0070C0"/>
                </a:solidFill>
                <a:latin typeface="+mj-lt"/>
              </a:rPr>
              <a:t>d ∆S° by graphing!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8"/>
              <p:cNvSpPr txBox="1">
                <a:spLocks noChangeArrowheads="1"/>
              </p:cNvSpPr>
              <p:nvPr/>
            </p:nvSpPr>
            <p:spPr bwMode="auto">
              <a:xfrm>
                <a:off x="573561" y="4250504"/>
                <a:ext cx="11179250" cy="218091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solidFill>
                      <a:srgbClr val="0070C0"/>
                    </a:solidFill>
                    <a:latin typeface="+mn-lt"/>
                  </a:rPr>
                  <a:t>1</a:t>
                </a:r>
                <a:r>
                  <a:rPr lang="en-US" sz="3600" baseline="30000" dirty="0">
                    <a:solidFill>
                      <a:srgbClr val="0070C0"/>
                    </a:solidFill>
                    <a:latin typeface="+mn-lt"/>
                  </a:rPr>
                  <a:t>st</a:t>
                </a:r>
                <a:r>
                  <a:rPr lang="en-US" sz="3600" dirty="0">
                    <a:solidFill>
                      <a:srgbClr val="0070C0"/>
                    </a:solidFill>
                    <a:latin typeface="+mn-lt"/>
                  </a:rPr>
                  <a:t> - </a:t>
                </a:r>
                <a:r>
                  <a:rPr lang="en-US" sz="3600" b="0" dirty="0">
                    <a:latin typeface="+mn-lt"/>
                  </a:rPr>
                  <a:t>Graph ln(K) vs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b="0" dirty="0">
                    <a:latin typeface="+mn-lt"/>
                  </a:rPr>
                  <a:t> </a:t>
                </a:r>
              </a:p>
              <a:p>
                <a:r>
                  <a:rPr lang="en-US" sz="3600" dirty="0">
                    <a:solidFill>
                      <a:srgbClr val="0070C0"/>
                    </a:solidFill>
                    <a:latin typeface="+mn-lt"/>
                  </a:rPr>
                  <a:t>2</a:t>
                </a:r>
                <a:r>
                  <a:rPr lang="en-US" sz="3600" baseline="30000" dirty="0">
                    <a:solidFill>
                      <a:srgbClr val="0070C0"/>
                    </a:solidFill>
                    <a:latin typeface="+mn-lt"/>
                  </a:rPr>
                  <a:t>nd</a:t>
                </a:r>
                <a:r>
                  <a:rPr lang="en-US" sz="3600" dirty="0">
                    <a:solidFill>
                      <a:srgbClr val="0070C0"/>
                    </a:solidFill>
                    <a:latin typeface="+mn-lt"/>
                  </a:rPr>
                  <a:t> - </a:t>
                </a:r>
                <a:r>
                  <a:rPr lang="en-US" sz="3600" b="0" dirty="0">
                    <a:latin typeface="+mn-lt"/>
                  </a:rPr>
                  <a:t>Find line of best fit (Excel or graphing calculator)</a:t>
                </a:r>
              </a:p>
              <a:p>
                <a:r>
                  <a:rPr lang="en-US" sz="3600" dirty="0">
                    <a:solidFill>
                      <a:srgbClr val="0070C0"/>
                    </a:solidFill>
                    <a:latin typeface="+mn-lt"/>
                  </a:rPr>
                  <a:t>3</a:t>
                </a:r>
                <a:r>
                  <a:rPr lang="en-US" sz="3600" baseline="30000" dirty="0">
                    <a:solidFill>
                      <a:srgbClr val="0070C0"/>
                    </a:solidFill>
                    <a:latin typeface="+mn-lt"/>
                  </a:rPr>
                  <a:t>rd</a:t>
                </a:r>
                <a:r>
                  <a:rPr lang="en-US" sz="3600" dirty="0">
                    <a:solidFill>
                      <a:srgbClr val="0070C0"/>
                    </a:solidFill>
                    <a:latin typeface="+mn-lt"/>
                  </a:rPr>
                  <a:t> - </a:t>
                </a:r>
                <a:r>
                  <a:rPr lang="en-US" sz="3600" b="0" dirty="0">
                    <a:latin typeface="+mn-lt"/>
                  </a:rPr>
                  <a:t>Slope = </a:t>
                </a:r>
                <a14:m>
                  <m:oMath xmlns:m="http://schemas.openxmlformats.org/officeDocument/2006/math">
                    <m:r>
                      <a:rPr lang="en-US" sz="3600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3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r>
                          <a:rPr lang="en-US" sz="3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num>
                      <m:den>
                        <m:r>
                          <a:rPr lang="en-US" sz="3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sz="3600" b="0" dirty="0">
                    <a:latin typeface="+mn-lt"/>
                  </a:rPr>
                  <a:t>		Intercept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3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sz="3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num>
                      <m:den>
                        <m:r>
                          <a:rPr lang="en-US" sz="3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endParaRPr lang="en-US" sz="3600" b="0" dirty="0">
                  <a:latin typeface="+mn-lt"/>
                </a:endParaRPr>
              </a:p>
            </p:txBody>
          </p:sp>
        </mc:Choice>
        <mc:Fallback xmlns="">
          <p:sp>
            <p:nvSpPr>
              <p:cNvPr id="19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3561" y="4250504"/>
                <a:ext cx="11179250" cy="2180918"/>
              </a:xfrm>
              <a:prstGeom prst="rect">
                <a:avLst/>
              </a:prstGeom>
              <a:blipFill>
                <a:blip r:embed="rId4"/>
                <a:stretch>
                  <a:fillRect l="-1523" t="-551" b="-3030"/>
                </a:stretch>
              </a:blip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81164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07146"/>
            <a:ext cx="11277600" cy="5480119"/>
          </a:xfrm>
          <a:noFill/>
          <a:ln w="101600">
            <a:noFill/>
          </a:ln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are so many ways to rearrange, substitute, and solve for various things when it comes to Thermodynamics. </a:t>
            </a:r>
          </a:p>
          <a:p>
            <a:pPr marL="0" indent="0" algn="ctr">
              <a:buClr>
                <a:schemeClr val="tx1"/>
              </a:buClr>
              <a:buNone/>
            </a:pP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US" sz="36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have decent algebra skills! </a:t>
            </a:r>
          </a:p>
          <a:p>
            <a:pPr>
              <a:buClr>
                <a:schemeClr val="tx1"/>
              </a:buClr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My best advice if algebra is not your strong suit…</a:t>
            </a:r>
          </a:p>
          <a:p>
            <a:pPr lvl="1">
              <a:buClr>
                <a:schemeClr val="tx1"/>
              </a:buClr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Practice over and over until it becomes “muscle memory” how to rearrange. </a:t>
            </a:r>
          </a:p>
          <a:p>
            <a:pPr lvl="1">
              <a:buClr>
                <a:schemeClr val="tx1"/>
              </a:buClr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Every time you have a question that requires a different equation rearrangement/substitution, write it down! Start making your own equation cheat sheet. 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9807650" cy="1143000"/>
          </a:xfrm>
        </p:spPr>
        <p:txBody>
          <a:bodyPr/>
          <a:lstStyle/>
          <a:p>
            <a:pPr algn="l"/>
            <a:r>
              <a:rPr lang="en-US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Soooo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 many rearrangements…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589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244645-6238-1238-8BBC-8442E0991ADB}"/>
              </a:ext>
            </a:extLst>
          </p:cNvPr>
          <p:cNvSpPr/>
          <p:nvPr/>
        </p:nvSpPr>
        <p:spPr bwMode="auto">
          <a:xfrm>
            <a:off x="457200" y="2743200"/>
            <a:ext cx="9807650" cy="3124200"/>
          </a:xfrm>
          <a:prstGeom prst="rect">
            <a:avLst/>
          </a:prstGeom>
          <a:solidFill>
            <a:srgbClr val="FFFF00">
              <a:alpha val="34902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11277600" cy="5668065"/>
          </a:xfrm>
          <a:noFill/>
          <a:ln w="101600">
            <a:noFill/>
          </a:ln>
        </p:spPr>
        <p:txBody>
          <a:bodyPr/>
          <a:lstStyle/>
          <a:p>
            <a:pPr marL="0" indent="0">
              <a:buClr>
                <a:schemeClr val="tx1"/>
              </a:buClr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If you use the Hess’s Law style method for Gibbs problems, where you have to add together various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rxns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you need to edit your Keq value when you add/multiply your equations!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Multiplying an Equation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Raise K to that exponent</a:t>
            </a:r>
          </a:p>
          <a:p>
            <a:pPr marL="0" indent="0" algn="ctr">
              <a:buClr>
                <a:schemeClr val="tx1"/>
              </a:buClr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Double the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Rxn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= K</a:t>
            </a: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Half the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Rxn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= K</a:t>
            </a: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½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Adding Reactions at the End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Multiply K values</a:t>
            </a:r>
          </a:p>
          <a:p>
            <a:pPr marL="0" indent="0" algn="ctr">
              <a:buClr>
                <a:schemeClr val="tx1"/>
              </a:buClr>
              <a:buNone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8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overall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= K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x K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x K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Reversing a reaction 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take reciprocal of K value</a:t>
            </a:r>
          </a:p>
          <a:p>
            <a:pPr marL="0" indent="0" algn="ctr">
              <a:buClr>
                <a:schemeClr val="tx1"/>
              </a:buClr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= 1/K</a:t>
            </a:r>
          </a:p>
          <a:p>
            <a:pPr marL="0" indent="0" algn="ctr">
              <a:buClr>
                <a:schemeClr val="tx1"/>
              </a:buClr>
              <a:buNone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US" b="1" u="sng" dirty="0">
                <a:solidFill>
                  <a:srgbClr val="0070C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Then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 you can do things like    </a:t>
            </a:r>
            <a:r>
              <a:rPr lang="en-US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</a:t>
            </a:r>
            <a:r>
              <a:rPr lang="en-US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G</a:t>
            </a:r>
            <a:r>
              <a:rPr lang="en-US" baseline="300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°</a:t>
            </a:r>
            <a:r>
              <a:rPr lang="en-US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 = -</a:t>
            </a:r>
            <a:r>
              <a:rPr lang="en-US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RTLn</a:t>
            </a:r>
            <a:r>
              <a:rPr lang="en-US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(K)</a:t>
            </a:r>
          </a:p>
          <a:p>
            <a:pPr marL="0" indent="0" algn="ctr">
              <a:buClr>
                <a:schemeClr val="tx1"/>
              </a:buClr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980765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A Few Odds and Ends Reminders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8654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07146"/>
            <a:ext cx="11277600" cy="5480119"/>
          </a:xfrm>
          <a:noFill/>
          <a:ln w="101600">
            <a:noFill/>
          </a:ln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Enthalpy, H, is </a:t>
            </a:r>
            <a:r>
              <a:rPr lang="en-US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pressure dependent</a:t>
            </a:r>
          </a:p>
          <a:p>
            <a:pPr>
              <a:buClr>
                <a:schemeClr val="tx1"/>
              </a:buClr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Entropy, S – </a:t>
            </a:r>
            <a:r>
              <a:rPr lang="en-US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pressure dependent </a:t>
            </a:r>
          </a:p>
          <a:p>
            <a:pPr marL="1196975" lvl="1">
              <a:buClr>
                <a:schemeClr val="tx1"/>
              </a:buClr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Depends on volume, so also depends on pressure</a:t>
            </a:r>
          </a:p>
          <a:p>
            <a:pPr>
              <a:buClr>
                <a:schemeClr val="tx1"/>
              </a:buClr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So Gibbs will change because S changes</a:t>
            </a:r>
          </a:p>
          <a:p>
            <a:pPr marL="0" lvl="3" indent="0" algn="ctr">
              <a:buNone/>
            </a:pP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4400" b="1" baseline="-25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</a:t>
            </a:r>
            <a:r>
              <a:rPr lang="en-US" sz="44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volume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4400" b="1" baseline="-25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en-US" sz="44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volume</a:t>
            </a:r>
          </a:p>
          <a:p>
            <a:pPr marL="0" lvl="3" indent="0" algn="ctr">
              <a:buNone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44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pressure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4400" b="1" baseline="-25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en-US" sz="44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pressure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980765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Free Energy and Pressure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3772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07146"/>
            <a:ext cx="11277600" cy="5480119"/>
          </a:xfrm>
          <a:noFill/>
          <a:ln w="101600">
            <a:noFill/>
          </a:ln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Phase changes are equilibriums!</a:t>
            </a:r>
          </a:p>
          <a:p>
            <a:pPr>
              <a:buClr>
                <a:schemeClr val="tx1"/>
              </a:buClr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So during a phase change ∆G = 0</a:t>
            </a:r>
          </a:p>
          <a:p>
            <a:pPr lvl="1">
              <a:buClr>
                <a:schemeClr val="tx1"/>
              </a:buClr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Helps you do calculations to figure out the temperature at which phase changes can happen!</a:t>
            </a:r>
          </a:p>
          <a:p>
            <a:pPr>
              <a:buClr>
                <a:schemeClr val="tx1"/>
              </a:buClr>
            </a:pP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980765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Phase Changes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743435B-A6B9-DD08-9699-029AF11372DB}"/>
              </a:ext>
            </a:extLst>
          </p:cNvPr>
          <p:cNvSpPr/>
          <p:nvPr/>
        </p:nvSpPr>
        <p:spPr bwMode="auto">
          <a:xfrm>
            <a:off x="457200" y="4147205"/>
            <a:ext cx="11277600" cy="2286000"/>
          </a:xfrm>
          <a:prstGeom prst="roundRect">
            <a:avLst/>
          </a:prstGeom>
          <a:solidFill>
            <a:srgbClr val="FBFBA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sng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Technically...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We shouldn’t be using ∆G = 0 with ∆H° and ∆S° values, since ∆H° and ∆S° would usually be at the “standard” 25°C...but we just pretend they are not temperature dependent to be able to approximate our answer. Is that “bad” ??? Sure...but do we care??? Apparently not! 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sym typeface="Wingdings" panose="05000000000000000000" pitchFamily="2" charset="2"/>
              </a:rPr>
              <a:t> 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579723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337481" y="2857500"/>
            <a:ext cx="9580728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Some Practice Problems</a:t>
            </a:r>
          </a:p>
        </p:txBody>
      </p:sp>
      <p:pic>
        <p:nvPicPr>
          <p:cNvPr id="2" name="Picture 1" descr="A cartoon of a glue bottle&#10;&#10;Description automatically generated with low confidence">
            <a:extLst>
              <a:ext uri="{FF2B5EF4-FFF2-40B4-BE49-F238E27FC236}">
                <a16:creationId xmlns:a16="http://schemas.microsoft.com/office/drawing/2014/main" id="{7AA78A75-31E8-6033-821F-C2FD1BDD74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2535">
            <a:off x="10670956" y="331852"/>
            <a:ext cx="902319" cy="181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679670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42900" y="280650"/>
            <a:ext cx="11506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+mj-lt"/>
              </a:rPr>
              <a:t>#1 - </a:t>
            </a:r>
            <a:r>
              <a:rPr lang="en-US" sz="3200" b="0" dirty="0">
                <a:latin typeface="+mj-lt"/>
              </a:rPr>
              <a:t>For the following Rx: 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N</a:t>
            </a:r>
            <a:r>
              <a:rPr lang="en-US" sz="3200" baseline="-25000" dirty="0">
                <a:solidFill>
                  <a:schemeClr val="tx1"/>
                </a:solidFill>
                <a:latin typeface="+mj-lt"/>
              </a:rPr>
              <a:t>2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(g) + 3H</a:t>
            </a:r>
            <a:r>
              <a:rPr lang="en-US" sz="3200" baseline="-25000" dirty="0">
                <a:solidFill>
                  <a:schemeClr val="tx1"/>
                </a:solidFill>
                <a:latin typeface="+mj-lt"/>
              </a:rPr>
              <a:t>2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(g) </a:t>
            </a:r>
            <a:r>
              <a:rPr lang="en-US" sz="32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 2NH</a:t>
            </a:r>
            <a:r>
              <a:rPr lang="en-US" sz="3200" baseline="-250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3</a:t>
            </a:r>
            <a:r>
              <a:rPr lang="en-US" sz="32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(g)</a:t>
            </a:r>
          </a:p>
          <a:p>
            <a:r>
              <a:rPr lang="en-US" sz="3200" b="0" dirty="0">
                <a:latin typeface="+mj-lt"/>
                <a:sym typeface="Wingdings" pitchFamily="2" charset="2"/>
              </a:rPr>
              <a:t>Calculate the standard Free Energy, </a:t>
            </a:r>
            <a:r>
              <a:rPr lang="en-US" sz="3200" b="0" dirty="0">
                <a:latin typeface="+mj-lt"/>
                <a:sym typeface="Symbol"/>
              </a:rPr>
              <a:t>G for the </a:t>
            </a:r>
            <a:r>
              <a:rPr lang="en-US" sz="3200" b="0" dirty="0" err="1">
                <a:latin typeface="+mj-lt"/>
                <a:sym typeface="Symbol"/>
              </a:rPr>
              <a:t>rxn</a:t>
            </a:r>
            <a:r>
              <a:rPr lang="en-US" sz="3200" b="0" dirty="0">
                <a:latin typeface="+mj-lt"/>
                <a:sym typeface="Symbol"/>
              </a:rPr>
              <a:t> at 25C. </a:t>
            </a:r>
          </a:p>
          <a:p>
            <a:r>
              <a:rPr lang="en-US" sz="3200" b="0" dirty="0">
                <a:latin typeface="+mj-lt"/>
                <a:sym typeface="Symbol"/>
              </a:rPr>
              <a:t></a:t>
            </a:r>
            <a:r>
              <a:rPr lang="en-US" sz="3200" dirty="0">
                <a:latin typeface="+mj-lt"/>
                <a:sym typeface="Symbol"/>
              </a:rPr>
              <a:t>H= -264kJ/</a:t>
            </a:r>
            <a:r>
              <a:rPr lang="en-US" sz="3200" dirty="0" err="1">
                <a:latin typeface="+mj-lt"/>
                <a:sym typeface="Symbol"/>
              </a:rPr>
              <a:t>mol</a:t>
            </a:r>
            <a:r>
              <a:rPr lang="en-US" sz="3200" dirty="0">
                <a:latin typeface="+mj-lt"/>
                <a:sym typeface="Symbol"/>
              </a:rPr>
              <a:t>     S= -278 J/</a:t>
            </a:r>
            <a:r>
              <a:rPr lang="en-US" sz="3200" dirty="0" err="1">
                <a:latin typeface="+mj-lt"/>
                <a:sym typeface="Symbol"/>
              </a:rPr>
              <a:t>molK</a:t>
            </a:r>
            <a:endParaRPr lang="en-US" sz="3200" dirty="0">
              <a:latin typeface="+mj-lt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80845" y="2777490"/>
            <a:ext cx="8033810" cy="3530600"/>
            <a:chOff x="574172" y="2359660"/>
            <a:chExt cx="8033810" cy="3530600"/>
          </a:xfrm>
        </p:grpSpPr>
        <p:pic>
          <p:nvPicPr>
            <p:cNvPr id="20" name="Picture 19" descr="answer-a.png"/>
            <p:cNvPicPr>
              <a:picLocks/>
            </p:cNvPicPr>
            <p:nvPr>
              <p:custDataLst>
                <p:tags r:id="rId2"/>
              </p:custDataLst>
            </p:nvPr>
          </p:nvPicPr>
          <p:blipFill>
            <a:blip r:embed="rId14" cstate="print"/>
            <a:stretch>
              <a:fillRect/>
            </a:stretch>
          </p:blipFill>
          <p:spPr>
            <a:xfrm>
              <a:off x="580845" y="2359660"/>
              <a:ext cx="548640" cy="548640"/>
            </a:xfrm>
            <a:prstGeom prst="rect">
              <a:avLst/>
            </a:prstGeom>
          </p:spPr>
        </p:pic>
        <p:pic>
          <p:nvPicPr>
            <p:cNvPr id="21" name="Picture 20" descr="answer-b.png"/>
            <p:cNvPicPr>
              <a:picLocks/>
            </p:cNvPicPr>
            <p:nvPr>
              <p:custDataLst>
                <p:tags r:id="rId3"/>
              </p:custDataLst>
            </p:nvPr>
          </p:nvPicPr>
          <p:blipFill>
            <a:blip r:embed="rId15" cstate="print"/>
            <a:stretch>
              <a:fillRect/>
            </a:stretch>
          </p:blipFill>
          <p:spPr>
            <a:xfrm>
              <a:off x="580845" y="3097530"/>
              <a:ext cx="548640" cy="548640"/>
            </a:xfrm>
            <a:prstGeom prst="rect">
              <a:avLst/>
            </a:prstGeom>
          </p:spPr>
        </p:pic>
        <p:pic>
          <p:nvPicPr>
            <p:cNvPr id="22" name="Picture 21" descr="answer-c.png"/>
            <p:cNvPicPr>
              <a:picLocks/>
            </p:cNvPicPr>
            <p:nvPr>
              <p:custDataLst>
                <p:tags r:id="rId4"/>
              </p:custDataLst>
            </p:nvPr>
          </p:nvPicPr>
          <p:blipFill>
            <a:blip r:embed="rId16" cstate="print"/>
            <a:stretch>
              <a:fillRect/>
            </a:stretch>
          </p:blipFill>
          <p:spPr>
            <a:xfrm>
              <a:off x="580845" y="3835400"/>
              <a:ext cx="548640" cy="548640"/>
            </a:xfrm>
            <a:prstGeom prst="rect">
              <a:avLst/>
            </a:prstGeom>
          </p:spPr>
        </p:pic>
        <p:pic>
          <p:nvPicPr>
            <p:cNvPr id="23" name="Picture 22" descr="answer-d.png"/>
            <p:cNvPicPr>
              <a:picLocks/>
            </p:cNvPicPr>
            <p:nvPr>
              <p:custDataLst>
                <p:tags r:id="rId5"/>
              </p:custDataLst>
            </p:nvPr>
          </p:nvPicPr>
          <p:blipFill>
            <a:blip r:embed="rId17" cstate="print"/>
            <a:stretch>
              <a:fillRect/>
            </a:stretch>
          </p:blipFill>
          <p:spPr>
            <a:xfrm>
              <a:off x="574172" y="4573270"/>
              <a:ext cx="548640" cy="548640"/>
            </a:xfrm>
            <a:prstGeom prst="rect">
              <a:avLst/>
            </a:prstGeom>
          </p:spPr>
        </p:pic>
        <p:pic>
          <p:nvPicPr>
            <p:cNvPr id="24" name="Picture 23" descr="answer-e.png"/>
            <p:cNvPicPr>
              <a:picLocks/>
            </p:cNvPicPr>
            <p:nvPr>
              <p:custDataLst>
                <p:tags r:id="rId6"/>
              </p:custDataLst>
            </p:nvPr>
          </p:nvPicPr>
          <p:blipFill>
            <a:blip r:embed="rId18" cstate="print"/>
            <a:stretch>
              <a:fillRect/>
            </a:stretch>
          </p:blipFill>
          <p:spPr>
            <a:xfrm>
              <a:off x="580845" y="5311140"/>
              <a:ext cx="548640" cy="54864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>
              <p:custDataLst>
                <p:tags r:id="rId7"/>
              </p:custDataLst>
            </p:nvPr>
          </p:nvSpPr>
          <p:spPr>
            <a:xfrm>
              <a:off x="1334477" y="2408202"/>
              <a:ext cx="3572198" cy="451556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0" dirty="0">
                  <a:solidFill>
                    <a:prstClr val="black"/>
                  </a:solidFill>
                  <a:latin typeface="Calibri" panose="020F0502020204030204"/>
                </a:rPr>
                <a:t>-82.5 </a:t>
              </a:r>
              <a:r>
                <a:rPr lang="en-US" sz="2800" b="0" dirty="0">
                  <a:solidFill>
                    <a:prstClr val="black"/>
                  </a:solidFill>
                  <a:latin typeface="Calibri" panose="020F0502020204030204"/>
                </a:rPr>
                <a:t>KJ mol</a:t>
              </a:r>
              <a:r>
                <a:rPr lang="en-US" sz="2800" b="0" baseline="30000" dirty="0">
                  <a:solidFill>
                    <a:prstClr val="black"/>
                  </a:solidFill>
                  <a:latin typeface="Calibri" panose="020F0502020204030204"/>
                </a:rPr>
                <a:t>-1</a:t>
              </a:r>
            </a:p>
          </p:txBody>
        </p:sp>
        <p:sp>
          <p:nvSpPr>
            <p:cNvPr id="26" name="TextBox 25"/>
            <p:cNvSpPr txBox="1"/>
            <p:nvPr>
              <p:custDataLst>
                <p:tags r:id="rId8"/>
              </p:custDataLst>
            </p:nvPr>
          </p:nvSpPr>
          <p:spPr>
            <a:xfrm>
              <a:off x="1334477" y="3060868"/>
              <a:ext cx="3339028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0" dirty="0">
                  <a:solidFill>
                    <a:prstClr val="black"/>
                  </a:solidFill>
                  <a:latin typeface="Calibri" panose="020F0502020204030204"/>
                </a:rPr>
                <a:t>-181  </a:t>
              </a:r>
              <a:r>
                <a:rPr lang="en-US" sz="2800" b="0" dirty="0">
                  <a:solidFill>
                    <a:prstClr val="black"/>
                  </a:solidFill>
                  <a:latin typeface="Calibri" panose="020F0502020204030204"/>
                </a:rPr>
                <a:t>KJ mol</a:t>
              </a:r>
              <a:r>
                <a:rPr lang="en-US" sz="2800" b="0" baseline="30000" dirty="0">
                  <a:solidFill>
                    <a:prstClr val="black"/>
                  </a:solidFill>
                  <a:latin typeface="Calibri" panose="020F0502020204030204"/>
                </a:rPr>
                <a:t>-1</a:t>
              </a:r>
            </a:p>
          </p:txBody>
        </p:sp>
        <p:sp>
          <p:nvSpPr>
            <p:cNvPr id="27" name="TextBox 26"/>
            <p:cNvSpPr txBox="1"/>
            <p:nvPr>
              <p:custDataLst>
                <p:tags r:id="rId9"/>
              </p:custDataLst>
            </p:nvPr>
          </p:nvSpPr>
          <p:spPr>
            <a:xfrm>
              <a:off x="1312448" y="3804920"/>
              <a:ext cx="3361057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0" dirty="0">
                  <a:solidFill>
                    <a:prstClr val="black"/>
                  </a:solidFill>
                  <a:latin typeface="Calibri" panose="020F0502020204030204"/>
                </a:rPr>
                <a:t>-6686 </a:t>
              </a:r>
              <a:r>
                <a:rPr lang="en-US" sz="2800" b="0" dirty="0">
                  <a:solidFill>
                    <a:prstClr val="black"/>
                  </a:solidFill>
                  <a:latin typeface="Calibri" panose="020F0502020204030204"/>
                </a:rPr>
                <a:t>KJ mol</a:t>
              </a:r>
              <a:r>
                <a:rPr lang="en-US" sz="2800" b="0" baseline="30000" dirty="0">
                  <a:solidFill>
                    <a:prstClr val="black"/>
                  </a:solidFill>
                  <a:latin typeface="Calibri" panose="020F0502020204030204"/>
                </a:rPr>
                <a:t>-1</a:t>
              </a:r>
            </a:p>
          </p:txBody>
        </p:sp>
        <p:sp>
          <p:nvSpPr>
            <p:cNvPr id="28" name="TextBox 27"/>
            <p:cNvSpPr txBox="1"/>
            <p:nvPr>
              <p:custDataLst>
                <p:tags r:id="rId10"/>
              </p:custDataLst>
            </p:nvPr>
          </p:nvSpPr>
          <p:spPr>
            <a:xfrm>
              <a:off x="1368982" y="4542790"/>
              <a:ext cx="4110745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0" dirty="0">
                  <a:solidFill>
                    <a:schemeClr val="tx1"/>
                  </a:solidFill>
                  <a:latin typeface="Calibri" panose="020F0502020204030204"/>
                </a:rPr>
                <a:t>181  </a:t>
              </a:r>
              <a:r>
                <a:rPr lang="en-US" sz="2800" b="0" dirty="0">
                  <a:solidFill>
                    <a:prstClr val="black"/>
                  </a:solidFill>
                  <a:latin typeface="Calibri" panose="020F0502020204030204"/>
                </a:rPr>
                <a:t>KJ mol</a:t>
              </a:r>
              <a:r>
                <a:rPr lang="en-US" sz="2800" b="0" baseline="30000" dirty="0">
                  <a:solidFill>
                    <a:prstClr val="black"/>
                  </a:solidFill>
                  <a:latin typeface="Calibri" panose="020F0502020204030204"/>
                </a:rPr>
                <a:t>-1</a:t>
              </a:r>
            </a:p>
          </p:txBody>
        </p:sp>
        <p:sp>
          <p:nvSpPr>
            <p:cNvPr id="29" name="TextBox 28"/>
            <p:cNvSpPr txBox="1"/>
            <p:nvPr>
              <p:custDataLst>
                <p:tags r:id="rId11"/>
              </p:custDataLst>
            </p:nvPr>
          </p:nvSpPr>
          <p:spPr>
            <a:xfrm>
              <a:off x="1368982" y="528066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0" dirty="0">
                  <a:solidFill>
                    <a:prstClr val="black"/>
                  </a:solidFill>
                  <a:latin typeface="Calibri" panose="020F0502020204030204"/>
                </a:rPr>
                <a:t>None of the above</a:t>
              </a:r>
            </a:p>
          </p:txBody>
        </p:sp>
      </p:grpSp>
      <p:sp>
        <p:nvSpPr>
          <p:cNvPr id="30" name="Frame 2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75611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42900" y="280650"/>
            <a:ext cx="11506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+mj-lt"/>
              </a:rPr>
              <a:t>#1 - </a:t>
            </a:r>
            <a:r>
              <a:rPr lang="en-US" sz="3200" b="0" dirty="0">
                <a:latin typeface="+mj-lt"/>
              </a:rPr>
              <a:t>For the following Rx: 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N</a:t>
            </a:r>
            <a:r>
              <a:rPr lang="en-US" sz="3200" baseline="-25000" dirty="0">
                <a:solidFill>
                  <a:schemeClr val="tx1"/>
                </a:solidFill>
                <a:latin typeface="+mj-lt"/>
              </a:rPr>
              <a:t>2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(g) + 3H</a:t>
            </a:r>
            <a:r>
              <a:rPr lang="en-US" sz="3200" baseline="-25000" dirty="0">
                <a:solidFill>
                  <a:schemeClr val="tx1"/>
                </a:solidFill>
                <a:latin typeface="+mj-lt"/>
              </a:rPr>
              <a:t>2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(g) </a:t>
            </a:r>
            <a:r>
              <a:rPr lang="en-US" sz="32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 2NH</a:t>
            </a:r>
            <a:r>
              <a:rPr lang="en-US" sz="3200" baseline="-250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3</a:t>
            </a:r>
            <a:r>
              <a:rPr lang="en-US" sz="32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(g)</a:t>
            </a:r>
          </a:p>
          <a:p>
            <a:r>
              <a:rPr lang="en-US" sz="3200" b="0" dirty="0">
                <a:latin typeface="+mj-lt"/>
                <a:sym typeface="Wingdings" pitchFamily="2" charset="2"/>
              </a:rPr>
              <a:t>Calculate the standard Free Energy, </a:t>
            </a:r>
            <a:r>
              <a:rPr lang="en-US" sz="3200" b="0" dirty="0">
                <a:latin typeface="+mj-lt"/>
                <a:sym typeface="Symbol"/>
              </a:rPr>
              <a:t>G for the </a:t>
            </a:r>
            <a:r>
              <a:rPr lang="en-US" sz="3200" b="0" dirty="0" err="1">
                <a:latin typeface="+mj-lt"/>
                <a:sym typeface="Symbol"/>
              </a:rPr>
              <a:t>rxn</a:t>
            </a:r>
            <a:r>
              <a:rPr lang="en-US" sz="3200" b="0" dirty="0">
                <a:latin typeface="+mj-lt"/>
                <a:sym typeface="Symbol"/>
              </a:rPr>
              <a:t> at 25C. </a:t>
            </a:r>
          </a:p>
          <a:p>
            <a:r>
              <a:rPr lang="en-US" sz="3200" b="0" dirty="0">
                <a:latin typeface="+mj-lt"/>
                <a:sym typeface="Symbol"/>
              </a:rPr>
              <a:t></a:t>
            </a:r>
            <a:r>
              <a:rPr lang="en-US" sz="3200" dirty="0">
                <a:latin typeface="+mj-lt"/>
                <a:sym typeface="Symbol"/>
              </a:rPr>
              <a:t>H= -264kJ/</a:t>
            </a:r>
            <a:r>
              <a:rPr lang="en-US" sz="3200" dirty="0" err="1">
                <a:latin typeface="+mj-lt"/>
                <a:sym typeface="Symbol"/>
              </a:rPr>
              <a:t>mol</a:t>
            </a:r>
            <a:r>
              <a:rPr lang="en-US" sz="3200" dirty="0">
                <a:latin typeface="+mj-lt"/>
                <a:sym typeface="Symbol"/>
              </a:rPr>
              <a:t>     S= -278 J/</a:t>
            </a:r>
            <a:r>
              <a:rPr lang="en-US" sz="3200" dirty="0" err="1">
                <a:latin typeface="+mj-lt"/>
                <a:sym typeface="Symbol"/>
              </a:rPr>
              <a:t>molK</a:t>
            </a:r>
            <a:endParaRPr lang="en-US" sz="3200" dirty="0">
              <a:latin typeface="+mj-lt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80845" y="2777490"/>
            <a:ext cx="8033810" cy="3530600"/>
            <a:chOff x="574172" y="2359660"/>
            <a:chExt cx="8033810" cy="3530600"/>
          </a:xfrm>
        </p:grpSpPr>
        <p:pic>
          <p:nvPicPr>
            <p:cNvPr id="20" name="Picture 19" descr="answer-a.png"/>
            <p:cNvPicPr>
              <a:picLocks/>
            </p:cNvPicPr>
            <p:nvPr>
              <p:custDataLst>
                <p:tags r:id="rId2"/>
              </p:custDataLst>
            </p:nvPr>
          </p:nvPicPr>
          <p:blipFill>
            <a:blip r:embed="rId14" cstate="print"/>
            <a:stretch>
              <a:fillRect/>
            </a:stretch>
          </p:blipFill>
          <p:spPr>
            <a:xfrm>
              <a:off x="580845" y="2359660"/>
              <a:ext cx="548640" cy="548640"/>
            </a:xfrm>
            <a:prstGeom prst="rect">
              <a:avLst/>
            </a:prstGeom>
          </p:spPr>
        </p:pic>
        <p:pic>
          <p:nvPicPr>
            <p:cNvPr id="21" name="Picture 20" descr="answer-b.png"/>
            <p:cNvPicPr>
              <a:picLocks/>
            </p:cNvPicPr>
            <p:nvPr>
              <p:custDataLst>
                <p:tags r:id="rId3"/>
              </p:custDataLst>
            </p:nvPr>
          </p:nvPicPr>
          <p:blipFill>
            <a:blip r:embed="rId15" cstate="print"/>
            <a:stretch>
              <a:fillRect/>
            </a:stretch>
          </p:blipFill>
          <p:spPr>
            <a:xfrm>
              <a:off x="580845" y="3097530"/>
              <a:ext cx="548640" cy="548640"/>
            </a:xfrm>
            <a:prstGeom prst="rect">
              <a:avLst/>
            </a:prstGeom>
          </p:spPr>
        </p:pic>
        <p:pic>
          <p:nvPicPr>
            <p:cNvPr id="22" name="Picture 21" descr="answer-c.png"/>
            <p:cNvPicPr>
              <a:picLocks/>
            </p:cNvPicPr>
            <p:nvPr>
              <p:custDataLst>
                <p:tags r:id="rId4"/>
              </p:custDataLst>
            </p:nvPr>
          </p:nvPicPr>
          <p:blipFill>
            <a:blip r:embed="rId16" cstate="print"/>
            <a:stretch>
              <a:fillRect/>
            </a:stretch>
          </p:blipFill>
          <p:spPr>
            <a:xfrm>
              <a:off x="580845" y="3835400"/>
              <a:ext cx="548640" cy="548640"/>
            </a:xfrm>
            <a:prstGeom prst="rect">
              <a:avLst/>
            </a:prstGeom>
          </p:spPr>
        </p:pic>
        <p:pic>
          <p:nvPicPr>
            <p:cNvPr id="23" name="Picture 22" descr="answer-d.png"/>
            <p:cNvPicPr>
              <a:picLocks/>
            </p:cNvPicPr>
            <p:nvPr>
              <p:custDataLst>
                <p:tags r:id="rId5"/>
              </p:custDataLst>
            </p:nvPr>
          </p:nvPicPr>
          <p:blipFill>
            <a:blip r:embed="rId17" cstate="print"/>
            <a:stretch>
              <a:fillRect/>
            </a:stretch>
          </p:blipFill>
          <p:spPr>
            <a:xfrm>
              <a:off x="574172" y="4573270"/>
              <a:ext cx="548640" cy="548640"/>
            </a:xfrm>
            <a:prstGeom prst="rect">
              <a:avLst/>
            </a:prstGeom>
          </p:spPr>
        </p:pic>
        <p:pic>
          <p:nvPicPr>
            <p:cNvPr id="24" name="Picture 23" descr="answer-e.png"/>
            <p:cNvPicPr>
              <a:picLocks/>
            </p:cNvPicPr>
            <p:nvPr>
              <p:custDataLst>
                <p:tags r:id="rId6"/>
              </p:custDataLst>
            </p:nvPr>
          </p:nvPicPr>
          <p:blipFill>
            <a:blip r:embed="rId18" cstate="print"/>
            <a:stretch>
              <a:fillRect/>
            </a:stretch>
          </p:blipFill>
          <p:spPr>
            <a:xfrm>
              <a:off x="580845" y="5311140"/>
              <a:ext cx="548640" cy="54864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>
              <p:custDataLst>
                <p:tags r:id="rId7"/>
              </p:custDataLst>
            </p:nvPr>
          </p:nvSpPr>
          <p:spPr>
            <a:xfrm>
              <a:off x="1334477" y="2408202"/>
              <a:ext cx="3572198" cy="451556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0" dirty="0">
                  <a:solidFill>
                    <a:prstClr val="black"/>
                  </a:solidFill>
                  <a:latin typeface="Calibri" panose="020F0502020204030204"/>
                </a:rPr>
                <a:t>-82.5 </a:t>
              </a:r>
              <a:r>
                <a:rPr lang="en-US" sz="2800" b="0" dirty="0">
                  <a:solidFill>
                    <a:prstClr val="black"/>
                  </a:solidFill>
                  <a:latin typeface="Calibri" panose="020F0502020204030204"/>
                </a:rPr>
                <a:t>KJ mol</a:t>
              </a:r>
              <a:r>
                <a:rPr lang="en-US" sz="2800" b="0" baseline="30000" dirty="0">
                  <a:solidFill>
                    <a:prstClr val="black"/>
                  </a:solidFill>
                  <a:latin typeface="Calibri" panose="020F0502020204030204"/>
                </a:rPr>
                <a:t>-1</a:t>
              </a:r>
            </a:p>
          </p:txBody>
        </p:sp>
        <p:sp>
          <p:nvSpPr>
            <p:cNvPr id="26" name="TextBox 25"/>
            <p:cNvSpPr txBox="1"/>
            <p:nvPr>
              <p:custDataLst>
                <p:tags r:id="rId8"/>
              </p:custDataLst>
            </p:nvPr>
          </p:nvSpPr>
          <p:spPr>
            <a:xfrm>
              <a:off x="1334477" y="3060868"/>
              <a:ext cx="3339028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4800" dirty="0">
                  <a:solidFill>
                    <a:srgbClr val="FF0000"/>
                  </a:solidFill>
                  <a:latin typeface="Calibri" panose="020F0502020204030204"/>
                </a:rPr>
                <a:t>-181  </a:t>
              </a:r>
              <a:r>
                <a:rPr lang="en-US" sz="4000" dirty="0">
                  <a:solidFill>
                    <a:srgbClr val="FF0000"/>
                  </a:solidFill>
                  <a:latin typeface="Calibri" panose="020F0502020204030204"/>
                </a:rPr>
                <a:t>KJ mol</a:t>
              </a:r>
              <a:r>
                <a:rPr lang="en-US" sz="4000" baseline="30000" dirty="0">
                  <a:solidFill>
                    <a:srgbClr val="FF0000"/>
                  </a:solidFill>
                  <a:latin typeface="Calibri" panose="020F0502020204030204"/>
                </a:rPr>
                <a:t>-1</a:t>
              </a:r>
            </a:p>
          </p:txBody>
        </p:sp>
        <p:sp>
          <p:nvSpPr>
            <p:cNvPr id="27" name="TextBox 26"/>
            <p:cNvSpPr txBox="1"/>
            <p:nvPr>
              <p:custDataLst>
                <p:tags r:id="rId9"/>
              </p:custDataLst>
            </p:nvPr>
          </p:nvSpPr>
          <p:spPr>
            <a:xfrm>
              <a:off x="1312448" y="3804920"/>
              <a:ext cx="3361057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0" dirty="0">
                  <a:solidFill>
                    <a:prstClr val="black"/>
                  </a:solidFill>
                  <a:latin typeface="Calibri" panose="020F0502020204030204"/>
                </a:rPr>
                <a:t>-6686 </a:t>
              </a:r>
              <a:r>
                <a:rPr lang="en-US" sz="2800" b="0" dirty="0">
                  <a:solidFill>
                    <a:prstClr val="black"/>
                  </a:solidFill>
                  <a:latin typeface="Calibri" panose="020F0502020204030204"/>
                </a:rPr>
                <a:t>KJ mol</a:t>
              </a:r>
              <a:r>
                <a:rPr lang="en-US" sz="2800" b="0" baseline="30000" dirty="0">
                  <a:solidFill>
                    <a:prstClr val="black"/>
                  </a:solidFill>
                  <a:latin typeface="Calibri" panose="020F0502020204030204"/>
                </a:rPr>
                <a:t>-1</a:t>
              </a:r>
            </a:p>
          </p:txBody>
        </p:sp>
        <p:sp>
          <p:nvSpPr>
            <p:cNvPr id="28" name="TextBox 27"/>
            <p:cNvSpPr txBox="1"/>
            <p:nvPr>
              <p:custDataLst>
                <p:tags r:id="rId10"/>
              </p:custDataLst>
            </p:nvPr>
          </p:nvSpPr>
          <p:spPr>
            <a:xfrm>
              <a:off x="1368982" y="4542790"/>
              <a:ext cx="4110745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0" dirty="0">
                  <a:solidFill>
                    <a:schemeClr val="tx1"/>
                  </a:solidFill>
                  <a:latin typeface="Calibri" panose="020F0502020204030204"/>
                </a:rPr>
                <a:t>181  </a:t>
              </a:r>
              <a:r>
                <a:rPr lang="en-US" sz="2800" b="0" dirty="0">
                  <a:solidFill>
                    <a:prstClr val="black"/>
                  </a:solidFill>
                  <a:latin typeface="Calibri" panose="020F0502020204030204"/>
                </a:rPr>
                <a:t>KJ mol</a:t>
              </a:r>
              <a:r>
                <a:rPr lang="en-US" sz="2800" b="0" baseline="30000" dirty="0">
                  <a:solidFill>
                    <a:prstClr val="black"/>
                  </a:solidFill>
                  <a:latin typeface="Calibri" panose="020F0502020204030204"/>
                </a:rPr>
                <a:t>-1</a:t>
              </a:r>
            </a:p>
          </p:txBody>
        </p:sp>
        <p:sp>
          <p:nvSpPr>
            <p:cNvPr id="29" name="TextBox 28"/>
            <p:cNvSpPr txBox="1"/>
            <p:nvPr>
              <p:custDataLst>
                <p:tags r:id="rId11"/>
              </p:custDataLst>
            </p:nvPr>
          </p:nvSpPr>
          <p:spPr>
            <a:xfrm>
              <a:off x="1368982" y="528066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0" dirty="0">
                  <a:solidFill>
                    <a:prstClr val="black"/>
                  </a:solidFill>
                  <a:latin typeface="Calibri" panose="020F0502020204030204"/>
                </a:rPr>
                <a:t>None of the above</a:t>
              </a:r>
            </a:p>
          </p:txBody>
        </p:sp>
      </p:grpSp>
      <p:sp>
        <p:nvSpPr>
          <p:cNvPr id="30" name="Frame 2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56956" y="1993328"/>
            <a:ext cx="51292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latin typeface="+mj-lt"/>
              </a:rPr>
              <a:t>∆G° = ∆H° - T∆S° 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latin typeface="+mj-lt"/>
              </a:rPr>
              <a:t>∆G° = (-264) – 298(-0.278)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latin typeface="+mj-lt"/>
              </a:rPr>
              <a:t>∆G° = -181 KJ mol</a:t>
            </a:r>
            <a:r>
              <a:rPr lang="en-US" sz="3200" baseline="30000" dirty="0">
                <a:solidFill>
                  <a:srgbClr val="0070C0"/>
                </a:solidFill>
                <a:latin typeface="+mj-lt"/>
              </a:rPr>
              <a:t>-1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87009" y="4497041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j-lt"/>
              </a:rPr>
              <a:t>Careful about units matching! </a:t>
            </a:r>
            <a:br>
              <a:rPr lang="en-US" dirty="0">
                <a:solidFill>
                  <a:srgbClr val="FF0000"/>
                </a:solidFill>
                <a:latin typeface="+mj-lt"/>
              </a:rPr>
            </a:br>
            <a:r>
              <a:rPr lang="en-US" dirty="0">
                <a:solidFill>
                  <a:srgbClr val="FF0000"/>
                </a:solidFill>
                <a:latin typeface="+mj-lt"/>
              </a:rPr>
              <a:t>H and S usually don’t match! </a:t>
            </a:r>
            <a:br>
              <a:rPr lang="en-US" dirty="0">
                <a:solidFill>
                  <a:srgbClr val="FF0000"/>
                </a:solidFill>
                <a:latin typeface="+mj-lt"/>
              </a:rPr>
            </a:br>
            <a:r>
              <a:rPr lang="en-US" dirty="0">
                <a:solidFill>
                  <a:srgbClr val="FF0000"/>
                </a:solidFill>
                <a:latin typeface="+mj-lt"/>
              </a:rPr>
              <a:t>Convert before you use them!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188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42900" y="280650"/>
            <a:ext cx="11506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+mj-lt"/>
              </a:rPr>
              <a:t>#2 - </a:t>
            </a:r>
            <a:r>
              <a:rPr lang="en-US" sz="3200" b="0" dirty="0">
                <a:latin typeface="+mj-lt"/>
                <a:cs typeface="Times New Roman" pitchFamily="18" charset="0"/>
              </a:rPr>
              <a:t>Calculate the Boiling Point of BCl</a:t>
            </a:r>
            <a:r>
              <a:rPr lang="en-US" sz="3200" b="0" baseline="-25000" dirty="0">
                <a:latin typeface="+mj-lt"/>
                <a:cs typeface="Times New Roman" pitchFamily="18" charset="0"/>
              </a:rPr>
              <a:t>3</a:t>
            </a:r>
            <a:r>
              <a:rPr lang="en-US" sz="3200" b="0" dirty="0">
                <a:latin typeface="+mj-lt"/>
                <a:cs typeface="Times New Roman" pitchFamily="18" charset="0"/>
              </a:rPr>
              <a:t>. </a:t>
            </a:r>
          </a:p>
          <a:p>
            <a:r>
              <a:rPr lang="en-US" sz="3200" dirty="0">
                <a:latin typeface="+mj-lt"/>
                <a:cs typeface="Times New Roman" pitchFamily="18" charset="0"/>
              </a:rPr>
              <a:t>BCl</a:t>
            </a:r>
            <a:r>
              <a:rPr lang="en-US" sz="3200" baseline="-25000" dirty="0">
                <a:latin typeface="+mj-lt"/>
                <a:cs typeface="Times New Roman" pitchFamily="18" charset="0"/>
              </a:rPr>
              <a:t>3(</a:t>
            </a:r>
            <a:r>
              <a:rPr lang="en-US" sz="3200" i="1" baseline="-25000" dirty="0">
                <a:latin typeface="+mj-lt"/>
                <a:cs typeface="Times New Roman" pitchFamily="18" charset="0"/>
              </a:rPr>
              <a:t>l</a:t>
            </a:r>
            <a:r>
              <a:rPr lang="en-US" sz="3200" baseline="-25000" dirty="0">
                <a:latin typeface="+mj-lt"/>
                <a:cs typeface="Times New Roman" pitchFamily="18" charset="0"/>
              </a:rPr>
              <a:t>)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r>
              <a:rPr lang="en-US" sz="3200" dirty="0">
                <a:latin typeface="+mj-lt"/>
                <a:cs typeface="Times New Roman" pitchFamily="18" charset="0"/>
                <a:sym typeface="Symbol"/>
              </a:rPr>
              <a:t> BCl</a:t>
            </a:r>
            <a:r>
              <a:rPr lang="en-US" sz="3200" baseline="-25000" dirty="0">
                <a:latin typeface="+mj-lt"/>
                <a:cs typeface="Times New Roman" pitchFamily="18" charset="0"/>
                <a:sym typeface="Symbol"/>
              </a:rPr>
              <a:t>3(g). </a:t>
            </a:r>
            <a:r>
              <a:rPr lang="en-US" sz="3200" dirty="0">
                <a:latin typeface="+mj-lt"/>
                <a:cs typeface="Times New Roman" pitchFamily="18" charset="0"/>
                <a:sym typeface="Symbol"/>
              </a:rPr>
              <a:t>Given:</a:t>
            </a:r>
            <a:endParaRPr lang="en-US" sz="3200" baseline="-25000" dirty="0">
              <a:latin typeface="+mj-lt"/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80845" y="2777490"/>
            <a:ext cx="8033810" cy="3530600"/>
            <a:chOff x="574172" y="2359660"/>
            <a:chExt cx="8033810" cy="3530600"/>
          </a:xfrm>
        </p:grpSpPr>
        <p:pic>
          <p:nvPicPr>
            <p:cNvPr id="20" name="Picture 19" descr="answer-a.png"/>
            <p:cNvPicPr>
              <a:picLocks/>
            </p:cNvPicPr>
            <p:nvPr>
              <p:custDataLst>
                <p:tags r:id="rId2"/>
              </p:custDataLst>
            </p:nvPr>
          </p:nvPicPr>
          <p:blipFill>
            <a:blip r:embed="rId14" cstate="print"/>
            <a:stretch>
              <a:fillRect/>
            </a:stretch>
          </p:blipFill>
          <p:spPr>
            <a:xfrm>
              <a:off x="580845" y="2359660"/>
              <a:ext cx="548640" cy="548640"/>
            </a:xfrm>
            <a:prstGeom prst="rect">
              <a:avLst/>
            </a:prstGeom>
          </p:spPr>
        </p:pic>
        <p:pic>
          <p:nvPicPr>
            <p:cNvPr id="21" name="Picture 20" descr="answer-b.png"/>
            <p:cNvPicPr>
              <a:picLocks/>
            </p:cNvPicPr>
            <p:nvPr>
              <p:custDataLst>
                <p:tags r:id="rId3"/>
              </p:custDataLst>
            </p:nvPr>
          </p:nvPicPr>
          <p:blipFill>
            <a:blip r:embed="rId15" cstate="print"/>
            <a:stretch>
              <a:fillRect/>
            </a:stretch>
          </p:blipFill>
          <p:spPr>
            <a:xfrm>
              <a:off x="580845" y="3097530"/>
              <a:ext cx="548640" cy="548640"/>
            </a:xfrm>
            <a:prstGeom prst="rect">
              <a:avLst/>
            </a:prstGeom>
          </p:spPr>
        </p:pic>
        <p:pic>
          <p:nvPicPr>
            <p:cNvPr id="22" name="Picture 21" descr="answer-c.png"/>
            <p:cNvPicPr>
              <a:picLocks/>
            </p:cNvPicPr>
            <p:nvPr>
              <p:custDataLst>
                <p:tags r:id="rId4"/>
              </p:custDataLst>
            </p:nvPr>
          </p:nvPicPr>
          <p:blipFill>
            <a:blip r:embed="rId16" cstate="print"/>
            <a:stretch>
              <a:fillRect/>
            </a:stretch>
          </p:blipFill>
          <p:spPr>
            <a:xfrm>
              <a:off x="580845" y="3835400"/>
              <a:ext cx="548640" cy="548640"/>
            </a:xfrm>
            <a:prstGeom prst="rect">
              <a:avLst/>
            </a:prstGeom>
          </p:spPr>
        </p:pic>
        <p:pic>
          <p:nvPicPr>
            <p:cNvPr id="23" name="Picture 22" descr="answer-d.png"/>
            <p:cNvPicPr>
              <a:picLocks/>
            </p:cNvPicPr>
            <p:nvPr>
              <p:custDataLst>
                <p:tags r:id="rId5"/>
              </p:custDataLst>
            </p:nvPr>
          </p:nvPicPr>
          <p:blipFill>
            <a:blip r:embed="rId17" cstate="print"/>
            <a:stretch>
              <a:fillRect/>
            </a:stretch>
          </p:blipFill>
          <p:spPr>
            <a:xfrm>
              <a:off x="574172" y="4573270"/>
              <a:ext cx="548640" cy="548640"/>
            </a:xfrm>
            <a:prstGeom prst="rect">
              <a:avLst/>
            </a:prstGeom>
          </p:spPr>
        </p:pic>
        <p:pic>
          <p:nvPicPr>
            <p:cNvPr id="24" name="Picture 23" descr="answer-e.png"/>
            <p:cNvPicPr>
              <a:picLocks/>
            </p:cNvPicPr>
            <p:nvPr>
              <p:custDataLst>
                <p:tags r:id="rId6"/>
              </p:custDataLst>
            </p:nvPr>
          </p:nvPicPr>
          <p:blipFill>
            <a:blip r:embed="rId18" cstate="print"/>
            <a:stretch>
              <a:fillRect/>
            </a:stretch>
          </p:blipFill>
          <p:spPr>
            <a:xfrm>
              <a:off x="580845" y="5311140"/>
              <a:ext cx="548640" cy="54864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>
              <p:custDataLst>
                <p:tags r:id="rId7"/>
              </p:custDataLst>
            </p:nvPr>
          </p:nvSpPr>
          <p:spPr>
            <a:xfrm>
              <a:off x="1334477" y="2408202"/>
              <a:ext cx="3572198" cy="451556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0" dirty="0">
                  <a:solidFill>
                    <a:prstClr val="black"/>
                  </a:solidFill>
                  <a:latin typeface="Calibri" panose="020F0502020204030204"/>
                </a:rPr>
                <a:t>352 K</a:t>
              </a:r>
              <a:endParaRPr lang="en-US" sz="2800" b="0" baseline="30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TextBox 25"/>
            <p:cNvSpPr txBox="1"/>
            <p:nvPr>
              <p:custDataLst>
                <p:tags r:id="rId8"/>
              </p:custDataLst>
            </p:nvPr>
          </p:nvSpPr>
          <p:spPr>
            <a:xfrm>
              <a:off x="1334477" y="3060868"/>
              <a:ext cx="3339028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0" dirty="0">
                  <a:solidFill>
                    <a:prstClr val="black"/>
                  </a:solidFill>
                  <a:latin typeface="Calibri" panose="020F0502020204030204"/>
                </a:rPr>
                <a:t>275 K</a:t>
              </a:r>
              <a:endParaRPr lang="en-US" sz="2800" b="0" baseline="30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/>
            <p:cNvSpPr txBox="1"/>
            <p:nvPr>
              <p:custDataLst>
                <p:tags r:id="rId9"/>
              </p:custDataLst>
            </p:nvPr>
          </p:nvSpPr>
          <p:spPr>
            <a:xfrm>
              <a:off x="1312448" y="3804920"/>
              <a:ext cx="3361057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0" dirty="0">
                  <a:solidFill>
                    <a:prstClr val="black"/>
                  </a:solidFill>
                  <a:latin typeface="Calibri" panose="020F0502020204030204"/>
                </a:rPr>
                <a:t>322 K</a:t>
              </a:r>
              <a:endParaRPr lang="en-US" sz="2800" b="0" baseline="30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TextBox 27"/>
            <p:cNvSpPr txBox="1"/>
            <p:nvPr>
              <p:custDataLst>
                <p:tags r:id="rId10"/>
              </p:custDataLst>
            </p:nvPr>
          </p:nvSpPr>
          <p:spPr>
            <a:xfrm>
              <a:off x="1368982" y="4542790"/>
              <a:ext cx="4110745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0" dirty="0">
                  <a:solidFill>
                    <a:schemeClr val="tx1"/>
                  </a:solidFill>
                  <a:latin typeface="Calibri" panose="020F0502020204030204"/>
                </a:rPr>
                <a:t>284 K</a:t>
              </a:r>
              <a:endParaRPr lang="en-US" sz="2800" b="0" baseline="30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TextBox 28"/>
            <p:cNvSpPr txBox="1"/>
            <p:nvPr>
              <p:custDataLst>
                <p:tags r:id="rId11"/>
              </p:custDataLst>
            </p:nvPr>
          </p:nvSpPr>
          <p:spPr>
            <a:xfrm>
              <a:off x="1368982" y="528066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0" dirty="0">
                  <a:solidFill>
                    <a:prstClr val="black"/>
                  </a:solidFill>
                  <a:latin typeface="Calibri" panose="020F0502020204030204"/>
                </a:rPr>
                <a:t>10 K</a:t>
              </a:r>
            </a:p>
          </p:txBody>
        </p:sp>
      </p:grpSp>
      <p:sp>
        <p:nvSpPr>
          <p:cNvPr id="30" name="Frame 2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264174"/>
              </p:ext>
            </p:extLst>
          </p:nvPr>
        </p:nvGraphicFramePr>
        <p:xfrm>
          <a:off x="6400800" y="819259"/>
          <a:ext cx="51054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3907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  <a:sym typeface="Symbol"/>
                        </a:rPr>
                        <a:t>H</a:t>
                      </a:r>
                      <a:r>
                        <a:rPr lang="en-US" sz="2800" baseline="-25000" dirty="0" err="1">
                          <a:solidFill>
                            <a:schemeClr val="tx1"/>
                          </a:solidFill>
                          <a:sym typeface="Symbol"/>
                        </a:rPr>
                        <a:t>f</a:t>
                      </a:r>
                      <a:endParaRPr lang="en-US" sz="2800" baseline="-25000" dirty="0">
                        <a:solidFill>
                          <a:schemeClr val="tx1"/>
                        </a:solidFill>
                        <a:sym typeface="Symbol"/>
                      </a:endParaRPr>
                    </a:p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sym typeface="Symbol"/>
                        </a:rPr>
                        <a:t>kJ/mol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sym typeface="Symbol"/>
                        </a:rPr>
                        <a:t>S</a:t>
                      </a:r>
                    </a:p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sym typeface="Symbol"/>
                        </a:rPr>
                        <a:t>J/mol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sym typeface="Symbol"/>
                        </a:rPr>
                        <a:t> k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907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BCl</a:t>
                      </a:r>
                      <a:r>
                        <a:rPr lang="en-US" sz="32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sz="3200" i="1" baseline="0" dirty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-418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209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907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BCl</a:t>
                      </a:r>
                      <a:r>
                        <a:rPr lang="en-US" sz="32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 (g)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-395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290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258393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07146"/>
            <a:ext cx="11582400" cy="5480119"/>
          </a:xfrm>
          <a:noFill/>
          <a:ln w="101600">
            <a:noFill/>
          </a:ln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4000" dirty="0">
                <a:latin typeface="Arial" charset="0"/>
              </a:rPr>
              <a:t>We saw last time that: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4000" dirty="0">
              <a:latin typeface="Arial" charset="0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en-US" sz="4000" b="1" baseline="-25000" dirty="0">
              <a:latin typeface="Arial" charset="0"/>
              <a:cs typeface="Arial" charset="0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en-US" sz="4000" b="1" baseline="-25000" dirty="0">
              <a:latin typeface="Arial" charset="0"/>
              <a:cs typeface="Arial" charset="0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en-US" sz="4000" b="1" dirty="0">
              <a:latin typeface="Arial" charset="0"/>
              <a:cs typeface="Arial" charset="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sz="4000" b="1" dirty="0">
                <a:latin typeface="Arial" charset="0"/>
                <a:cs typeface="Arial" charset="0"/>
              </a:rPr>
              <a:t>This turns into…</a:t>
            </a:r>
            <a:endParaRPr lang="en-US" sz="4000" dirty="0">
              <a:latin typeface="Arial" charset="0"/>
              <a:cs typeface="Arial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980765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Gibbs Free Energy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106238" y="2791702"/>
                <a:ext cx="5979522" cy="1231234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none">
                <a:spAutoFit/>
              </a:bodyPr>
              <a:lstStyle/>
              <a:p>
                <a:pPr marL="0" indent="0" algn="ctr">
                  <a:lnSpc>
                    <a:spcPct val="90000"/>
                  </a:lnSpc>
                  <a:buNone/>
                </a:pPr>
                <a:r>
                  <a:rPr lang="en-US" sz="4800" dirty="0">
                    <a:latin typeface="Symbol" charset="0"/>
                    <a:cs typeface="Arial" charset="0"/>
                  </a:rPr>
                  <a:t>D</a:t>
                </a:r>
                <a:r>
                  <a:rPr lang="en-US" sz="4800" i="1" dirty="0" err="1">
                    <a:latin typeface="Arial" charset="0"/>
                    <a:cs typeface="Arial" charset="0"/>
                  </a:rPr>
                  <a:t>S</a:t>
                </a:r>
                <a:r>
                  <a:rPr lang="en-US" sz="4800" baseline="-25000" dirty="0" err="1">
                    <a:latin typeface="Arial" charset="0"/>
                    <a:cs typeface="Arial" charset="0"/>
                  </a:rPr>
                  <a:t>univ</a:t>
                </a:r>
                <a:r>
                  <a:rPr lang="en-US" sz="4800" dirty="0">
                    <a:latin typeface="Arial" charset="0"/>
                    <a:cs typeface="Arial" charset="0"/>
                  </a:rPr>
                  <a:t> = </a:t>
                </a:r>
                <a:r>
                  <a:rPr lang="en-US" sz="4800" dirty="0" err="1">
                    <a:latin typeface="Symbol" charset="0"/>
                    <a:cs typeface="Arial" charset="0"/>
                  </a:rPr>
                  <a:t>D</a:t>
                </a:r>
                <a:r>
                  <a:rPr lang="en-US" sz="4800" i="1" dirty="0" err="1">
                    <a:latin typeface="Arial" charset="0"/>
                    <a:cs typeface="Arial" charset="0"/>
                  </a:rPr>
                  <a:t>S</a:t>
                </a:r>
                <a:r>
                  <a:rPr lang="en-US" sz="4800" baseline="-25000" dirty="0" err="1">
                    <a:latin typeface="Arial" charset="0"/>
                    <a:cs typeface="Arial" charset="0"/>
                  </a:rPr>
                  <a:t>sys</a:t>
                </a:r>
                <a:r>
                  <a:rPr lang="en-US" sz="4800" baseline="-25000" dirty="0">
                    <a:latin typeface="Arial" charset="0"/>
                    <a:cs typeface="Arial" charset="0"/>
                  </a:rPr>
                  <a:t> </a:t>
                </a:r>
                <a:r>
                  <a:rPr lang="en-US" sz="4800" dirty="0">
                    <a:latin typeface="Arial" charset="0"/>
                    <a:cs typeface="Arial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 dirty="0">
                            <a:latin typeface="Symbol" charset="0"/>
                            <a:cs typeface="Arial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 sz="4800" b="1" i="1" dirty="0" smtClean="0">
                            <a:latin typeface="Arial" charset="0"/>
                            <a:cs typeface="Arial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4800" baseline="-25000" dirty="0">
                            <a:latin typeface="Arial" charset="0"/>
                            <a:cs typeface="Arial" charset="0"/>
                          </a:rPr>
                          <m:t>sys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800" b="1" i="1" dirty="0" smtClean="0">
                            <a:latin typeface="Arial" charset="0"/>
                            <a:cs typeface="Arial" charset="0"/>
                          </a:rPr>
                          <m:t>T</m:t>
                        </m:r>
                      </m:den>
                    </m:f>
                  </m:oMath>
                </a14:m>
                <a:endParaRPr lang="en-US" sz="4800" baseline="-25000" dirty="0"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6238" y="2791702"/>
                <a:ext cx="5979522" cy="1231234"/>
              </a:xfrm>
              <a:prstGeom prst="rect">
                <a:avLst/>
              </a:prstGeom>
              <a:blipFill>
                <a:blip r:embed="rId3"/>
                <a:stretch>
                  <a:fillRect l="-4184"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59503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uiExpand="1" build="p"/>
      <p:bldP spid="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42900" y="280650"/>
            <a:ext cx="11506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+mj-lt"/>
              </a:rPr>
              <a:t>#2 - </a:t>
            </a:r>
            <a:r>
              <a:rPr lang="en-US" sz="3200" b="0" dirty="0">
                <a:latin typeface="+mj-lt"/>
                <a:cs typeface="Times New Roman" pitchFamily="18" charset="0"/>
              </a:rPr>
              <a:t>Calculate the Boiling Point of BCl</a:t>
            </a:r>
            <a:r>
              <a:rPr lang="en-US" sz="3200" b="0" baseline="-25000" dirty="0">
                <a:latin typeface="+mj-lt"/>
                <a:cs typeface="Times New Roman" pitchFamily="18" charset="0"/>
              </a:rPr>
              <a:t>3</a:t>
            </a:r>
            <a:r>
              <a:rPr lang="en-US" sz="3200" b="0" dirty="0">
                <a:latin typeface="+mj-lt"/>
                <a:cs typeface="Times New Roman" pitchFamily="18" charset="0"/>
              </a:rPr>
              <a:t>. </a:t>
            </a:r>
          </a:p>
          <a:p>
            <a:r>
              <a:rPr lang="en-US" sz="3200" dirty="0">
                <a:latin typeface="+mj-lt"/>
                <a:cs typeface="Times New Roman" pitchFamily="18" charset="0"/>
              </a:rPr>
              <a:t>BCl</a:t>
            </a:r>
            <a:r>
              <a:rPr lang="en-US" sz="3200" baseline="-25000" dirty="0">
                <a:latin typeface="+mj-lt"/>
                <a:cs typeface="Times New Roman" pitchFamily="18" charset="0"/>
              </a:rPr>
              <a:t>3(</a:t>
            </a:r>
            <a:r>
              <a:rPr lang="en-US" sz="3200" i="1" baseline="-25000" dirty="0">
                <a:latin typeface="+mj-lt"/>
                <a:cs typeface="Times New Roman" pitchFamily="18" charset="0"/>
              </a:rPr>
              <a:t>l</a:t>
            </a:r>
            <a:r>
              <a:rPr lang="en-US" sz="3200" baseline="-25000" dirty="0">
                <a:latin typeface="+mj-lt"/>
                <a:cs typeface="Times New Roman" pitchFamily="18" charset="0"/>
              </a:rPr>
              <a:t>)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r>
              <a:rPr lang="en-US" sz="3200" dirty="0">
                <a:latin typeface="+mj-lt"/>
                <a:cs typeface="Times New Roman" pitchFamily="18" charset="0"/>
                <a:sym typeface="Symbol"/>
              </a:rPr>
              <a:t> BCl</a:t>
            </a:r>
            <a:r>
              <a:rPr lang="en-US" sz="3200" baseline="-25000" dirty="0">
                <a:latin typeface="+mj-lt"/>
                <a:cs typeface="Times New Roman" pitchFamily="18" charset="0"/>
                <a:sym typeface="Symbol"/>
              </a:rPr>
              <a:t>3(g). </a:t>
            </a:r>
            <a:r>
              <a:rPr lang="en-US" sz="3200" dirty="0">
                <a:latin typeface="+mj-lt"/>
                <a:cs typeface="Times New Roman" pitchFamily="18" charset="0"/>
                <a:sym typeface="Symbol"/>
              </a:rPr>
              <a:t>Given:</a:t>
            </a:r>
            <a:endParaRPr lang="en-US" sz="3200" baseline="-25000" dirty="0">
              <a:latin typeface="+mj-lt"/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80845" y="2777490"/>
            <a:ext cx="8033810" cy="3530600"/>
            <a:chOff x="574172" y="2359660"/>
            <a:chExt cx="8033810" cy="3530600"/>
          </a:xfrm>
        </p:grpSpPr>
        <p:pic>
          <p:nvPicPr>
            <p:cNvPr id="20" name="Picture 19" descr="answer-a.png"/>
            <p:cNvPicPr>
              <a:picLocks/>
            </p:cNvPicPr>
            <p:nvPr>
              <p:custDataLst>
                <p:tags r:id="rId2"/>
              </p:custDataLst>
            </p:nvPr>
          </p:nvPicPr>
          <p:blipFill>
            <a:blip r:embed="rId14" cstate="print"/>
            <a:stretch>
              <a:fillRect/>
            </a:stretch>
          </p:blipFill>
          <p:spPr>
            <a:xfrm>
              <a:off x="580845" y="2359660"/>
              <a:ext cx="548640" cy="548640"/>
            </a:xfrm>
            <a:prstGeom prst="rect">
              <a:avLst/>
            </a:prstGeom>
          </p:spPr>
        </p:pic>
        <p:pic>
          <p:nvPicPr>
            <p:cNvPr id="21" name="Picture 20" descr="answer-b.png"/>
            <p:cNvPicPr>
              <a:picLocks/>
            </p:cNvPicPr>
            <p:nvPr>
              <p:custDataLst>
                <p:tags r:id="rId3"/>
              </p:custDataLst>
            </p:nvPr>
          </p:nvPicPr>
          <p:blipFill>
            <a:blip r:embed="rId15" cstate="print"/>
            <a:stretch>
              <a:fillRect/>
            </a:stretch>
          </p:blipFill>
          <p:spPr>
            <a:xfrm>
              <a:off x="580845" y="3097530"/>
              <a:ext cx="548640" cy="548640"/>
            </a:xfrm>
            <a:prstGeom prst="rect">
              <a:avLst/>
            </a:prstGeom>
          </p:spPr>
        </p:pic>
        <p:pic>
          <p:nvPicPr>
            <p:cNvPr id="22" name="Picture 21" descr="answer-c.png"/>
            <p:cNvPicPr>
              <a:picLocks/>
            </p:cNvPicPr>
            <p:nvPr>
              <p:custDataLst>
                <p:tags r:id="rId4"/>
              </p:custDataLst>
            </p:nvPr>
          </p:nvPicPr>
          <p:blipFill>
            <a:blip r:embed="rId16" cstate="print"/>
            <a:stretch>
              <a:fillRect/>
            </a:stretch>
          </p:blipFill>
          <p:spPr>
            <a:xfrm>
              <a:off x="580845" y="3835400"/>
              <a:ext cx="548640" cy="548640"/>
            </a:xfrm>
            <a:prstGeom prst="rect">
              <a:avLst/>
            </a:prstGeom>
          </p:spPr>
        </p:pic>
        <p:pic>
          <p:nvPicPr>
            <p:cNvPr id="23" name="Picture 22" descr="answer-d.png"/>
            <p:cNvPicPr>
              <a:picLocks/>
            </p:cNvPicPr>
            <p:nvPr>
              <p:custDataLst>
                <p:tags r:id="rId5"/>
              </p:custDataLst>
            </p:nvPr>
          </p:nvPicPr>
          <p:blipFill>
            <a:blip r:embed="rId17" cstate="print"/>
            <a:stretch>
              <a:fillRect/>
            </a:stretch>
          </p:blipFill>
          <p:spPr>
            <a:xfrm>
              <a:off x="574172" y="4573270"/>
              <a:ext cx="548640" cy="548640"/>
            </a:xfrm>
            <a:prstGeom prst="rect">
              <a:avLst/>
            </a:prstGeom>
          </p:spPr>
        </p:pic>
        <p:pic>
          <p:nvPicPr>
            <p:cNvPr id="24" name="Picture 23" descr="answer-e.png"/>
            <p:cNvPicPr>
              <a:picLocks/>
            </p:cNvPicPr>
            <p:nvPr>
              <p:custDataLst>
                <p:tags r:id="rId6"/>
              </p:custDataLst>
            </p:nvPr>
          </p:nvPicPr>
          <p:blipFill>
            <a:blip r:embed="rId18" cstate="print"/>
            <a:stretch>
              <a:fillRect/>
            </a:stretch>
          </p:blipFill>
          <p:spPr>
            <a:xfrm>
              <a:off x="580845" y="5311140"/>
              <a:ext cx="548640" cy="54864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>
              <p:custDataLst>
                <p:tags r:id="rId7"/>
              </p:custDataLst>
            </p:nvPr>
          </p:nvSpPr>
          <p:spPr>
            <a:xfrm>
              <a:off x="1334477" y="2408202"/>
              <a:ext cx="3572198" cy="451556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0" dirty="0">
                  <a:solidFill>
                    <a:prstClr val="black"/>
                  </a:solidFill>
                  <a:latin typeface="Calibri" panose="020F0502020204030204"/>
                </a:rPr>
                <a:t>352 K</a:t>
              </a:r>
              <a:endParaRPr lang="en-US" sz="2800" b="0" baseline="30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TextBox 25"/>
            <p:cNvSpPr txBox="1"/>
            <p:nvPr>
              <p:custDataLst>
                <p:tags r:id="rId8"/>
              </p:custDataLst>
            </p:nvPr>
          </p:nvSpPr>
          <p:spPr>
            <a:xfrm>
              <a:off x="1334477" y="3060868"/>
              <a:ext cx="3339028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0" dirty="0">
                  <a:solidFill>
                    <a:prstClr val="black"/>
                  </a:solidFill>
                  <a:latin typeface="Calibri" panose="020F0502020204030204"/>
                </a:rPr>
                <a:t>275 K</a:t>
              </a:r>
              <a:endParaRPr lang="en-US" sz="2800" b="0" baseline="30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/>
            <p:cNvSpPr txBox="1"/>
            <p:nvPr>
              <p:custDataLst>
                <p:tags r:id="rId9"/>
              </p:custDataLst>
            </p:nvPr>
          </p:nvSpPr>
          <p:spPr>
            <a:xfrm>
              <a:off x="1312448" y="3804920"/>
              <a:ext cx="3361057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0" dirty="0">
                  <a:solidFill>
                    <a:prstClr val="black"/>
                  </a:solidFill>
                  <a:latin typeface="Calibri" panose="020F0502020204030204"/>
                </a:rPr>
                <a:t>322 K</a:t>
              </a:r>
              <a:endParaRPr lang="en-US" sz="2800" b="0" baseline="30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TextBox 27"/>
            <p:cNvSpPr txBox="1"/>
            <p:nvPr>
              <p:custDataLst>
                <p:tags r:id="rId10"/>
              </p:custDataLst>
            </p:nvPr>
          </p:nvSpPr>
          <p:spPr>
            <a:xfrm>
              <a:off x="1368982" y="4542790"/>
              <a:ext cx="4110745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5400" dirty="0">
                  <a:solidFill>
                    <a:srgbClr val="FF0000"/>
                  </a:solidFill>
                  <a:latin typeface="Calibri" panose="020F0502020204030204"/>
                </a:rPr>
                <a:t>284 K</a:t>
              </a:r>
              <a:endParaRPr lang="en-US" sz="4400" baseline="30000" dirty="0">
                <a:solidFill>
                  <a:srgbClr val="FF0000"/>
                </a:solidFill>
                <a:latin typeface="Calibri" panose="020F0502020204030204"/>
              </a:endParaRPr>
            </a:p>
          </p:txBody>
        </p:sp>
        <p:sp>
          <p:nvSpPr>
            <p:cNvPr id="29" name="TextBox 28"/>
            <p:cNvSpPr txBox="1"/>
            <p:nvPr>
              <p:custDataLst>
                <p:tags r:id="rId11"/>
              </p:custDataLst>
            </p:nvPr>
          </p:nvSpPr>
          <p:spPr>
            <a:xfrm>
              <a:off x="1368982" y="528066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0" dirty="0">
                  <a:solidFill>
                    <a:prstClr val="black"/>
                  </a:solidFill>
                  <a:latin typeface="Calibri" panose="020F0502020204030204"/>
                </a:rPr>
                <a:t>10 K</a:t>
              </a:r>
            </a:p>
          </p:txBody>
        </p:sp>
      </p:grpSp>
      <p:sp>
        <p:nvSpPr>
          <p:cNvPr id="30" name="Frame 2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199874"/>
              </p:ext>
            </p:extLst>
          </p:nvPr>
        </p:nvGraphicFramePr>
        <p:xfrm>
          <a:off x="6400800" y="819259"/>
          <a:ext cx="51054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3907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  <a:sym typeface="Symbol"/>
                        </a:rPr>
                        <a:t>H</a:t>
                      </a:r>
                      <a:r>
                        <a:rPr lang="en-US" sz="2800" baseline="-25000" dirty="0" err="1">
                          <a:solidFill>
                            <a:schemeClr val="tx1"/>
                          </a:solidFill>
                          <a:sym typeface="Symbol"/>
                        </a:rPr>
                        <a:t>f</a:t>
                      </a:r>
                      <a:endParaRPr lang="en-US" sz="2800" baseline="-25000" dirty="0">
                        <a:solidFill>
                          <a:schemeClr val="tx1"/>
                        </a:solidFill>
                        <a:sym typeface="Symbol"/>
                      </a:endParaRPr>
                    </a:p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sym typeface="Symbol"/>
                        </a:rPr>
                        <a:t>kJ/mol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sym typeface="Symbol"/>
                        </a:rPr>
                        <a:t>S</a:t>
                      </a:r>
                    </a:p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sym typeface="Symbol"/>
                        </a:rPr>
                        <a:t>J/mol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sym typeface="Symbol"/>
                        </a:rPr>
                        <a:t> k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907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BCl</a:t>
                      </a:r>
                      <a:r>
                        <a:rPr lang="en-US" sz="32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sz="3200" i="1" baseline="0" dirty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-418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209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907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BCl</a:t>
                      </a:r>
                      <a:r>
                        <a:rPr lang="en-US" sz="32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 (g)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-395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290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42900" y="1524000"/>
            <a:ext cx="571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+mj-lt"/>
              </a:rPr>
              <a:t>Phase change - at equilibrium! </a:t>
            </a:r>
          </a:p>
          <a:p>
            <a:r>
              <a:rPr lang="en-US" sz="2800" dirty="0">
                <a:solidFill>
                  <a:srgbClr val="0070C0"/>
                </a:solidFill>
                <a:latin typeface="+mj-lt"/>
              </a:rPr>
              <a:t>So ∆G = 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38602" y="3326031"/>
            <a:ext cx="74675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latin typeface="+mj-lt"/>
              </a:rPr>
              <a:t>∆G = ∆H - T∆S 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latin typeface="+mj-lt"/>
              </a:rPr>
              <a:t>0 = (-395 – -418) – T(0.290 – 0.209)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latin typeface="+mj-lt"/>
              </a:rPr>
              <a:t>T = 284 K</a:t>
            </a:r>
            <a:endParaRPr lang="en-US" sz="3200" baseline="30000" dirty="0">
              <a:solidFill>
                <a:srgbClr val="0070C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513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152400" y="331470"/>
            <a:ext cx="11506200" cy="1549400"/>
          </a:xfrm>
          <a:prstGeom prst="rect">
            <a:avLst/>
          </a:prstGeom>
          <a:noFill/>
        </p:spPr>
        <p:txBody>
          <a:bodyPr vert="horz" rtlCol="0" anchor="ctr" anchorCtr="1">
            <a:noAutofit/>
          </a:bodyPr>
          <a:lstStyle/>
          <a:p>
            <a:r>
              <a:rPr lang="en-US" sz="3200" dirty="0">
                <a:latin typeface="+mj-lt"/>
              </a:rPr>
              <a:t>#3 - </a:t>
            </a:r>
            <a:r>
              <a:rPr lang="en-US" sz="3200" b="0" dirty="0">
                <a:latin typeface="+mn-lt"/>
              </a:rPr>
              <a:t>Under standard conditions (1 atm of NH</a:t>
            </a:r>
            <a:r>
              <a:rPr lang="en-US" sz="3200" b="0" baseline="-25000" dirty="0">
                <a:latin typeface="+mn-lt"/>
              </a:rPr>
              <a:t>3</a:t>
            </a:r>
            <a:r>
              <a:rPr lang="en-US" sz="3200" b="0" dirty="0">
                <a:latin typeface="+mn-lt"/>
              </a:rPr>
              <a:t>, N</a:t>
            </a:r>
            <a:r>
              <a:rPr lang="en-US" sz="3200" b="0" baseline="-25000" dirty="0">
                <a:latin typeface="+mn-lt"/>
              </a:rPr>
              <a:t>2</a:t>
            </a:r>
            <a:r>
              <a:rPr lang="en-US" sz="3200" b="0" dirty="0">
                <a:latin typeface="+mn-lt"/>
              </a:rPr>
              <a:t> and H</a:t>
            </a:r>
            <a:r>
              <a:rPr lang="en-US" sz="3200" b="0" baseline="-25000" dirty="0">
                <a:latin typeface="+mn-lt"/>
              </a:rPr>
              <a:t>2</a:t>
            </a:r>
            <a:r>
              <a:rPr lang="en-US" sz="3200" b="0" dirty="0">
                <a:latin typeface="+mn-lt"/>
              </a:rPr>
              <a:t>) and at 298 K, what substance(s) will be formed? (∆G° = 33.4 kJ)</a:t>
            </a:r>
          </a:p>
          <a:p>
            <a:r>
              <a:rPr lang="en-US" sz="3200" dirty="0">
                <a:latin typeface="+mn-lt"/>
                <a:sym typeface="Symbol"/>
              </a:rPr>
              <a:t>2 NH</a:t>
            </a:r>
            <a:r>
              <a:rPr lang="en-US" sz="3200" baseline="-25000" dirty="0">
                <a:latin typeface="+mn-lt"/>
                <a:sym typeface="Symbol"/>
              </a:rPr>
              <a:t>3</a:t>
            </a:r>
            <a:r>
              <a:rPr lang="en-US" sz="3200" dirty="0">
                <a:latin typeface="+mn-lt"/>
                <a:sym typeface="Symbol"/>
              </a:rPr>
              <a:t>(g) </a:t>
            </a:r>
            <a:r>
              <a:rPr lang="en-US" sz="3200" dirty="0">
                <a:latin typeface="+mn-lt"/>
                <a:sym typeface="Wingdings" pitchFamily="2" charset="2"/>
              </a:rPr>
              <a:t>  N</a:t>
            </a:r>
            <a:r>
              <a:rPr lang="en-US" sz="3200" baseline="-25000" dirty="0">
                <a:latin typeface="+mn-lt"/>
                <a:sym typeface="Wingdings" pitchFamily="2" charset="2"/>
              </a:rPr>
              <a:t>2</a:t>
            </a:r>
            <a:r>
              <a:rPr lang="en-US" sz="3200" dirty="0">
                <a:latin typeface="+mn-lt"/>
                <a:sym typeface="Wingdings" pitchFamily="2" charset="2"/>
              </a:rPr>
              <a:t>(g) + 3 H</a:t>
            </a:r>
            <a:r>
              <a:rPr lang="en-US" sz="3200" baseline="-25000" dirty="0">
                <a:latin typeface="+mn-lt"/>
                <a:sym typeface="Wingdings" pitchFamily="2" charset="2"/>
              </a:rPr>
              <a:t>2</a:t>
            </a:r>
            <a:r>
              <a:rPr lang="en-US" sz="3200" dirty="0">
                <a:latin typeface="+mn-lt"/>
                <a:sym typeface="Wingdings" pitchFamily="2" charset="2"/>
              </a:rPr>
              <a:t>(g)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80845" y="2777490"/>
            <a:ext cx="7420155" cy="2792730"/>
            <a:chOff x="574172" y="2359660"/>
            <a:chExt cx="7420155" cy="2792730"/>
          </a:xfrm>
        </p:grpSpPr>
        <p:pic>
          <p:nvPicPr>
            <p:cNvPr id="13" name="Picture 12" descr="answer-a.png"/>
            <p:cNvPicPr>
              <a:picLocks/>
            </p:cNvPicPr>
            <p:nvPr>
              <p:custDataLst>
                <p:tags r:id="rId3"/>
              </p:custDataLst>
            </p:nvPr>
          </p:nvPicPr>
          <p:blipFill>
            <a:blip r:embed="rId13" cstate="print"/>
            <a:stretch>
              <a:fillRect/>
            </a:stretch>
          </p:blipFill>
          <p:spPr>
            <a:xfrm>
              <a:off x="580845" y="2359660"/>
              <a:ext cx="548640" cy="548640"/>
            </a:xfrm>
            <a:prstGeom prst="rect">
              <a:avLst/>
            </a:prstGeom>
          </p:spPr>
        </p:pic>
        <p:pic>
          <p:nvPicPr>
            <p:cNvPr id="14" name="Picture 13" descr="answer-b.png"/>
            <p:cNvPicPr>
              <a:picLocks/>
            </p:cNvPicPr>
            <p:nvPr>
              <p:custDataLst>
                <p:tags r:id="rId4"/>
              </p:custDataLst>
            </p:nvPr>
          </p:nvPicPr>
          <p:blipFill>
            <a:blip r:embed="rId14" cstate="print"/>
            <a:stretch>
              <a:fillRect/>
            </a:stretch>
          </p:blipFill>
          <p:spPr>
            <a:xfrm>
              <a:off x="580845" y="3097530"/>
              <a:ext cx="548640" cy="548640"/>
            </a:xfrm>
            <a:prstGeom prst="rect">
              <a:avLst/>
            </a:prstGeom>
          </p:spPr>
        </p:pic>
        <p:pic>
          <p:nvPicPr>
            <p:cNvPr id="15" name="Picture 14" descr="answer-c.png"/>
            <p:cNvPicPr>
              <a:picLocks/>
            </p:cNvPicPr>
            <p:nvPr>
              <p:custDataLst>
                <p:tags r:id="rId5"/>
              </p:custDataLst>
            </p:nvPr>
          </p:nvPicPr>
          <p:blipFill>
            <a:blip r:embed="rId15" cstate="print"/>
            <a:stretch>
              <a:fillRect/>
            </a:stretch>
          </p:blipFill>
          <p:spPr>
            <a:xfrm>
              <a:off x="580845" y="3835400"/>
              <a:ext cx="548640" cy="548640"/>
            </a:xfrm>
            <a:prstGeom prst="rect">
              <a:avLst/>
            </a:prstGeom>
          </p:spPr>
        </p:pic>
        <p:pic>
          <p:nvPicPr>
            <p:cNvPr id="16" name="Picture 15" descr="answer-d.png"/>
            <p:cNvPicPr>
              <a:picLocks/>
            </p:cNvPicPr>
            <p:nvPr>
              <p:custDataLst>
                <p:tags r:id="rId6"/>
              </p:custDataLst>
            </p:nvPr>
          </p:nvPicPr>
          <p:blipFill>
            <a:blip r:embed="rId16" cstate="print"/>
            <a:stretch>
              <a:fillRect/>
            </a:stretch>
          </p:blipFill>
          <p:spPr>
            <a:xfrm>
              <a:off x="574172" y="4573270"/>
              <a:ext cx="548640" cy="54864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>
              <p:custDataLst>
                <p:tags r:id="rId7"/>
              </p:custDataLst>
            </p:nvPr>
          </p:nvSpPr>
          <p:spPr>
            <a:xfrm>
              <a:off x="1334477" y="2408202"/>
              <a:ext cx="3572198" cy="451556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0" dirty="0">
                  <a:solidFill>
                    <a:prstClr val="black"/>
                  </a:solidFill>
                  <a:latin typeface="Calibri" panose="020F0502020204030204"/>
                </a:rPr>
                <a:t>NH</a:t>
              </a:r>
              <a:r>
                <a:rPr lang="en-US" sz="3600" b="0" baseline="-25000" dirty="0">
                  <a:solidFill>
                    <a:prstClr val="black"/>
                  </a:solidFill>
                  <a:latin typeface="Calibri" panose="020F0502020204030204"/>
                </a:rPr>
                <a:t>3</a:t>
              </a:r>
              <a:endParaRPr lang="en-US" sz="2800" b="0" baseline="-25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TextBox 18"/>
            <p:cNvSpPr txBox="1"/>
            <p:nvPr>
              <p:custDataLst>
                <p:tags r:id="rId8"/>
              </p:custDataLst>
            </p:nvPr>
          </p:nvSpPr>
          <p:spPr>
            <a:xfrm>
              <a:off x="1334477" y="3060868"/>
              <a:ext cx="3339028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0" dirty="0">
                  <a:solidFill>
                    <a:schemeClr val="tx1"/>
                  </a:solidFill>
                  <a:latin typeface="Calibri" panose="020F0502020204030204"/>
                </a:rPr>
                <a:t>N</a:t>
              </a:r>
              <a:r>
                <a:rPr lang="en-US" sz="3600" b="0" baseline="-25000" dirty="0">
                  <a:solidFill>
                    <a:schemeClr val="tx1"/>
                  </a:solidFill>
                  <a:latin typeface="Calibri" panose="020F0502020204030204"/>
                </a:rPr>
                <a:t>2</a:t>
              </a:r>
              <a:r>
                <a:rPr lang="en-US" sz="3600" b="0" dirty="0">
                  <a:solidFill>
                    <a:schemeClr val="tx1"/>
                  </a:solidFill>
                  <a:latin typeface="Calibri" panose="020F0502020204030204"/>
                </a:rPr>
                <a:t> and H</a:t>
              </a:r>
              <a:r>
                <a:rPr lang="en-US" sz="3600" b="0" baseline="-25000" dirty="0">
                  <a:solidFill>
                    <a:schemeClr val="tx1"/>
                  </a:solidFill>
                  <a:latin typeface="Calibri" panose="020F0502020204030204"/>
                </a:rPr>
                <a:t>2</a:t>
              </a:r>
              <a:endParaRPr lang="en-US" sz="2800" b="0" baseline="-25000" dirty="0">
                <a:solidFill>
                  <a:schemeClr val="tx1"/>
                </a:solidFill>
                <a:latin typeface="Calibri" panose="020F0502020204030204"/>
              </a:endParaRPr>
            </a:p>
          </p:txBody>
        </p:sp>
        <p:sp>
          <p:nvSpPr>
            <p:cNvPr id="20" name="TextBox 19"/>
            <p:cNvSpPr txBox="1"/>
            <p:nvPr>
              <p:custDataLst>
                <p:tags r:id="rId9"/>
              </p:custDataLst>
            </p:nvPr>
          </p:nvSpPr>
          <p:spPr>
            <a:xfrm>
              <a:off x="1312448" y="3804920"/>
              <a:ext cx="6681879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0" dirty="0">
                  <a:solidFill>
                    <a:prstClr val="black"/>
                  </a:solidFill>
                  <a:latin typeface="Calibri" panose="020F0502020204030204"/>
                </a:rPr>
                <a:t>Equal amounts of all three gases</a:t>
              </a:r>
              <a:endParaRPr lang="en-US" sz="2800" b="0" baseline="30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TextBox 20"/>
            <p:cNvSpPr txBox="1"/>
            <p:nvPr>
              <p:custDataLst>
                <p:tags r:id="rId10"/>
              </p:custDataLst>
            </p:nvPr>
          </p:nvSpPr>
          <p:spPr>
            <a:xfrm>
              <a:off x="1368982" y="4542790"/>
              <a:ext cx="6320545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0" dirty="0">
                  <a:solidFill>
                    <a:schemeClr val="tx1"/>
                  </a:solidFill>
                  <a:latin typeface="Calibri" panose="020F0502020204030204"/>
                </a:rPr>
                <a:t>Need more information</a:t>
              </a:r>
              <a:endParaRPr lang="en-US" sz="2800" b="0" baseline="30000" dirty="0">
                <a:solidFill>
                  <a:schemeClr val="tx1"/>
                </a:solidFill>
                <a:latin typeface="Calibri" panose="020F0502020204030204"/>
              </a:endParaRPr>
            </a:p>
          </p:txBody>
        </p:sp>
      </p:grpSp>
      <p:sp>
        <p:nvSpPr>
          <p:cNvPr id="23" name="Frame 2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55908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152400" y="331470"/>
            <a:ext cx="11506200" cy="1549400"/>
          </a:xfrm>
          <a:prstGeom prst="rect">
            <a:avLst/>
          </a:prstGeom>
          <a:noFill/>
        </p:spPr>
        <p:txBody>
          <a:bodyPr vert="horz" rtlCol="0" anchor="ctr" anchorCtr="1">
            <a:noAutofit/>
          </a:bodyPr>
          <a:lstStyle/>
          <a:p>
            <a:r>
              <a:rPr lang="en-US" sz="3200" dirty="0">
                <a:latin typeface="+mj-lt"/>
              </a:rPr>
              <a:t>#3 - </a:t>
            </a:r>
            <a:r>
              <a:rPr lang="en-US" sz="3200" b="0" dirty="0">
                <a:latin typeface="+mn-lt"/>
              </a:rPr>
              <a:t>Under standard conditions (1 atm of NH</a:t>
            </a:r>
            <a:r>
              <a:rPr lang="en-US" sz="3200" b="0" baseline="-25000" dirty="0">
                <a:latin typeface="+mn-lt"/>
              </a:rPr>
              <a:t>3</a:t>
            </a:r>
            <a:r>
              <a:rPr lang="en-US" sz="3200" b="0" dirty="0">
                <a:latin typeface="+mn-lt"/>
              </a:rPr>
              <a:t>, N</a:t>
            </a:r>
            <a:r>
              <a:rPr lang="en-US" sz="3200" b="0" baseline="-25000" dirty="0">
                <a:latin typeface="+mn-lt"/>
              </a:rPr>
              <a:t>2</a:t>
            </a:r>
            <a:r>
              <a:rPr lang="en-US" sz="3200" b="0" dirty="0">
                <a:latin typeface="+mn-lt"/>
              </a:rPr>
              <a:t> and H</a:t>
            </a:r>
            <a:r>
              <a:rPr lang="en-US" sz="3200" b="0" baseline="-25000" dirty="0">
                <a:latin typeface="+mn-lt"/>
              </a:rPr>
              <a:t>2</a:t>
            </a:r>
            <a:r>
              <a:rPr lang="en-US" sz="3200" b="0" dirty="0">
                <a:latin typeface="+mn-lt"/>
              </a:rPr>
              <a:t>) and at 298 K, which substance(s) will be formed? (∆G° = 33.4 kJ)</a:t>
            </a:r>
          </a:p>
          <a:p>
            <a:r>
              <a:rPr lang="en-US" sz="3200" dirty="0">
                <a:latin typeface="+mn-lt"/>
                <a:sym typeface="Symbol"/>
              </a:rPr>
              <a:t>2 NH</a:t>
            </a:r>
            <a:r>
              <a:rPr lang="en-US" sz="3200" baseline="-25000" dirty="0">
                <a:latin typeface="+mn-lt"/>
                <a:sym typeface="Symbol"/>
              </a:rPr>
              <a:t>3</a:t>
            </a:r>
            <a:r>
              <a:rPr lang="en-US" sz="3200" dirty="0">
                <a:latin typeface="+mn-lt"/>
                <a:sym typeface="Symbol"/>
              </a:rPr>
              <a:t>(g) </a:t>
            </a:r>
            <a:r>
              <a:rPr lang="en-US" sz="3200" dirty="0">
                <a:latin typeface="+mn-lt"/>
                <a:sym typeface="Wingdings" pitchFamily="2" charset="2"/>
              </a:rPr>
              <a:t>  N</a:t>
            </a:r>
            <a:r>
              <a:rPr lang="en-US" sz="3200" baseline="-25000" dirty="0">
                <a:latin typeface="+mn-lt"/>
                <a:sym typeface="Wingdings" pitchFamily="2" charset="2"/>
              </a:rPr>
              <a:t>2</a:t>
            </a:r>
            <a:r>
              <a:rPr lang="en-US" sz="3200" dirty="0">
                <a:latin typeface="+mn-lt"/>
                <a:sym typeface="Wingdings" pitchFamily="2" charset="2"/>
              </a:rPr>
              <a:t>(g) + 3 H</a:t>
            </a:r>
            <a:r>
              <a:rPr lang="en-US" sz="3200" baseline="-25000" dirty="0">
                <a:latin typeface="+mn-lt"/>
                <a:sym typeface="Wingdings" pitchFamily="2" charset="2"/>
              </a:rPr>
              <a:t>2</a:t>
            </a:r>
            <a:r>
              <a:rPr lang="en-US" sz="3200" dirty="0">
                <a:latin typeface="+mn-lt"/>
                <a:sym typeface="Wingdings" pitchFamily="2" charset="2"/>
              </a:rPr>
              <a:t>(g)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80845" y="2777490"/>
            <a:ext cx="7420155" cy="2792730"/>
            <a:chOff x="574172" y="2359660"/>
            <a:chExt cx="7420155" cy="2792730"/>
          </a:xfrm>
        </p:grpSpPr>
        <p:pic>
          <p:nvPicPr>
            <p:cNvPr id="13" name="Picture 12" descr="answer-a.png"/>
            <p:cNvPicPr>
              <a:picLocks/>
            </p:cNvPicPr>
            <p:nvPr>
              <p:custDataLst>
                <p:tags r:id="rId3"/>
              </p:custDataLst>
            </p:nvPr>
          </p:nvPicPr>
          <p:blipFill>
            <a:blip r:embed="rId13" cstate="print"/>
            <a:stretch>
              <a:fillRect/>
            </a:stretch>
          </p:blipFill>
          <p:spPr>
            <a:xfrm>
              <a:off x="580845" y="2359660"/>
              <a:ext cx="548640" cy="548640"/>
            </a:xfrm>
            <a:prstGeom prst="rect">
              <a:avLst/>
            </a:prstGeom>
          </p:spPr>
        </p:pic>
        <p:pic>
          <p:nvPicPr>
            <p:cNvPr id="14" name="Picture 13" descr="answer-b.png"/>
            <p:cNvPicPr>
              <a:picLocks/>
            </p:cNvPicPr>
            <p:nvPr>
              <p:custDataLst>
                <p:tags r:id="rId4"/>
              </p:custDataLst>
            </p:nvPr>
          </p:nvPicPr>
          <p:blipFill>
            <a:blip r:embed="rId14" cstate="print"/>
            <a:stretch>
              <a:fillRect/>
            </a:stretch>
          </p:blipFill>
          <p:spPr>
            <a:xfrm>
              <a:off x="580845" y="3097530"/>
              <a:ext cx="548640" cy="548640"/>
            </a:xfrm>
            <a:prstGeom prst="rect">
              <a:avLst/>
            </a:prstGeom>
          </p:spPr>
        </p:pic>
        <p:pic>
          <p:nvPicPr>
            <p:cNvPr id="15" name="Picture 14" descr="answer-c.png"/>
            <p:cNvPicPr>
              <a:picLocks/>
            </p:cNvPicPr>
            <p:nvPr>
              <p:custDataLst>
                <p:tags r:id="rId5"/>
              </p:custDataLst>
            </p:nvPr>
          </p:nvPicPr>
          <p:blipFill>
            <a:blip r:embed="rId15" cstate="print"/>
            <a:stretch>
              <a:fillRect/>
            </a:stretch>
          </p:blipFill>
          <p:spPr>
            <a:xfrm>
              <a:off x="580845" y="3835400"/>
              <a:ext cx="548640" cy="548640"/>
            </a:xfrm>
            <a:prstGeom prst="rect">
              <a:avLst/>
            </a:prstGeom>
          </p:spPr>
        </p:pic>
        <p:pic>
          <p:nvPicPr>
            <p:cNvPr id="16" name="Picture 15" descr="answer-d.png"/>
            <p:cNvPicPr>
              <a:picLocks/>
            </p:cNvPicPr>
            <p:nvPr>
              <p:custDataLst>
                <p:tags r:id="rId6"/>
              </p:custDataLst>
            </p:nvPr>
          </p:nvPicPr>
          <p:blipFill>
            <a:blip r:embed="rId16" cstate="print"/>
            <a:stretch>
              <a:fillRect/>
            </a:stretch>
          </p:blipFill>
          <p:spPr>
            <a:xfrm>
              <a:off x="574172" y="4573270"/>
              <a:ext cx="548640" cy="54864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>
              <p:custDataLst>
                <p:tags r:id="rId7"/>
              </p:custDataLst>
            </p:nvPr>
          </p:nvSpPr>
          <p:spPr>
            <a:xfrm>
              <a:off x="1334477" y="2408202"/>
              <a:ext cx="3572198" cy="451556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5400" dirty="0">
                  <a:solidFill>
                    <a:srgbClr val="FF0000"/>
                  </a:solidFill>
                  <a:latin typeface="Calibri" panose="020F0502020204030204"/>
                </a:rPr>
                <a:t>NH</a:t>
              </a:r>
              <a:r>
                <a:rPr lang="en-US" sz="5400" baseline="-25000" dirty="0">
                  <a:solidFill>
                    <a:srgbClr val="FF0000"/>
                  </a:solidFill>
                  <a:latin typeface="Calibri" panose="020F0502020204030204"/>
                </a:rPr>
                <a:t>3</a:t>
              </a:r>
              <a:endParaRPr lang="en-US" sz="4400" baseline="-25000" dirty="0">
                <a:solidFill>
                  <a:srgbClr val="FF0000"/>
                </a:solidFill>
                <a:latin typeface="Calibri" panose="020F0502020204030204"/>
              </a:endParaRPr>
            </a:p>
          </p:txBody>
        </p:sp>
        <p:sp>
          <p:nvSpPr>
            <p:cNvPr id="19" name="TextBox 18"/>
            <p:cNvSpPr txBox="1"/>
            <p:nvPr>
              <p:custDataLst>
                <p:tags r:id="rId8"/>
              </p:custDataLst>
            </p:nvPr>
          </p:nvSpPr>
          <p:spPr>
            <a:xfrm>
              <a:off x="1334477" y="3060868"/>
              <a:ext cx="3339028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0" dirty="0">
                  <a:solidFill>
                    <a:schemeClr val="tx1"/>
                  </a:solidFill>
                  <a:latin typeface="Calibri" panose="020F0502020204030204"/>
                </a:rPr>
                <a:t>N</a:t>
              </a:r>
              <a:r>
                <a:rPr lang="en-US" sz="3600" b="0" baseline="-25000" dirty="0">
                  <a:solidFill>
                    <a:schemeClr val="tx1"/>
                  </a:solidFill>
                  <a:latin typeface="Calibri" panose="020F0502020204030204"/>
                </a:rPr>
                <a:t>2</a:t>
              </a:r>
              <a:r>
                <a:rPr lang="en-US" sz="3600" b="0" dirty="0">
                  <a:solidFill>
                    <a:schemeClr val="tx1"/>
                  </a:solidFill>
                  <a:latin typeface="Calibri" panose="020F0502020204030204"/>
                </a:rPr>
                <a:t> and H</a:t>
              </a:r>
              <a:r>
                <a:rPr lang="en-US" sz="3600" b="0" baseline="-25000" dirty="0">
                  <a:solidFill>
                    <a:schemeClr val="tx1"/>
                  </a:solidFill>
                  <a:latin typeface="Calibri" panose="020F0502020204030204"/>
                </a:rPr>
                <a:t>2</a:t>
              </a:r>
              <a:endParaRPr lang="en-US" sz="2800" b="0" baseline="-25000" dirty="0">
                <a:solidFill>
                  <a:schemeClr val="tx1"/>
                </a:solidFill>
                <a:latin typeface="Calibri" panose="020F0502020204030204"/>
              </a:endParaRPr>
            </a:p>
          </p:txBody>
        </p:sp>
        <p:sp>
          <p:nvSpPr>
            <p:cNvPr id="20" name="TextBox 19"/>
            <p:cNvSpPr txBox="1"/>
            <p:nvPr>
              <p:custDataLst>
                <p:tags r:id="rId9"/>
              </p:custDataLst>
            </p:nvPr>
          </p:nvSpPr>
          <p:spPr>
            <a:xfrm>
              <a:off x="1312448" y="3804920"/>
              <a:ext cx="6681879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0" dirty="0">
                  <a:solidFill>
                    <a:prstClr val="black"/>
                  </a:solidFill>
                  <a:latin typeface="Calibri" panose="020F0502020204030204"/>
                </a:rPr>
                <a:t>Equal amounts of all three gases</a:t>
              </a:r>
              <a:endParaRPr lang="en-US" sz="2800" b="0" baseline="30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TextBox 20"/>
            <p:cNvSpPr txBox="1"/>
            <p:nvPr>
              <p:custDataLst>
                <p:tags r:id="rId10"/>
              </p:custDataLst>
            </p:nvPr>
          </p:nvSpPr>
          <p:spPr>
            <a:xfrm>
              <a:off x="1368982" y="4542790"/>
              <a:ext cx="6320545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0" dirty="0">
                  <a:solidFill>
                    <a:schemeClr val="tx1"/>
                  </a:solidFill>
                  <a:latin typeface="Calibri" panose="020F0502020204030204"/>
                </a:rPr>
                <a:t>Need more information</a:t>
              </a:r>
              <a:endParaRPr lang="en-US" sz="2800" b="0" baseline="30000" dirty="0">
                <a:solidFill>
                  <a:schemeClr val="tx1"/>
                </a:solidFill>
                <a:latin typeface="Calibri" panose="020F0502020204030204"/>
              </a:endParaRPr>
            </a:p>
          </p:txBody>
        </p:sp>
      </p:grpSp>
      <p:sp>
        <p:nvSpPr>
          <p:cNvPr id="23" name="Frame 2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95174" y="2296842"/>
            <a:ext cx="5715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+mj-lt"/>
              </a:rPr>
              <a:t>∆G = + so not spontaneous in forward direction, reactants will be produced not products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478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228600" y="331470"/>
            <a:ext cx="11734800" cy="1549400"/>
          </a:xfrm>
          <a:prstGeom prst="rect">
            <a:avLst/>
          </a:prstGeom>
          <a:noFill/>
        </p:spPr>
        <p:txBody>
          <a:bodyPr vert="horz" rtlCol="0" anchor="ctr" anchorCtr="1">
            <a:noAutofit/>
          </a:bodyPr>
          <a:lstStyle/>
          <a:p>
            <a:r>
              <a:rPr lang="en-US" sz="3200" dirty="0">
                <a:latin typeface="+mj-lt"/>
              </a:rPr>
              <a:t>#4 - </a:t>
            </a:r>
            <a:r>
              <a:rPr lang="en-US" sz="3200" b="0" dirty="0">
                <a:latin typeface="+mj-lt"/>
              </a:rPr>
              <a:t>Calculate the equilibrium constant for this reaction at 298 K. </a:t>
            </a:r>
          </a:p>
          <a:p>
            <a:r>
              <a:rPr lang="en-US" sz="3200" dirty="0">
                <a:latin typeface="+mj-lt"/>
                <a:sym typeface="Symbol"/>
              </a:rPr>
              <a:t>2 NH</a:t>
            </a:r>
            <a:r>
              <a:rPr lang="en-US" sz="3200" baseline="-25000" dirty="0">
                <a:latin typeface="+mj-lt"/>
                <a:sym typeface="Symbol"/>
              </a:rPr>
              <a:t>3</a:t>
            </a:r>
            <a:r>
              <a:rPr lang="en-US" sz="3200" dirty="0">
                <a:latin typeface="+mj-lt"/>
                <a:sym typeface="Symbol"/>
              </a:rPr>
              <a:t>(g) </a:t>
            </a:r>
            <a:r>
              <a:rPr lang="en-US" sz="3200" dirty="0">
                <a:latin typeface="+mj-lt"/>
                <a:sym typeface="Wingdings" pitchFamily="2" charset="2"/>
              </a:rPr>
              <a:t>  N</a:t>
            </a:r>
            <a:r>
              <a:rPr lang="en-US" sz="3200" baseline="-25000" dirty="0">
                <a:latin typeface="+mj-lt"/>
                <a:sym typeface="Wingdings" pitchFamily="2" charset="2"/>
              </a:rPr>
              <a:t>2</a:t>
            </a:r>
            <a:r>
              <a:rPr lang="en-US" sz="3200" dirty="0">
                <a:latin typeface="+mj-lt"/>
                <a:sym typeface="Wingdings" pitchFamily="2" charset="2"/>
              </a:rPr>
              <a:t>(g) + 3 H</a:t>
            </a:r>
            <a:r>
              <a:rPr lang="en-US" sz="3200" baseline="-25000" dirty="0">
                <a:latin typeface="+mj-lt"/>
                <a:sym typeface="Wingdings" pitchFamily="2" charset="2"/>
              </a:rPr>
              <a:t>2</a:t>
            </a:r>
            <a:r>
              <a:rPr lang="en-US" sz="3200" dirty="0">
                <a:latin typeface="+mj-lt"/>
                <a:sym typeface="Wingdings" pitchFamily="2" charset="2"/>
              </a:rPr>
              <a:t>(g) </a:t>
            </a:r>
            <a:r>
              <a:rPr lang="en-US" sz="3200" b="0" dirty="0">
                <a:latin typeface="+mj-lt"/>
              </a:rPr>
              <a:t>(∆G° = 33.4 kJ)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80845" y="2777490"/>
            <a:ext cx="7420155" cy="3304822"/>
            <a:chOff x="574172" y="2359660"/>
            <a:chExt cx="7420155" cy="3304822"/>
          </a:xfrm>
        </p:grpSpPr>
        <p:pic>
          <p:nvPicPr>
            <p:cNvPr id="13" name="Picture 12" descr="answer-a.png"/>
            <p:cNvPicPr>
              <a:picLocks/>
            </p:cNvPicPr>
            <p:nvPr>
              <p:custDataLst>
                <p:tags r:id="rId3"/>
              </p:custDataLst>
            </p:nvPr>
          </p:nvPicPr>
          <p:blipFill>
            <a:blip r:embed="rId13" cstate="print"/>
            <a:stretch>
              <a:fillRect/>
            </a:stretch>
          </p:blipFill>
          <p:spPr>
            <a:xfrm>
              <a:off x="580845" y="2359660"/>
              <a:ext cx="548640" cy="548640"/>
            </a:xfrm>
            <a:prstGeom prst="rect">
              <a:avLst/>
            </a:prstGeom>
          </p:spPr>
        </p:pic>
        <p:pic>
          <p:nvPicPr>
            <p:cNvPr id="14" name="Picture 13" descr="answer-b.png"/>
            <p:cNvPicPr>
              <a:picLocks/>
            </p:cNvPicPr>
            <p:nvPr>
              <p:custDataLst>
                <p:tags r:id="rId4"/>
              </p:custDataLst>
            </p:nvPr>
          </p:nvPicPr>
          <p:blipFill>
            <a:blip r:embed="rId14" cstate="print"/>
            <a:stretch>
              <a:fillRect/>
            </a:stretch>
          </p:blipFill>
          <p:spPr>
            <a:xfrm>
              <a:off x="580845" y="3097530"/>
              <a:ext cx="548640" cy="548640"/>
            </a:xfrm>
            <a:prstGeom prst="rect">
              <a:avLst/>
            </a:prstGeom>
          </p:spPr>
        </p:pic>
        <p:pic>
          <p:nvPicPr>
            <p:cNvPr id="15" name="Picture 14" descr="answer-c.png"/>
            <p:cNvPicPr>
              <a:picLocks/>
            </p:cNvPicPr>
            <p:nvPr>
              <p:custDataLst>
                <p:tags r:id="rId5"/>
              </p:custDataLst>
            </p:nvPr>
          </p:nvPicPr>
          <p:blipFill>
            <a:blip r:embed="rId15" cstate="print"/>
            <a:stretch>
              <a:fillRect/>
            </a:stretch>
          </p:blipFill>
          <p:spPr>
            <a:xfrm>
              <a:off x="580845" y="3835400"/>
              <a:ext cx="548640" cy="548640"/>
            </a:xfrm>
            <a:prstGeom prst="rect">
              <a:avLst/>
            </a:prstGeom>
          </p:spPr>
        </p:pic>
        <p:pic>
          <p:nvPicPr>
            <p:cNvPr id="16" name="Picture 15" descr="answer-d.png"/>
            <p:cNvPicPr>
              <a:picLocks/>
            </p:cNvPicPr>
            <p:nvPr>
              <p:custDataLst>
                <p:tags r:id="rId6"/>
              </p:custDataLst>
            </p:nvPr>
          </p:nvPicPr>
          <p:blipFill>
            <a:blip r:embed="rId16" cstate="print"/>
            <a:stretch>
              <a:fillRect/>
            </a:stretch>
          </p:blipFill>
          <p:spPr>
            <a:xfrm>
              <a:off x="574172" y="4573270"/>
              <a:ext cx="548640" cy="54864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>
              <p:custDataLst>
                <p:tags r:id="rId7"/>
              </p:custDataLst>
            </p:nvPr>
          </p:nvSpPr>
          <p:spPr>
            <a:xfrm>
              <a:off x="1334477" y="2408202"/>
              <a:ext cx="3572198" cy="451556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0" dirty="0">
                  <a:solidFill>
                    <a:prstClr val="black"/>
                  </a:solidFill>
                  <a:latin typeface="Calibri" panose="020F0502020204030204"/>
                </a:rPr>
                <a:t>1.014</a:t>
              </a:r>
              <a:endParaRPr lang="en-US" sz="2800" b="0" baseline="-25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TextBox 18"/>
            <p:cNvSpPr txBox="1"/>
            <p:nvPr>
              <p:custDataLst>
                <p:tags r:id="rId8"/>
              </p:custDataLst>
            </p:nvPr>
          </p:nvSpPr>
          <p:spPr>
            <a:xfrm>
              <a:off x="1334477" y="3060868"/>
              <a:ext cx="3339028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0" dirty="0">
                  <a:solidFill>
                    <a:schemeClr val="tx1"/>
                  </a:solidFill>
                  <a:latin typeface="Calibri" panose="020F0502020204030204"/>
                </a:rPr>
                <a:t>609048.5</a:t>
              </a:r>
              <a:endParaRPr lang="en-US" sz="2800" b="0" baseline="-25000" dirty="0">
                <a:solidFill>
                  <a:schemeClr val="tx1"/>
                </a:solidFill>
                <a:latin typeface="Calibri" panose="020F0502020204030204"/>
              </a:endParaRPr>
            </a:p>
          </p:txBody>
        </p:sp>
        <p:sp>
          <p:nvSpPr>
            <p:cNvPr id="20" name="TextBox 19"/>
            <p:cNvSpPr txBox="1"/>
            <p:nvPr>
              <p:custDataLst>
                <p:tags r:id="rId9"/>
              </p:custDataLst>
            </p:nvPr>
          </p:nvSpPr>
          <p:spPr>
            <a:xfrm>
              <a:off x="1312448" y="3804920"/>
              <a:ext cx="6681879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0" dirty="0">
                  <a:solidFill>
                    <a:prstClr val="black"/>
                  </a:solidFill>
                  <a:latin typeface="Calibri" panose="020F0502020204030204"/>
                </a:rPr>
                <a:t>1.397 E-6</a:t>
              </a:r>
              <a:endParaRPr lang="en-US" sz="2800" b="0" baseline="30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TextBox 20"/>
            <p:cNvSpPr txBox="1"/>
            <p:nvPr>
              <p:custDataLst>
                <p:tags r:id="rId10"/>
              </p:custDataLst>
            </p:nvPr>
          </p:nvSpPr>
          <p:spPr>
            <a:xfrm>
              <a:off x="1334477" y="5054882"/>
              <a:ext cx="6320545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0" dirty="0">
                  <a:solidFill>
                    <a:schemeClr val="tx1"/>
                  </a:solidFill>
                  <a:latin typeface="Calibri" panose="020F0502020204030204"/>
                </a:rPr>
                <a:t>Need to know </a:t>
              </a:r>
              <a:br>
                <a:rPr lang="en-US" sz="3600" b="0" dirty="0">
                  <a:solidFill>
                    <a:schemeClr val="tx1"/>
                  </a:solidFill>
                  <a:latin typeface="Calibri" panose="020F0502020204030204"/>
                </a:rPr>
              </a:br>
              <a:r>
                <a:rPr lang="en-US" sz="3600" b="0" dirty="0">
                  <a:solidFill>
                    <a:schemeClr val="tx1"/>
                  </a:solidFill>
                  <a:latin typeface="Calibri" panose="020F0502020204030204"/>
                </a:rPr>
                <a:t>equilibrium [ ]’s </a:t>
              </a:r>
              <a:br>
                <a:rPr lang="en-US" sz="3600" b="0" dirty="0">
                  <a:solidFill>
                    <a:schemeClr val="tx1"/>
                  </a:solidFill>
                  <a:latin typeface="Calibri" panose="020F0502020204030204"/>
                </a:rPr>
              </a:br>
              <a:r>
                <a:rPr lang="en-US" sz="3600" b="0" dirty="0">
                  <a:solidFill>
                    <a:schemeClr val="tx1"/>
                  </a:solidFill>
                  <a:latin typeface="Calibri" panose="020F0502020204030204"/>
                </a:rPr>
                <a:t>to calculate </a:t>
              </a:r>
              <a:r>
                <a:rPr lang="en-US" sz="3600" b="0" dirty="0" err="1">
                  <a:solidFill>
                    <a:schemeClr val="tx1"/>
                  </a:solidFill>
                  <a:latin typeface="Calibri" panose="020F0502020204030204"/>
                </a:rPr>
                <a:t>Keq</a:t>
              </a:r>
              <a:endParaRPr lang="en-US" sz="2800" b="0" baseline="30000" dirty="0">
                <a:solidFill>
                  <a:schemeClr val="tx1"/>
                </a:solidFill>
                <a:latin typeface="Calibri" panose="020F0502020204030204"/>
              </a:endParaRPr>
            </a:p>
          </p:txBody>
        </p:sp>
      </p:grpSp>
      <p:sp>
        <p:nvSpPr>
          <p:cNvPr id="23" name="Frame 2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60991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228600" y="331470"/>
            <a:ext cx="11896702" cy="1549400"/>
          </a:xfrm>
          <a:prstGeom prst="rect">
            <a:avLst/>
          </a:prstGeom>
          <a:noFill/>
        </p:spPr>
        <p:txBody>
          <a:bodyPr vert="horz" rtlCol="0" anchor="ctr" anchorCtr="1">
            <a:noAutofit/>
          </a:bodyPr>
          <a:lstStyle/>
          <a:p>
            <a:r>
              <a:rPr lang="en-US" sz="3200" dirty="0">
                <a:latin typeface="+mj-lt"/>
              </a:rPr>
              <a:t>#4 - </a:t>
            </a:r>
            <a:r>
              <a:rPr lang="en-US" sz="3200" b="0" dirty="0">
                <a:latin typeface="+mj-lt"/>
              </a:rPr>
              <a:t>Calculate the equilibrium constant for this reaction at 298 K. </a:t>
            </a:r>
          </a:p>
          <a:p>
            <a:r>
              <a:rPr lang="en-US" sz="3200" dirty="0">
                <a:latin typeface="+mj-lt"/>
                <a:sym typeface="Symbol"/>
              </a:rPr>
              <a:t>2 NH</a:t>
            </a:r>
            <a:r>
              <a:rPr lang="en-US" sz="3200" baseline="-25000" dirty="0">
                <a:latin typeface="+mj-lt"/>
                <a:sym typeface="Symbol"/>
              </a:rPr>
              <a:t>3</a:t>
            </a:r>
            <a:r>
              <a:rPr lang="en-US" sz="3200" dirty="0">
                <a:latin typeface="+mj-lt"/>
                <a:sym typeface="Symbol"/>
              </a:rPr>
              <a:t>(g) </a:t>
            </a:r>
            <a:r>
              <a:rPr lang="en-US" sz="3200" dirty="0">
                <a:latin typeface="+mj-lt"/>
                <a:sym typeface="Wingdings" pitchFamily="2" charset="2"/>
              </a:rPr>
              <a:t>  N</a:t>
            </a:r>
            <a:r>
              <a:rPr lang="en-US" sz="3200" baseline="-25000" dirty="0">
                <a:latin typeface="+mj-lt"/>
                <a:sym typeface="Wingdings" pitchFamily="2" charset="2"/>
              </a:rPr>
              <a:t>2</a:t>
            </a:r>
            <a:r>
              <a:rPr lang="en-US" sz="3200" dirty="0">
                <a:latin typeface="+mj-lt"/>
                <a:sym typeface="Wingdings" pitchFamily="2" charset="2"/>
              </a:rPr>
              <a:t>(g) + 3 H</a:t>
            </a:r>
            <a:r>
              <a:rPr lang="en-US" sz="3200" baseline="-25000" dirty="0">
                <a:latin typeface="+mj-lt"/>
                <a:sym typeface="Wingdings" pitchFamily="2" charset="2"/>
              </a:rPr>
              <a:t>2</a:t>
            </a:r>
            <a:r>
              <a:rPr lang="en-US" sz="3200" dirty="0">
                <a:latin typeface="+mj-lt"/>
                <a:sym typeface="Wingdings" pitchFamily="2" charset="2"/>
              </a:rPr>
              <a:t>(g) </a:t>
            </a:r>
            <a:r>
              <a:rPr lang="en-US" sz="3200" b="0" dirty="0">
                <a:latin typeface="+mj-lt"/>
              </a:rPr>
              <a:t>(∆G° = 33.4 kJ)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80845" y="2777490"/>
            <a:ext cx="7420155" cy="3304822"/>
            <a:chOff x="574172" y="2359660"/>
            <a:chExt cx="7420155" cy="3304822"/>
          </a:xfrm>
        </p:grpSpPr>
        <p:pic>
          <p:nvPicPr>
            <p:cNvPr id="13" name="Picture 12" descr="answer-a.png"/>
            <p:cNvPicPr>
              <a:picLocks/>
            </p:cNvPicPr>
            <p:nvPr>
              <p:custDataLst>
                <p:tags r:id="rId3"/>
              </p:custDataLst>
            </p:nvPr>
          </p:nvPicPr>
          <p:blipFill>
            <a:blip r:embed="rId13" cstate="print"/>
            <a:stretch>
              <a:fillRect/>
            </a:stretch>
          </p:blipFill>
          <p:spPr>
            <a:xfrm>
              <a:off x="580845" y="2359660"/>
              <a:ext cx="548640" cy="548640"/>
            </a:xfrm>
            <a:prstGeom prst="rect">
              <a:avLst/>
            </a:prstGeom>
          </p:spPr>
        </p:pic>
        <p:pic>
          <p:nvPicPr>
            <p:cNvPr id="14" name="Picture 13" descr="answer-b.png"/>
            <p:cNvPicPr>
              <a:picLocks/>
            </p:cNvPicPr>
            <p:nvPr>
              <p:custDataLst>
                <p:tags r:id="rId4"/>
              </p:custDataLst>
            </p:nvPr>
          </p:nvPicPr>
          <p:blipFill>
            <a:blip r:embed="rId14" cstate="print"/>
            <a:stretch>
              <a:fillRect/>
            </a:stretch>
          </p:blipFill>
          <p:spPr>
            <a:xfrm>
              <a:off x="580845" y="3097530"/>
              <a:ext cx="548640" cy="548640"/>
            </a:xfrm>
            <a:prstGeom prst="rect">
              <a:avLst/>
            </a:prstGeom>
          </p:spPr>
        </p:pic>
        <p:pic>
          <p:nvPicPr>
            <p:cNvPr id="15" name="Picture 14" descr="answer-c.png"/>
            <p:cNvPicPr>
              <a:picLocks/>
            </p:cNvPicPr>
            <p:nvPr>
              <p:custDataLst>
                <p:tags r:id="rId5"/>
              </p:custDataLst>
            </p:nvPr>
          </p:nvPicPr>
          <p:blipFill>
            <a:blip r:embed="rId15" cstate="print"/>
            <a:stretch>
              <a:fillRect/>
            </a:stretch>
          </p:blipFill>
          <p:spPr>
            <a:xfrm>
              <a:off x="580845" y="3835400"/>
              <a:ext cx="548640" cy="548640"/>
            </a:xfrm>
            <a:prstGeom prst="rect">
              <a:avLst/>
            </a:prstGeom>
          </p:spPr>
        </p:pic>
        <p:pic>
          <p:nvPicPr>
            <p:cNvPr id="16" name="Picture 15" descr="answer-d.png"/>
            <p:cNvPicPr>
              <a:picLocks/>
            </p:cNvPicPr>
            <p:nvPr>
              <p:custDataLst>
                <p:tags r:id="rId6"/>
              </p:custDataLst>
            </p:nvPr>
          </p:nvPicPr>
          <p:blipFill>
            <a:blip r:embed="rId16" cstate="print"/>
            <a:stretch>
              <a:fillRect/>
            </a:stretch>
          </p:blipFill>
          <p:spPr>
            <a:xfrm>
              <a:off x="574172" y="4573270"/>
              <a:ext cx="548640" cy="54864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>
              <p:custDataLst>
                <p:tags r:id="rId7"/>
              </p:custDataLst>
            </p:nvPr>
          </p:nvSpPr>
          <p:spPr>
            <a:xfrm>
              <a:off x="1334477" y="2408202"/>
              <a:ext cx="3572198" cy="451556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0" dirty="0">
                  <a:solidFill>
                    <a:prstClr val="black"/>
                  </a:solidFill>
                  <a:latin typeface="Calibri" panose="020F0502020204030204"/>
                </a:rPr>
                <a:t>1.014</a:t>
              </a:r>
              <a:endParaRPr lang="en-US" sz="2800" b="0" baseline="-25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TextBox 18"/>
            <p:cNvSpPr txBox="1"/>
            <p:nvPr>
              <p:custDataLst>
                <p:tags r:id="rId8"/>
              </p:custDataLst>
            </p:nvPr>
          </p:nvSpPr>
          <p:spPr>
            <a:xfrm>
              <a:off x="1334477" y="3060868"/>
              <a:ext cx="3339028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0" dirty="0">
                  <a:solidFill>
                    <a:schemeClr val="tx1"/>
                  </a:solidFill>
                  <a:latin typeface="Calibri" panose="020F0502020204030204"/>
                </a:rPr>
                <a:t>609048.5</a:t>
              </a:r>
              <a:endParaRPr lang="en-US" sz="2800" b="0" baseline="-25000" dirty="0">
                <a:solidFill>
                  <a:schemeClr val="tx1"/>
                </a:solidFill>
                <a:latin typeface="Calibri" panose="020F0502020204030204"/>
              </a:endParaRPr>
            </a:p>
          </p:txBody>
        </p:sp>
        <p:sp>
          <p:nvSpPr>
            <p:cNvPr id="20" name="TextBox 19"/>
            <p:cNvSpPr txBox="1"/>
            <p:nvPr>
              <p:custDataLst>
                <p:tags r:id="rId9"/>
              </p:custDataLst>
            </p:nvPr>
          </p:nvSpPr>
          <p:spPr>
            <a:xfrm>
              <a:off x="1312448" y="3804920"/>
              <a:ext cx="6681879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4800" dirty="0">
                  <a:solidFill>
                    <a:srgbClr val="FF0000"/>
                  </a:solidFill>
                  <a:latin typeface="Calibri" panose="020F0502020204030204"/>
                </a:rPr>
                <a:t>1.397 E-6</a:t>
              </a:r>
              <a:endParaRPr lang="en-US" sz="4000" baseline="30000" dirty="0">
                <a:solidFill>
                  <a:srgbClr val="FF0000"/>
                </a:solidFill>
                <a:latin typeface="Calibri" panose="020F0502020204030204"/>
              </a:endParaRPr>
            </a:p>
          </p:txBody>
        </p:sp>
        <p:sp>
          <p:nvSpPr>
            <p:cNvPr id="21" name="TextBox 20"/>
            <p:cNvSpPr txBox="1"/>
            <p:nvPr>
              <p:custDataLst>
                <p:tags r:id="rId10"/>
              </p:custDataLst>
            </p:nvPr>
          </p:nvSpPr>
          <p:spPr>
            <a:xfrm>
              <a:off x="1312448" y="5054882"/>
              <a:ext cx="6320545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0" dirty="0">
                  <a:solidFill>
                    <a:schemeClr val="tx1"/>
                  </a:solidFill>
                  <a:latin typeface="Calibri" panose="020F0502020204030204"/>
                </a:rPr>
                <a:t>Need to know </a:t>
              </a:r>
              <a:br>
                <a:rPr lang="en-US" sz="3600" b="0" dirty="0">
                  <a:solidFill>
                    <a:schemeClr val="tx1"/>
                  </a:solidFill>
                  <a:latin typeface="Calibri" panose="020F0502020204030204"/>
                </a:rPr>
              </a:br>
              <a:r>
                <a:rPr lang="en-US" sz="3600" b="0" dirty="0">
                  <a:solidFill>
                    <a:schemeClr val="tx1"/>
                  </a:solidFill>
                  <a:latin typeface="Calibri" panose="020F0502020204030204"/>
                </a:rPr>
                <a:t>equilibrium [ ]’s </a:t>
              </a:r>
              <a:br>
                <a:rPr lang="en-US" sz="3600" b="0" dirty="0">
                  <a:solidFill>
                    <a:schemeClr val="tx1"/>
                  </a:solidFill>
                  <a:latin typeface="Calibri" panose="020F0502020204030204"/>
                </a:rPr>
              </a:br>
              <a:r>
                <a:rPr lang="en-US" sz="3600" b="0" dirty="0">
                  <a:solidFill>
                    <a:schemeClr val="tx1"/>
                  </a:solidFill>
                  <a:latin typeface="Calibri" panose="020F0502020204030204"/>
                </a:rPr>
                <a:t>to calculate </a:t>
              </a:r>
              <a:r>
                <a:rPr lang="en-US" sz="3600" b="0" dirty="0" err="1">
                  <a:solidFill>
                    <a:schemeClr val="tx1"/>
                  </a:solidFill>
                  <a:latin typeface="Calibri" panose="020F0502020204030204"/>
                </a:rPr>
                <a:t>Keq</a:t>
              </a:r>
              <a:endParaRPr lang="en-US" sz="2800" b="0" baseline="30000" dirty="0">
                <a:solidFill>
                  <a:schemeClr val="tx1"/>
                </a:solidFill>
                <a:latin typeface="Calibri" panose="020F0502020204030204"/>
              </a:endParaRPr>
            </a:p>
          </p:txBody>
        </p:sp>
      </p:grpSp>
      <p:sp>
        <p:nvSpPr>
          <p:cNvPr id="23" name="Frame 2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13216" y="1873946"/>
            <a:ext cx="69120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latin typeface="+mj-lt"/>
              </a:rPr>
              <a:t>∆G° = -RT ln(K)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latin typeface="+mj-lt"/>
              </a:rPr>
              <a:t>33400= -(8.314)(298)ln(K)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latin typeface="+mj-lt"/>
              </a:rPr>
              <a:t>-13.48 = ln(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K</a:t>
            </a:r>
            <a:r>
              <a:rPr lang="en-US" sz="3200" dirty="0">
                <a:solidFill>
                  <a:srgbClr val="0070C0"/>
                </a:solidFill>
                <a:latin typeface="+mj-lt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latin typeface="+mj-lt"/>
              </a:rPr>
              <a:t>ln(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y</a:t>
            </a:r>
            <a:r>
              <a:rPr lang="en-US" sz="3200" dirty="0">
                <a:solidFill>
                  <a:srgbClr val="0070C0"/>
                </a:solidFill>
                <a:latin typeface="+mj-lt"/>
              </a:rPr>
              <a:t>) = x      </a:t>
            </a:r>
            <a:r>
              <a:rPr lang="en-US" sz="3200" dirty="0">
                <a:solidFill>
                  <a:srgbClr val="0070C0"/>
                </a:solidFill>
                <a:latin typeface="Arial"/>
              </a:rPr>
              <a:t>e</a:t>
            </a:r>
            <a:r>
              <a:rPr lang="en-US" sz="3200" baseline="30000" dirty="0">
                <a:solidFill>
                  <a:srgbClr val="0070C0"/>
                </a:solidFill>
                <a:latin typeface="Arial"/>
              </a:rPr>
              <a:t>x</a:t>
            </a:r>
            <a:r>
              <a:rPr lang="en-US" sz="3200" dirty="0">
                <a:solidFill>
                  <a:srgbClr val="0070C0"/>
                </a:solidFill>
                <a:latin typeface="Arial"/>
              </a:rPr>
              <a:t> = y </a:t>
            </a:r>
            <a:endParaRPr lang="en-US" sz="3200" dirty="0">
              <a:solidFill>
                <a:srgbClr val="0070C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latin typeface="+mj-lt"/>
              </a:rPr>
              <a:t>e</a:t>
            </a:r>
            <a:r>
              <a:rPr lang="en-US" sz="3200" baseline="30000" dirty="0">
                <a:solidFill>
                  <a:srgbClr val="0070C0"/>
                </a:solidFill>
                <a:latin typeface="+mj-lt"/>
              </a:rPr>
              <a:t>-13.48</a:t>
            </a:r>
            <a:r>
              <a:rPr lang="en-US" sz="3200" dirty="0">
                <a:solidFill>
                  <a:srgbClr val="0070C0"/>
                </a:solidFill>
                <a:latin typeface="+mj-lt"/>
              </a:rPr>
              <a:t> = K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latin typeface="+mj-lt"/>
              </a:rPr>
              <a:t>				K = 1.397 x 10</a:t>
            </a:r>
            <a:r>
              <a:rPr lang="en-US" sz="3200" baseline="30000" dirty="0">
                <a:solidFill>
                  <a:srgbClr val="0070C0"/>
                </a:solidFill>
                <a:latin typeface="+mj-lt"/>
              </a:rPr>
              <a:t>-6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146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1790700" y="1066800"/>
            <a:ext cx="8610600" cy="1549400"/>
          </a:xfrm>
          <a:prstGeom prst="rect">
            <a:avLst/>
          </a:prstGeom>
          <a:noFill/>
        </p:spPr>
        <p:txBody>
          <a:bodyPr vert="horz" rtlCol="0" anchor="ctr" anchorCtr="1">
            <a:noAutofit/>
          </a:bodyPr>
          <a:lstStyle/>
          <a:p>
            <a:r>
              <a:rPr lang="en-US" sz="4400" dirty="0">
                <a:latin typeface="+mj-lt"/>
              </a:rPr>
              <a:t>Link to YouTube Presentation</a:t>
            </a:r>
          </a:p>
          <a:p>
            <a:endParaRPr lang="en-US" sz="4400" dirty="0">
              <a:latin typeface="+mj-lt"/>
              <a:hlinkClick r:id="rId5"/>
            </a:endParaRPr>
          </a:p>
          <a:p>
            <a:r>
              <a:rPr lang="en-US" sz="4400" dirty="0">
                <a:latin typeface="+mj-lt"/>
                <a:hlinkClick r:id="rId5"/>
              </a:rPr>
              <a:t>https://youtu.be/9IUI6T5ynfU</a:t>
            </a:r>
            <a:r>
              <a:rPr lang="en-US" sz="4400" dirty="0">
                <a:latin typeface="+mj-lt"/>
              </a:rPr>
              <a:t> </a:t>
            </a:r>
          </a:p>
        </p:txBody>
      </p:sp>
      <p:sp>
        <p:nvSpPr>
          <p:cNvPr id="23" name="Frame 2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72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07146"/>
            <a:ext cx="11582400" cy="5480119"/>
          </a:xfrm>
          <a:noFill/>
          <a:ln w="101600">
            <a:noFill/>
          </a:ln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US" sz="4000" dirty="0"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4000" dirty="0">
              <a:latin typeface="Arial" charset="0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en-US" sz="4000" b="1" baseline="-25000" dirty="0">
              <a:latin typeface="Arial" charset="0"/>
              <a:cs typeface="Arial" charset="0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en-US" sz="4000" b="1" baseline="-25000" dirty="0">
              <a:latin typeface="Arial" charset="0"/>
              <a:cs typeface="Arial" charset="0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en-US" sz="4000" b="1" dirty="0">
              <a:latin typeface="Arial" charset="0"/>
              <a:cs typeface="Arial" charset="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sz="4000" b="1" dirty="0">
                <a:latin typeface="Arial" charset="0"/>
                <a:cs typeface="Arial" charset="0"/>
              </a:rPr>
              <a:t>This should remind you of something!!!</a:t>
            </a:r>
            <a:endParaRPr lang="en-US" sz="4000" dirty="0">
              <a:latin typeface="Arial" charset="0"/>
              <a:cs typeface="Arial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980765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Gibbs Free Energy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29959" y="2791702"/>
            <a:ext cx="7132081" cy="822960"/>
          </a:xfrm>
          <a:prstGeom prst="rect">
            <a:avLst/>
          </a:prstGeom>
          <a:solidFill>
            <a:schemeClr val="accent5"/>
          </a:solidFill>
        </p:spPr>
        <p:txBody>
          <a:bodyPr wrap="none">
            <a:sp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4800" dirty="0">
                <a:latin typeface="Arial" charset="0"/>
                <a:cs typeface="Arial" charset="0"/>
              </a:rPr>
              <a:t> −</a:t>
            </a:r>
            <a:r>
              <a:rPr lang="en-US" sz="4800" dirty="0" err="1">
                <a:latin typeface="Arial" charset="0"/>
                <a:cs typeface="Arial" charset="0"/>
              </a:rPr>
              <a:t>T</a:t>
            </a:r>
            <a:r>
              <a:rPr lang="en-US" sz="4800" dirty="0" err="1">
                <a:latin typeface="Symbol" charset="0"/>
                <a:cs typeface="Arial" charset="0"/>
              </a:rPr>
              <a:t>D</a:t>
            </a:r>
            <a:r>
              <a:rPr lang="en-US" sz="4800" i="1" dirty="0" err="1">
                <a:latin typeface="Arial" charset="0"/>
                <a:cs typeface="Arial" charset="0"/>
              </a:rPr>
              <a:t>S</a:t>
            </a:r>
            <a:r>
              <a:rPr lang="en-US" sz="4800" baseline="-25000" dirty="0" err="1">
                <a:latin typeface="Arial" charset="0"/>
                <a:cs typeface="Arial" charset="0"/>
              </a:rPr>
              <a:t>univ</a:t>
            </a:r>
            <a:r>
              <a:rPr lang="en-US" sz="4800" dirty="0">
                <a:latin typeface="Arial" charset="0"/>
                <a:cs typeface="Arial" charset="0"/>
              </a:rPr>
              <a:t> = </a:t>
            </a:r>
            <a:r>
              <a:rPr lang="en-US" sz="4800" dirty="0" err="1">
                <a:latin typeface="Symbol" charset="0"/>
                <a:cs typeface="Arial" charset="0"/>
              </a:rPr>
              <a:t>D</a:t>
            </a:r>
            <a:r>
              <a:rPr lang="en-US" sz="4800" i="1" dirty="0" err="1">
                <a:latin typeface="Arial" charset="0"/>
                <a:cs typeface="Arial" charset="0"/>
              </a:rPr>
              <a:t>H</a:t>
            </a:r>
            <a:r>
              <a:rPr lang="en-US" sz="4800" baseline="-25000" dirty="0" err="1">
                <a:latin typeface="Arial" charset="0"/>
                <a:cs typeface="Arial" charset="0"/>
              </a:rPr>
              <a:t>sys</a:t>
            </a:r>
            <a:r>
              <a:rPr lang="en-US" sz="4800" dirty="0" err="1">
                <a:latin typeface="Arial" charset="0"/>
                <a:cs typeface="Arial" charset="0"/>
              </a:rPr>
              <a:t>−T</a:t>
            </a:r>
            <a:r>
              <a:rPr lang="en-US" sz="4800" dirty="0" err="1">
                <a:latin typeface="Symbol" charset="0"/>
                <a:cs typeface="Arial" charset="0"/>
              </a:rPr>
              <a:t>D</a:t>
            </a:r>
            <a:r>
              <a:rPr lang="en-US" sz="4800" i="1" dirty="0" err="1">
                <a:latin typeface="Arial" charset="0"/>
                <a:cs typeface="Arial" charset="0"/>
              </a:rPr>
              <a:t>S</a:t>
            </a:r>
            <a:r>
              <a:rPr lang="en-US" sz="4800" baseline="-25000" dirty="0" err="1">
                <a:latin typeface="Arial" charset="0"/>
                <a:cs typeface="Arial" charset="0"/>
              </a:rPr>
              <a:t>sys</a:t>
            </a:r>
            <a:endParaRPr lang="en-US" sz="4800" baseline="-250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7459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uiExpand="1" build="p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07147"/>
            <a:ext cx="11582400" cy="4765054"/>
          </a:xfrm>
          <a:noFill/>
          <a:ln w="101600">
            <a:noFill/>
          </a:ln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4000" b="1" dirty="0">
                <a:latin typeface="Arial" charset="0"/>
                <a:cs typeface="Arial" charset="0"/>
              </a:rPr>
              <a:t>−</a:t>
            </a:r>
            <a:r>
              <a:rPr lang="en-US" sz="4000" b="1" dirty="0" err="1">
                <a:latin typeface="Arial" charset="0"/>
                <a:cs typeface="Arial" charset="0"/>
              </a:rPr>
              <a:t>T</a:t>
            </a:r>
            <a:r>
              <a:rPr lang="en-US" sz="4000" b="1" dirty="0" err="1">
                <a:latin typeface="Symbol" charset="0"/>
                <a:cs typeface="Arial" charset="0"/>
              </a:rPr>
              <a:t>D</a:t>
            </a:r>
            <a:r>
              <a:rPr lang="en-US" sz="4000" b="1" i="1" dirty="0" err="1">
                <a:latin typeface="Arial" charset="0"/>
                <a:cs typeface="Arial" charset="0"/>
              </a:rPr>
              <a:t>S</a:t>
            </a:r>
            <a:r>
              <a:rPr lang="en-US" sz="4000" b="1" baseline="-25000" dirty="0" err="1">
                <a:latin typeface="Arial" charset="0"/>
                <a:cs typeface="Arial" charset="0"/>
              </a:rPr>
              <a:t>univ</a:t>
            </a:r>
            <a:r>
              <a:rPr lang="en-US" sz="4000" b="1" dirty="0">
                <a:latin typeface="Arial" charset="0"/>
                <a:cs typeface="Arial" charset="0"/>
              </a:rPr>
              <a:t>  = </a:t>
            </a:r>
            <a:r>
              <a:rPr lang="en-US" sz="4000" b="1" dirty="0" err="1">
                <a:latin typeface="Symbol" charset="0"/>
                <a:cs typeface="Arial" charset="0"/>
              </a:rPr>
              <a:t>D</a:t>
            </a:r>
            <a:r>
              <a:rPr lang="en-US" sz="4000" b="1" i="1" dirty="0" err="1">
                <a:latin typeface="Arial" charset="0"/>
                <a:cs typeface="Arial" charset="0"/>
              </a:rPr>
              <a:t>H</a:t>
            </a:r>
            <a:r>
              <a:rPr lang="en-US" sz="4000" b="1" baseline="-25000" dirty="0" err="1">
                <a:latin typeface="Arial" charset="0"/>
                <a:cs typeface="Arial" charset="0"/>
              </a:rPr>
              <a:t>sys</a:t>
            </a:r>
            <a:r>
              <a:rPr lang="en-US" sz="4000" b="1" dirty="0" err="1">
                <a:latin typeface="Arial" charset="0"/>
                <a:cs typeface="Arial" charset="0"/>
              </a:rPr>
              <a:t>−T</a:t>
            </a:r>
            <a:r>
              <a:rPr lang="en-US" sz="4000" b="1" dirty="0" err="1">
                <a:latin typeface="Symbol" charset="0"/>
                <a:cs typeface="Arial" charset="0"/>
              </a:rPr>
              <a:t>D</a:t>
            </a:r>
            <a:r>
              <a:rPr lang="en-US" sz="4000" b="1" i="1" dirty="0" err="1">
                <a:latin typeface="Arial" charset="0"/>
                <a:cs typeface="Arial" charset="0"/>
              </a:rPr>
              <a:t>S</a:t>
            </a:r>
            <a:r>
              <a:rPr lang="en-US" sz="4000" b="1" baseline="-25000" dirty="0" err="1">
                <a:latin typeface="Arial" charset="0"/>
                <a:cs typeface="Arial" charset="0"/>
              </a:rPr>
              <a:t>sys</a:t>
            </a:r>
            <a:endParaRPr lang="en-US" sz="4000" b="1" baseline="-25000" dirty="0"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en-US" sz="1400" b="1" baseline="-25000" dirty="0">
              <a:latin typeface="Arial" charset="0"/>
              <a:cs typeface="Arial" charset="0"/>
            </a:endParaRPr>
          </a:p>
          <a:p>
            <a:pPr algn="ctr">
              <a:lnSpc>
                <a:spcPct val="90000"/>
              </a:lnSpc>
              <a:buFont typeface="Symbol" panose="05050102010706020507" pitchFamily="18" charset="2"/>
              <a:buChar char=" "/>
            </a:pPr>
            <a:r>
              <a:rPr lang="en-US" sz="4000" b="1" dirty="0">
                <a:latin typeface="Symbol" charset="0"/>
                <a:cs typeface="Arial" charset="0"/>
              </a:rPr>
              <a:t> </a:t>
            </a:r>
            <a:r>
              <a:rPr lang="en-US" sz="4000" b="1" dirty="0" err="1">
                <a:latin typeface="Symbol" charset="0"/>
                <a:cs typeface="Arial" charset="0"/>
              </a:rPr>
              <a:t>D</a:t>
            </a:r>
            <a:r>
              <a:rPr lang="en-US" sz="4000" b="1" i="1" dirty="0" err="1">
                <a:latin typeface="Arial" charset="0"/>
                <a:cs typeface="Arial" charset="0"/>
              </a:rPr>
              <a:t>G</a:t>
            </a:r>
            <a:r>
              <a:rPr lang="en-US" sz="4000" b="1" baseline="-25000" dirty="0" err="1">
                <a:latin typeface="Arial" charset="0"/>
                <a:cs typeface="Arial" charset="0"/>
              </a:rPr>
              <a:t>sys</a:t>
            </a:r>
            <a:r>
              <a:rPr lang="en-US" sz="4000" b="1" dirty="0">
                <a:latin typeface="Arial" charset="0"/>
                <a:cs typeface="Arial" charset="0"/>
              </a:rPr>
              <a:t>   = </a:t>
            </a:r>
            <a:r>
              <a:rPr lang="en-US" sz="4000" b="1" dirty="0" err="1">
                <a:latin typeface="Symbol" charset="0"/>
                <a:cs typeface="Arial" charset="0"/>
              </a:rPr>
              <a:t>D</a:t>
            </a:r>
            <a:r>
              <a:rPr lang="en-US" sz="4000" b="1" i="1" dirty="0" err="1">
                <a:latin typeface="Arial" charset="0"/>
                <a:cs typeface="Arial" charset="0"/>
              </a:rPr>
              <a:t>H</a:t>
            </a:r>
            <a:r>
              <a:rPr lang="en-US" sz="4000" b="1" baseline="-25000" dirty="0" err="1">
                <a:latin typeface="Arial" charset="0"/>
                <a:cs typeface="Arial" charset="0"/>
              </a:rPr>
              <a:t>sys</a:t>
            </a:r>
            <a:r>
              <a:rPr lang="en-US" sz="4000" b="1" dirty="0" err="1">
                <a:latin typeface="Arial" charset="0"/>
                <a:cs typeface="Arial" charset="0"/>
              </a:rPr>
              <a:t>−T</a:t>
            </a:r>
            <a:r>
              <a:rPr lang="en-US" sz="4000" b="1" dirty="0" err="1">
                <a:latin typeface="Symbol" charset="0"/>
                <a:cs typeface="Arial" charset="0"/>
              </a:rPr>
              <a:t>D</a:t>
            </a:r>
            <a:r>
              <a:rPr lang="en-US" sz="4000" b="1" i="1" dirty="0" err="1">
                <a:latin typeface="Arial" charset="0"/>
                <a:cs typeface="Arial" charset="0"/>
              </a:rPr>
              <a:t>S</a:t>
            </a:r>
            <a:r>
              <a:rPr lang="en-US" sz="4000" b="1" baseline="-25000" dirty="0" err="1">
                <a:latin typeface="Arial" charset="0"/>
                <a:cs typeface="Arial" charset="0"/>
              </a:rPr>
              <a:t>sys</a:t>
            </a:r>
            <a:endParaRPr lang="en-US" sz="4000" b="1" baseline="-25000" dirty="0">
              <a:latin typeface="Arial" charset="0"/>
              <a:cs typeface="Arial" charset="0"/>
            </a:endParaRPr>
          </a:p>
          <a:p>
            <a:pPr algn="ctr">
              <a:lnSpc>
                <a:spcPct val="90000"/>
              </a:lnSpc>
              <a:buFont typeface="Symbol" panose="05050102010706020507" pitchFamily="18" charset="2"/>
              <a:buChar char=" "/>
            </a:pPr>
            <a:endParaRPr lang="en-US" sz="4000" b="1" baseline="-25000" dirty="0">
              <a:latin typeface="Arial" charset="0"/>
              <a:cs typeface="Arial" charset="0"/>
            </a:endParaRPr>
          </a:p>
          <a:p>
            <a:pPr algn="ctr">
              <a:lnSpc>
                <a:spcPct val="90000"/>
              </a:lnSpc>
              <a:buFont typeface="Symbol" panose="05050102010706020507" pitchFamily="18" charset="2"/>
              <a:buChar char=" "/>
            </a:pPr>
            <a:endParaRPr lang="en-US" sz="4000" b="1" baseline="-25000" dirty="0">
              <a:latin typeface="Arial" charset="0"/>
              <a:cs typeface="Arial" charset="0"/>
            </a:endParaRPr>
          </a:p>
          <a:p>
            <a:pPr algn="ctr">
              <a:lnSpc>
                <a:spcPct val="90000"/>
              </a:lnSpc>
              <a:buFont typeface="Symbol" panose="05050102010706020507" pitchFamily="18" charset="2"/>
              <a:buChar char=" "/>
            </a:pPr>
            <a:r>
              <a:rPr lang="en-US" sz="4000" b="1" dirty="0">
                <a:latin typeface="Arial" charset="0"/>
                <a:cs typeface="Arial" charset="0"/>
              </a:rPr>
              <a:t>Therefore...</a:t>
            </a:r>
          </a:p>
          <a:p>
            <a:pPr algn="ctr">
              <a:lnSpc>
                <a:spcPct val="90000"/>
              </a:lnSpc>
              <a:buFont typeface="Symbol" panose="05050102010706020507" pitchFamily="18" charset="2"/>
              <a:buChar char=" "/>
            </a:pPr>
            <a:endParaRPr lang="en-US" sz="1100" b="1" dirty="0">
              <a:latin typeface="Arial" charset="0"/>
              <a:cs typeface="Arial" charset="0"/>
            </a:endParaRPr>
          </a:p>
          <a:p>
            <a:pPr algn="ctr">
              <a:lnSpc>
                <a:spcPct val="90000"/>
              </a:lnSpc>
              <a:buFont typeface="Symbol" panose="05050102010706020507" pitchFamily="18" charset="2"/>
              <a:buChar char=" "/>
            </a:pPr>
            <a:endParaRPr lang="en-US" sz="4000" b="1" baseline="-25000" dirty="0">
              <a:latin typeface="Arial" charset="0"/>
              <a:cs typeface="Arial" charset="0"/>
            </a:endParaRPr>
          </a:p>
          <a:p>
            <a:pPr algn="ctr">
              <a:lnSpc>
                <a:spcPct val="90000"/>
              </a:lnSpc>
              <a:buFont typeface="Symbol" panose="05050102010706020507" pitchFamily="18" charset="2"/>
              <a:buChar char=" "/>
            </a:pPr>
            <a:endParaRPr lang="en-US" sz="4000" b="1" baseline="-25000" dirty="0">
              <a:latin typeface="Arial" charset="0"/>
              <a:cs typeface="Arial" charset="0"/>
            </a:endParaRPr>
          </a:p>
          <a:p>
            <a:pPr algn="ctr">
              <a:lnSpc>
                <a:spcPct val="90000"/>
              </a:lnSpc>
              <a:buFont typeface="Symbol" panose="05050102010706020507" pitchFamily="18" charset="2"/>
              <a:buChar char=" "/>
            </a:pPr>
            <a:r>
              <a:rPr lang="en-US" sz="4000" b="1" baseline="-25000" dirty="0">
                <a:latin typeface="Arial" charset="0"/>
                <a:cs typeface="Arial" charset="0"/>
              </a:rPr>
              <a:t>Another helpful rearrangement!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4000" b="1" baseline="-25000" dirty="0">
                <a:latin typeface="Arial" charset="0"/>
                <a:cs typeface="Arial" charset="0"/>
              </a:rPr>
              <a:t> </a:t>
            </a:r>
          </a:p>
          <a:p>
            <a:pPr marL="0" indent="0" algn="ctr">
              <a:lnSpc>
                <a:spcPct val="90000"/>
              </a:lnSpc>
              <a:buNone/>
            </a:pPr>
            <a:endParaRPr lang="en-US" sz="4000" b="1" baseline="-25000" dirty="0">
              <a:latin typeface="Arial" charset="0"/>
              <a:cs typeface="Arial" charset="0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en-US" sz="4000" b="1" baseline="-25000" dirty="0">
              <a:latin typeface="Arial" charset="0"/>
              <a:cs typeface="Arial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980765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Gibbs Free Energy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BC5A5F-711D-6BD2-C49E-632A0DB29D6E}"/>
              </a:ext>
            </a:extLst>
          </p:cNvPr>
          <p:cNvSpPr/>
          <p:nvPr/>
        </p:nvSpPr>
        <p:spPr bwMode="auto">
          <a:xfrm>
            <a:off x="3276599" y="1352601"/>
            <a:ext cx="2226129" cy="1771599"/>
          </a:xfrm>
          <a:prstGeom prst="rect">
            <a:avLst/>
          </a:prstGeom>
          <a:solidFill>
            <a:srgbClr val="FFFF00">
              <a:alpha val="34902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063EC0-EEE6-F076-0F6B-12C3F9AC2651}"/>
              </a:ext>
            </a:extLst>
          </p:cNvPr>
          <p:cNvSpPr/>
          <p:nvPr/>
        </p:nvSpPr>
        <p:spPr>
          <a:xfrm>
            <a:off x="3628219" y="4531347"/>
            <a:ext cx="5743880" cy="757130"/>
          </a:xfrm>
          <a:prstGeom prst="rect">
            <a:avLst/>
          </a:prstGeom>
          <a:solidFill>
            <a:schemeClr val="accent5"/>
          </a:solidFill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buFont typeface="Symbol" panose="05050102010706020507" pitchFamily="18" charset="2"/>
              <a:buChar char=" "/>
            </a:pPr>
            <a:r>
              <a:rPr lang="en-US" sz="4800" dirty="0" err="1">
                <a:latin typeface="Symbol" charset="0"/>
                <a:cs typeface="Arial" charset="0"/>
              </a:rPr>
              <a:t>D</a:t>
            </a:r>
            <a:r>
              <a:rPr lang="en-US" sz="4800" i="1" dirty="0" err="1">
                <a:latin typeface="Arial" charset="0"/>
                <a:cs typeface="Arial" charset="0"/>
              </a:rPr>
              <a:t>G</a:t>
            </a:r>
            <a:r>
              <a:rPr lang="en-US" sz="4800" baseline="-25000" dirty="0" err="1">
                <a:latin typeface="Arial" charset="0"/>
                <a:cs typeface="Arial" charset="0"/>
              </a:rPr>
              <a:t>sys</a:t>
            </a:r>
            <a:r>
              <a:rPr lang="en-US" sz="4800" dirty="0">
                <a:latin typeface="Arial" charset="0"/>
                <a:cs typeface="Arial" charset="0"/>
              </a:rPr>
              <a:t>   =  </a:t>
            </a:r>
            <a:r>
              <a:rPr lang="en-US" sz="4800" baseline="-25000" dirty="0">
                <a:latin typeface="Arial" charset="0"/>
                <a:cs typeface="Arial" charset="0"/>
              </a:rPr>
              <a:t> </a:t>
            </a:r>
            <a:r>
              <a:rPr lang="en-US" sz="4800" dirty="0">
                <a:latin typeface="Arial" charset="0"/>
                <a:cs typeface="Arial" charset="0"/>
              </a:rPr>
              <a:t>−</a:t>
            </a:r>
            <a:r>
              <a:rPr lang="en-US" sz="4800" dirty="0" err="1">
                <a:latin typeface="Arial" charset="0"/>
                <a:cs typeface="Arial" charset="0"/>
              </a:rPr>
              <a:t>T</a:t>
            </a:r>
            <a:r>
              <a:rPr lang="en-US" sz="4800" dirty="0" err="1">
                <a:latin typeface="Symbol" charset="0"/>
                <a:cs typeface="Arial" charset="0"/>
              </a:rPr>
              <a:t>D</a:t>
            </a:r>
            <a:r>
              <a:rPr lang="en-US" sz="4800" i="1" dirty="0" err="1">
                <a:latin typeface="Arial" charset="0"/>
                <a:cs typeface="Arial" charset="0"/>
              </a:rPr>
              <a:t>S</a:t>
            </a:r>
            <a:r>
              <a:rPr lang="en-US" sz="4800" baseline="-25000" dirty="0" err="1">
                <a:latin typeface="Arial" charset="0"/>
                <a:cs typeface="Arial" charset="0"/>
              </a:rPr>
              <a:t>univ</a:t>
            </a:r>
            <a:r>
              <a:rPr lang="en-US" sz="4800" dirty="0">
                <a:latin typeface="Arial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50697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07147"/>
            <a:ext cx="11582400" cy="4765054"/>
          </a:xfrm>
          <a:noFill/>
          <a:ln w="101600">
            <a:noFill/>
          </a:ln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</a:pPr>
            <a:endParaRPr lang="en-US" sz="4000" b="1" baseline="-25000" dirty="0"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en-US" sz="4000" b="1" baseline="-25000" dirty="0"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en-US" sz="4000" b="1" baseline="-25000" dirty="0"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4000" b="1" baseline="-25000" dirty="0">
                <a:latin typeface="Arial" charset="0"/>
                <a:cs typeface="Arial" charset="0"/>
              </a:rPr>
              <a:t> </a:t>
            </a:r>
          </a:p>
          <a:p>
            <a:r>
              <a:rPr lang="en-US" sz="4000" dirty="0">
                <a:latin typeface="Arial" charset="0"/>
                <a:cs typeface="Arial" charset="0"/>
              </a:rPr>
              <a:t>Because </a:t>
            </a:r>
            <a:r>
              <a:rPr lang="en-US" sz="4000" dirty="0" err="1">
                <a:latin typeface="Symbol" charset="0"/>
                <a:cs typeface="Arial" charset="0"/>
              </a:rPr>
              <a:t>D</a:t>
            </a:r>
            <a:r>
              <a:rPr lang="en-US" sz="4000" i="1" dirty="0" err="1">
                <a:latin typeface="Arial" charset="0"/>
                <a:cs typeface="Arial" charset="0"/>
              </a:rPr>
              <a:t>S</a:t>
            </a:r>
            <a:r>
              <a:rPr lang="en-US" sz="4000" baseline="-25000" dirty="0" err="1">
                <a:latin typeface="Arial" charset="0"/>
                <a:cs typeface="Arial" charset="0"/>
              </a:rPr>
              <a:t>univ</a:t>
            </a:r>
            <a:r>
              <a:rPr lang="en-US" sz="4000" dirty="0">
                <a:latin typeface="Arial" charset="0"/>
                <a:cs typeface="Arial" charset="0"/>
              </a:rPr>
              <a:t> determines if a process is spontaneous, </a:t>
            </a:r>
            <a:r>
              <a:rPr lang="en-US" sz="4000" dirty="0">
                <a:latin typeface="Symbol" charset="0"/>
                <a:cs typeface="Arial" charset="0"/>
              </a:rPr>
              <a:t>D</a:t>
            </a:r>
            <a:r>
              <a:rPr lang="en-US" sz="4000" i="1" dirty="0">
                <a:latin typeface="Arial" charset="0"/>
                <a:cs typeface="Arial" charset="0"/>
              </a:rPr>
              <a:t>G</a:t>
            </a:r>
            <a:r>
              <a:rPr lang="en-US" sz="4000" dirty="0">
                <a:latin typeface="Arial" charset="0"/>
                <a:cs typeface="Arial" charset="0"/>
              </a:rPr>
              <a:t> also determines spontaneity.</a:t>
            </a:r>
          </a:p>
          <a:p>
            <a:r>
              <a:rPr lang="en-US" sz="4000" dirty="0">
                <a:latin typeface="Arial" charset="0"/>
                <a:cs typeface="Arial" charset="0"/>
              </a:rPr>
              <a:t> </a:t>
            </a:r>
            <a:r>
              <a:rPr lang="en-US" sz="4000" dirty="0" err="1">
                <a:latin typeface="Symbol" charset="0"/>
                <a:cs typeface="Arial" charset="0"/>
              </a:rPr>
              <a:t>D</a:t>
            </a:r>
            <a:r>
              <a:rPr lang="en-US" sz="4000" i="1" dirty="0" err="1">
                <a:latin typeface="Arial" charset="0"/>
                <a:cs typeface="Arial" charset="0"/>
              </a:rPr>
              <a:t>S</a:t>
            </a:r>
            <a:r>
              <a:rPr lang="en-US" sz="4000" baseline="-25000" dirty="0" err="1">
                <a:latin typeface="Arial" charset="0"/>
                <a:cs typeface="Arial" charset="0"/>
              </a:rPr>
              <a:t>univ</a:t>
            </a:r>
            <a:r>
              <a:rPr lang="en-US" sz="4000" dirty="0">
                <a:latin typeface="Arial" charset="0"/>
                <a:cs typeface="Arial" charset="0"/>
              </a:rPr>
              <a:t> is positive when spontaneous, </a:t>
            </a:r>
            <a:br>
              <a:rPr lang="en-US" sz="4000" dirty="0">
                <a:latin typeface="Arial" charset="0"/>
                <a:cs typeface="Arial" charset="0"/>
              </a:rPr>
            </a:br>
            <a:r>
              <a:rPr lang="en-US" sz="4000" b="1" dirty="0">
                <a:solidFill>
                  <a:srgbClr val="0070C0"/>
                </a:solidFill>
                <a:latin typeface="Arial" charset="0"/>
                <a:cs typeface="Arial" charset="0"/>
              </a:rPr>
              <a:t>so </a:t>
            </a:r>
            <a:r>
              <a:rPr lang="en-US" sz="4000" b="1" dirty="0">
                <a:solidFill>
                  <a:srgbClr val="0070C0"/>
                </a:solidFill>
                <a:latin typeface="Symbol" charset="0"/>
                <a:cs typeface="Arial" charset="0"/>
              </a:rPr>
              <a:t>D</a:t>
            </a:r>
            <a:r>
              <a:rPr lang="en-US" sz="4000" b="1" i="1" dirty="0">
                <a:solidFill>
                  <a:srgbClr val="0070C0"/>
                </a:solidFill>
                <a:latin typeface="Arial" charset="0"/>
                <a:cs typeface="Arial" charset="0"/>
              </a:rPr>
              <a:t>G</a:t>
            </a:r>
            <a:r>
              <a:rPr lang="en-US" sz="4000" b="1" dirty="0">
                <a:solidFill>
                  <a:srgbClr val="0070C0"/>
                </a:solidFill>
                <a:latin typeface="Arial" charset="0"/>
                <a:cs typeface="Arial" charset="0"/>
              </a:rPr>
              <a:t> is negative when spontaneous</a:t>
            </a:r>
            <a:endParaRPr lang="en-US" sz="4000" b="1" baseline="-250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en-US" sz="4000" b="1" baseline="-25000" dirty="0">
              <a:latin typeface="Arial" charset="0"/>
              <a:cs typeface="Arial" charset="0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en-US" sz="4000" b="1" baseline="-25000" dirty="0">
              <a:latin typeface="Arial" charset="0"/>
              <a:cs typeface="Arial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980765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Gibbs Free Energy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4F316AD-8993-A89D-56E7-D5A1843B4FD3}"/>
              </a:ext>
            </a:extLst>
          </p:cNvPr>
          <p:cNvSpPr/>
          <p:nvPr/>
        </p:nvSpPr>
        <p:spPr>
          <a:xfrm>
            <a:off x="3376460" y="1905000"/>
            <a:ext cx="5743880" cy="757130"/>
          </a:xfrm>
          <a:prstGeom prst="rect">
            <a:avLst/>
          </a:prstGeom>
          <a:solidFill>
            <a:schemeClr val="accent5"/>
          </a:solidFill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buFont typeface="Symbol" panose="05050102010706020507" pitchFamily="18" charset="2"/>
              <a:buChar char=" "/>
            </a:pPr>
            <a:r>
              <a:rPr lang="en-US" sz="4800" dirty="0" err="1">
                <a:latin typeface="Symbol" charset="0"/>
                <a:cs typeface="Arial" charset="0"/>
              </a:rPr>
              <a:t>D</a:t>
            </a:r>
            <a:r>
              <a:rPr lang="en-US" sz="4800" i="1" dirty="0" err="1">
                <a:latin typeface="Arial" charset="0"/>
                <a:cs typeface="Arial" charset="0"/>
              </a:rPr>
              <a:t>G</a:t>
            </a:r>
            <a:r>
              <a:rPr lang="en-US" sz="4800" baseline="-25000" dirty="0" err="1">
                <a:latin typeface="Arial" charset="0"/>
                <a:cs typeface="Arial" charset="0"/>
              </a:rPr>
              <a:t>sys</a:t>
            </a:r>
            <a:r>
              <a:rPr lang="en-US" sz="4800" dirty="0">
                <a:latin typeface="Arial" charset="0"/>
                <a:cs typeface="Arial" charset="0"/>
              </a:rPr>
              <a:t>   =  </a:t>
            </a:r>
            <a:r>
              <a:rPr lang="en-US" sz="4800" baseline="-25000" dirty="0">
                <a:latin typeface="Arial" charset="0"/>
                <a:cs typeface="Arial" charset="0"/>
              </a:rPr>
              <a:t> </a:t>
            </a:r>
            <a:r>
              <a:rPr lang="en-US" sz="4800" dirty="0">
                <a:latin typeface="Arial" charset="0"/>
                <a:cs typeface="Arial" charset="0"/>
              </a:rPr>
              <a:t>−</a:t>
            </a:r>
            <a:r>
              <a:rPr lang="en-US" sz="4800" dirty="0" err="1">
                <a:latin typeface="Arial" charset="0"/>
                <a:cs typeface="Arial" charset="0"/>
              </a:rPr>
              <a:t>T</a:t>
            </a:r>
            <a:r>
              <a:rPr lang="en-US" sz="4800" dirty="0" err="1">
                <a:latin typeface="Symbol" charset="0"/>
                <a:cs typeface="Arial" charset="0"/>
              </a:rPr>
              <a:t>D</a:t>
            </a:r>
            <a:r>
              <a:rPr lang="en-US" sz="4800" i="1" dirty="0" err="1">
                <a:latin typeface="Arial" charset="0"/>
                <a:cs typeface="Arial" charset="0"/>
              </a:rPr>
              <a:t>S</a:t>
            </a:r>
            <a:r>
              <a:rPr lang="en-US" sz="4800" baseline="-25000" dirty="0" err="1">
                <a:latin typeface="Arial" charset="0"/>
                <a:cs typeface="Arial" charset="0"/>
              </a:rPr>
              <a:t>univ</a:t>
            </a:r>
            <a:r>
              <a:rPr lang="en-US" sz="4800" dirty="0">
                <a:latin typeface="Arial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86731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922773"/>
            <a:ext cx="11582400" cy="3012454"/>
          </a:xfrm>
          <a:noFill/>
          <a:ln w="101600">
            <a:noFill/>
          </a:ln>
        </p:spPr>
        <p:txBody>
          <a:bodyPr/>
          <a:lstStyle/>
          <a:p>
            <a:pPr marL="0" indent="0" algn="ctr">
              <a:lnSpc>
                <a:spcPct val="90000"/>
              </a:lnSpc>
              <a:buSzPct val="80000"/>
              <a:buNone/>
            </a:pPr>
            <a:endParaRPr lang="en-US" sz="4000" b="1" baseline="-25000" dirty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90000"/>
              </a:lnSpc>
              <a:buSzPct val="80000"/>
              <a:buNone/>
            </a:pPr>
            <a:endParaRPr lang="en-US" sz="4000" b="1" baseline="-25000" dirty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90000"/>
              </a:lnSpc>
              <a:buSzPct val="80000"/>
              <a:buNone/>
            </a:pPr>
            <a:endParaRPr lang="en-US" sz="4000" b="1" baseline="-25000" dirty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90000"/>
              </a:lnSpc>
              <a:buSzPct val="80000"/>
              <a:buNone/>
            </a:pPr>
            <a:endParaRPr lang="en-US" sz="4000" b="1" baseline="-25000" dirty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90000"/>
              </a:lnSpc>
              <a:buSzPct val="80000"/>
              <a:buNone/>
            </a:pPr>
            <a:endParaRPr lang="en-US" sz="4000" b="1" baseline="-25000" dirty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90000"/>
              </a:lnSpc>
              <a:buSzPct val="80000"/>
              <a:buNone/>
            </a:pPr>
            <a:r>
              <a:rPr lang="en-US" sz="4000" b="1" dirty="0">
                <a:solidFill>
                  <a:srgbClr val="0070C0"/>
                </a:solidFill>
                <a:latin typeface="Arial" charset="0"/>
                <a:cs typeface="Arial" charset="0"/>
              </a:rPr>
              <a:t>Important Equation!!!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980765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Gibbs-Helmholtz Equation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46193" y="2133600"/>
            <a:ext cx="10299614" cy="1463040"/>
          </a:xfrm>
          <a:prstGeom prst="rect">
            <a:avLst/>
          </a:prstGeom>
          <a:solidFill>
            <a:schemeClr val="accent5"/>
          </a:solidFill>
        </p:spPr>
        <p:txBody>
          <a:bodyPr wrap="none">
            <a:spAutoFit/>
          </a:bodyPr>
          <a:lstStyle/>
          <a:p>
            <a:pPr marL="0" indent="0" algn="ctr">
              <a:lnSpc>
                <a:spcPct val="90000"/>
              </a:lnSpc>
              <a:buSzPct val="80000"/>
              <a:buNone/>
            </a:pPr>
            <a:r>
              <a:rPr lang="en-US" sz="8000" dirty="0" err="1">
                <a:latin typeface="Symbol" charset="0"/>
                <a:cs typeface="Arial" charset="0"/>
              </a:rPr>
              <a:t>D</a:t>
            </a:r>
            <a:r>
              <a:rPr lang="en-US" sz="8000" i="1" dirty="0" err="1">
                <a:latin typeface="Arial" charset="0"/>
                <a:cs typeface="Arial" charset="0"/>
              </a:rPr>
              <a:t>G</a:t>
            </a:r>
            <a:r>
              <a:rPr lang="en-US" sz="8000" baseline="-25000" dirty="0" err="1">
                <a:latin typeface="Arial" charset="0"/>
                <a:cs typeface="Arial" charset="0"/>
              </a:rPr>
              <a:t>sys</a:t>
            </a:r>
            <a:r>
              <a:rPr lang="en-US" sz="8000" dirty="0">
                <a:latin typeface="Arial" charset="0"/>
                <a:cs typeface="Arial" charset="0"/>
              </a:rPr>
              <a:t> = </a:t>
            </a:r>
            <a:r>
              <a:rPr lang="en-US" sz="8000" dirty="0" err="1">
                <a:latin typeface="Symbol" charset="0"/>
                <a:cs typeface="Arial" charset="0"/>
              </a:rPr>
              <a:t>D</a:t>
            </a:r>
            <a:r>
              <a:rPr lang="en-US" sz="8000" i="1" dirty="0" err="1">
                <a:latin typeface="Arial" charset="0"/>
                <a:cs typeface="Arial" charset="0"/>
              </a:rPr>
              <a:t>H</a:t>
            </a:r>
            <a:r>
              <a:rPr lang="en-US" sz="8000" baseline="-25000" dirty="0" err="1">
                <a:latin typeface="Arial" charset="0"/>
                <a:cs typeface="Arial" charset="0"/>
              </a:rPr>
              <a:t>sys</a:t>
            </a:r>
            <a:r>
              <a:rPr lang="en-US" sz="8000" dirty="0" err="1">
                <a:latin typeface="Arial" charset="0"/>
                <a:cs typeface="Arial" charset="0"/>
              </a:rPr>
              <a:t>−T</a:t>
            </a:r>
            <a:r>
              <a:rPr lang="en-US" sz="8000" dirty="0" err="1">
                <a:latin typeface="Symbol" charset="0"/>
                <a:cs typeface="Arial" charset="0"/>
              </a:rPr>
              <a:t>D</a:t>
            </a:r>
            <a:r>
              <a:rPr lang="en-US" sz="8000" i="1" dirty="0" err="1">
                <a:latin typeface="Arial" charset="0"/>
                <a:cs typeface="Arial" charset="0"/>
              </a:rPr>
              <a:t>S</a:t>
            </a:r>
            <a:r>
              <a:rPr lang="en-US" sz="8000" baseline="-25000" dirty="0" err="1">
                <a:latin typeface="Arial" charset="0"/>
                <a:cs typeface="Arial" charset="0"/>
              </a:rPr>
              <a:t>sys</a:t>
            </a:r>
            <a:r>
              <a:rPr lang="en-US" sz="8000" baseline="-25000" dirty="0">
                <a:latin typeface="Arial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6599636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ABCDE"/>
  <p:tag name="CORRECT ANSWER" val="B"/>
  <p:tag name="QUESTION WEIGHT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D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ABCDE"/>
  <p:tag name="CORRECT ANSWER" val="B"/>
  <p:tag name="QUESTION WEIGHT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C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D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ABCDE"/>
  <p:tag name="CORRECT ANSWER" val="B"/>
  <p:tag name="QUESTION WEIGHT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B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C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D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ABCDE"/>
  <p:tag name="CORRECT ANSWER" val="B"/>
  <p:tag name="QUESTION WEIGHT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B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C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D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ABC"/>
  <p:tag name="CORRECT ANSWER" val="A"/>
  <p:tag name="QUESTION WEIGHT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EXTBOX" val="QUESTION TEXTBOX"/>
  <p:tag name="QUESTION TEXT" val="Question Text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B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C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D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ABC"/>
  <p:tag name="CORRECT ANSWER" val="A"/>
  <p:tag name="QUESTION WEIGHT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EXTBOX" val="QUESTION TEXTBOX"/>
  <p:tag name="QUESTION TEXT" val="Question Text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B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C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D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ABC"/>
  <p:tag name="CORRECT ANSWER" val="A"/>
  <p:tag name="QUESTION WEIGHT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EXTBOX" val="QUESTION TEXTBOX"/>
  <p:tag name="QUESTION TEXT" val="Question Text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B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C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D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ABC"/>
  <p:tag name="CORRECT ANSWER" val="A"/>
  <p:tag name="QUESTION WEIGHT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EXTBOX" val="QUESTION TEXTBOX"/>
  <p:tag name="QUESTION TEXT" val="Question Text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B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A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B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C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D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ABC"/>
  <p:tag name="CORRECT ANSWER" val="A"/>
  <p:tag name="QUESTION WEIGHT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EXTBOX" val="QUESTION TEXTBOX"/>
  <p:tag name="QUESTION TEXT" val="Question Tex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C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15965</TotalTime>
  <Words>2910</Words>
  <Application>Microsoft Office PowerPoint</Application>
  <PresentationFormat>Widescreen</PresentationFormat>
  <Paragraphs>528</Paragraphs>
  <Slides>55</Slides>
  <Notes>52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6" baseType="lpstr">
      <vt:lpstr>Arial</vt:lpstr>
      <vt:lpstr>Calibri</vt:lpstr>
      <vt:lpstr>Calibri Light</vt:lpstr>
      <vt:lpstr>Cambria Math</vt:lpstr>
      <vt:lpstr>Comic Sans MS</vt:lpstr>
      <vt:lpstr>Impact</vt:lpstr>
      <vt:lpstr>Symbol</vt:lpstr>
      <vt:lpstr>Wingdings</vt:lpstr>
      <vt:lpstr>Default Design</vt:lpstr>
      <vt:lpstr>Office Theme</vt:lpstr>
      <vt:lpstr>Equation</vt:lpstr>
      <vt:lpstr>N7 - THERMODYNAMICS</vt:lpstr>
      <vt:lpstr>N7 - THERMODYNAMICS</vt:lpstr>
      <vt:lpstr>PowerPoint Presentation</vt:lpstr>
      <vt:lpstr>Gibbs Free Energy</vt:lpstr>
      <vt:lpstr>Gibbs Free Energy</vt:lpstr>
      <vt:lpstr>Gibbs Free Energy</vt:lpstr>
      <vt:lpstr>Gibbs Free Energy</vt:lpstr>
      <vt:lpstr>Gibbs Free Energy</vt:lpstr>
      <vt:lpstr>Gibbs-Helmholtz Equation</vt:lpstr>
      <vt:lpstr>Gibbs Free Energy</vt:lpstr>
      <vt:lpstr>Mental Math with Gibbs Free Energy</vt:lpstr>
      <vt:lpstr>Mental Math with Gibbs Free Energy</vt:lpstr>
      <vt:lpstr>Mental Math with Gibbs Free Energy</vt:lpstr>
      <vt:lpstr>Mental Math with Gibbs Free Energy</vt:lpstr>
      <vt:lpstr>Mental Math with Gibbs Free Energy</vt:lpstr>
      <vt:lpstr>Mental Math with Gibbs Free Energy</vt:lpstr>
      <vt:lpstr>Mental Math with Gibbs Free Energy</vt:lpstr>
      <vt:lpstr>Mental Math with Gibbs Free Energy</vt:lpstr>
      <vt:lpstr>Mental Math with Gibbs Free Energy</vt:lpstr>
      <vt:lpstr>Mental Math with Gibbs Free Energy</vt:lpstr>
      <vt:lpstr>PowerPoint Presentation</vt:lpstr>
      <vt:lpstr>PowerPoint Presentation</vt:lpstr>
      <vt:lpstr>Now it is time for some math! </vt:lpstr>
      <vt:lpstr>Calculating Free Energy</vt:lpstr>
      <vt:lpstr>Calculating Free Energy</vt:lpstr>
      <vt:lpstr>Calculating Free Energy</vt:lpstr>
      <vt:lpstr>PowerPoint Presentation</vt:lpstr>
      <vt:lpstr>Free Energy and Equilibrium</vt:lpstr>
      <vt:lpstr>“Rat Link Equation”</vt:lpstr>
      <vt:lpstr>Solving for K</vt:lpstr>
      <vt:lpstr>Solving for K</vt:lpstr>
      <vt:lpstr>Careful! </vt:lpstr>
      <vt:lpstr>Gibbs at Equilibrium</vt:lpstr>
      <vt:lpstr>ΔG = ΔH - T ΔS</vt:lpstr>
      <vt:lpstr>Gibbs at Equilibrium</vt:lpstr>
      <vt:lpstr>Free Energy and Equilibrium</vt:lpstr>
      <vt:lpstr>Free Energy and Equilibrium</vt:lpstr>
      <vt:lpstr>Free Energy and Equilibrium</vt:lpstr>
      <vt:lpstr>Free Energy and Equilibrium</vt:lpstr>
      <vt:lpstr>Free Energy and Equilibrium</vt:lpstr>
      <vt:lpstr>Free Energy and Equilibrium</vt:lpstr>
      <vt:lpstr>Soooo many rearrangements…</vt:lpstr>
      <vt:lpstr>A Few Odds and Ends Reminders</vt:lpstr>
      <vt:lpstr>Free Energy and Pressure</vt:lpstr>
      <vt:lpstr>Phase Changes</vt:lpstr>
      <vt:lpstr>Some Practice Problems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Independent Web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Andrew Allan</dc:creator>
  <cp:lastModifiedBy>Farmer, Stephanie [DH]</cp:lastModifiedBy>
  <cp:revision>201</cp:revision>
  <cp:lastPrinted>2014-09-17T14:17:55Z</cp:lastPrinted>
  <dcterms:created xsi:type="dcterms:W3CDTF">2006-07-17T23:12:30Z</dcterms:created>
  <dcterms:modified xsi:type="dcterms:W3CDTF">2024-06-06T21:32:37Z</dcterms:modified>
</cp:coreProperties>
</file>