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306" r:id="rId4"/>
    <p:sldId id="277" r:id="rId5"/>
    <p:sldId id="307" r:id="rId6"/>
    <p:sldId id="308" r:id="rId7"/>
    <p:sldId id="309" r:id="rId8"/>
    <p:sldId id="278" r:id="rId9"/>
    <p:sldId id="279" r:id="rId10"/>
    <p:sldId id="280" r:id="rId11"/>
    <p:sldId id="281" r:id="rId12"/>
    <p:sldId id="282" r:id="rId13"/>
    <p:sldId id="304" r:id="rId14"/>
    <p:sldId id="305" r:id="rId15"/>
    <p:sldId id="283" r:id="rId16"/>
    <p:sldId id="31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BA3"/>
    <a:srgbClr val="A50021"/>
    <a:srgbClr val="DDDDDD"/>
    <a:srgbClr val="FF330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58" autoAdjust="0"/>
    <p:restoredTop sz="94631" autoAdjust="0"/>
  </p:normalViewPr>
  <p:slideViewPr>
    <p:cSldViewPr>
      <p:cViewPr varScale="1">
        <p:scale>
          <a:sx n="97" d="100"/>
          <a:sy n="97" d="100"/>
        </p:scale>
        <p:origin x="31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2BF4C-EFA8-5D45-9C10-22719223BA7D}" type="datetimeFigureOut">
              <a:rPr lang="en-US" smtClean="0"/>
              <a:t>2/6/20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2E3D78-3FAD-DF49-929D-0E2EBC0BB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15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4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258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520449A-8D38-9040-A2BE-73B758FF1474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210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520449A-8D38-9040-A2BE-73B758FF1474}" type="slidenum">
              <a:rPr lang="en-US" sz="1200"/>
              <a:pPr eaLnBrk="1" hangingPunct="1"/>
              <a:t>14</a:t>
            </a:fld>
            <a:endParaRPr 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71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403C503-7FCF-0F4D-B4A4-BF148C70A317}" type="slidenum">
              <a:rPr lang="en-US" sz="1200"/>
              <a:pPr eaLnBrk="1" hangingPunct="1"/>
              <a:t>15</a:t>
            </a:fld>
            <a:endParaRPr lang="en-US" sz="12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628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403C503-7FCF-0F4D-B4A4-BF148C70A317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22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5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96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5F264B-6103-974C-97EB-5A89D80FA9B1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218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8001A35-95E0-2E41-AD61-8B755DBAC925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715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8001A35-95E0-2E41-AD61-8B755DBAC925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51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73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3550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32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520449A-8D38-9040-A2BE-73B758FF1474}" type="slidenum">
              <a:rPr lang="en-US" sz="1200"/>
              <a:pPr eaLnBrk="1" hangingPunct="1"/>
              <a:t>12</a:t>
            </a:fld>
            <a:endParaRPr lang="en-US" sz="120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45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C0FE6-2BD4-44AA-9F48-690D5782FC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AB490-D81A-4C43-9FED-9B5971947F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DAD05-7355-45D6-B231-511D022D48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C13BC-650C-4559-889B-828B581673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836BE-EE02-4C0A-820F-9398D00851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EF688-0E39-4725-B909-74499BF7B2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323A0-34C4-493C-9B56-7F832A64D4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7E7C9-F5F0-469A-8D46-F4EE91BE3C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B0F1B-CAA6-41F9-8D22-41B626752A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7B3DE-FB27-4B42-B63A-3275867E6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A7997-EB3E-4F55-A9FC-EC81BE408C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F8D16CD6-7AC9-4704-8C2D-9DAA901F638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295400"/>
            <a:ext cx="8077200" cy="3124200"/>
          </a:xfrm>
          <a:solidFill>
            <a:srgbClr val="FBFBA3"/>
          </a:solidFill>
          <a:ln w="127000">
            <a:solidFill>
              <a:srgbClr val="00B050"/>
            </a:solidFill>
          </a:ln>
        </p:spPr>
        <p:txBody>
          <a:bodyPr/>
          <a:lstStyle/>
          <a:p>
            <a:r>
              <a:rPr lang="en-US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Spontaneity, Entropy</a:t>
            </a:r>
            <a:br>
              <a:rPr lang="en-US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en-US" sz="5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and Free Energy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5"/>
          <p:cNvSpPr>
            <a:spLocks noGrp="1"/>
          </p:cNvSpPr>
          <p:nvPr>
            <p:ph type="title"/>
          </p:nvPr>
        </p:nvSpPr>
        <p:spPr>
          <a:xfrm>
            <a:off x="275617" y="285750"/>
            <a:ext cx="8534400" cy="579438"/>
          </a:xfrm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Melting Ice (Think, don’t write)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1057732"/>
            <a:ext cx="3581400" cy="1815882"/>
          </a:xfrm>
          <a:prstGeom prst="rect">
            <a:avLst/>
          </a:prstGeom>
          <a:solidFill>
            <a:srgbClr val="FBFBA3"/>
          </a:solidFill>
          <a:ln w="635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800" dirty="0">
                <a:latin typeface="+mn-lt"/>
                <a:ea typeface="+mn-ea"/>
              </a:rPr>
              <a:t>When a solid melts, the particles have more freedom of movement.</a:t>
            </a:r>
          </a:p>
        </p:txBody>
      </p:sp>
      <p:sp>
        <p:nvSpPr>
          <p:cNvPr id="14340" name="TextBox 11"/>
          <p:cNvSpPr txBox="1">
            <a:spLocks noChangeArrowheads="1"/>
          </p:cNvSpPr>
          <p:nvPr/>
        </p:nvSpPr>
        <p:spPr bwMode="auto">
          <a:xfrm>
            <a:off x="3886200" y="1057732"/>
            <a:ext cx="5257800" cy="2677656"/>
          </a:xfrm>
          <a:prstGeom prst="rect">
            <a:avLst/>
          </a:prstGeom>
          <a:solidFill>
            <a:srgbClr val="FBFBA3"/>
          </a:solidFill>
          <a:ln w="63500">
            <a:solidFill>
              <a:srgbClr val="00B05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/>
              <a:t>More freedom of </a:t>
            </a:r>
            <a:br>
              <a:rPr lang="en-US" sz="2800" dirty="0"/>
            </a:br>
            <a:r>
              <a:rPr lang="en-US" sz="2800" dirty="0"/>
              <a:t>motion increases the randomness of the system.  When systems become more random, energy is released. We call this energy, </a:t>
            </a:r>
            <a:r>
              <a:rPr lang="en-US" sz="2800" b="1" dirty="0">
                <a:solidFill>
                  <a:schemeClr val="accent2"/>
                </a:solidFill>
              </a:rPr>
              <a:t>entropy</a:t>
            </a:r>
            <a:r>
              <a:rPr lang="en-US" sz="2800" dirty="0"/>
              <a:t>.</a:t>
            </a:r>
          </a:p>
        </p:txBody>
      </p:sp>
      <p:pic>
        <p:nvPicPr>
          <p:cNvPr id="14341" name="Picture 8" descr="17_Pg817_Un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5"/>
          <a:stretch>
            <a:fillRect/>
          </a:stretch>
        </p:blipFill>
        <p:spPr bwMode="auto">
          <a:xfrm>
            <a:off x="306388" y="3810000"/>
            <a:ext cx="4953000" cy="276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7205285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5"/>
          <p:cNvSpPr>
            <a:spLocks noGrp="1"/>
          </p:cNvSpPr>
          <p:nvPr>
            <p:ph type="title"/>
          </p:nvPr>
        </p:nvSpPr>
        <p:spPr>
          <a:xfrm>
            <a:off x="282914" y="308043"/>
            <a:ext cx="8458200" cy="579438"/>
          </a:xfrm>
        </p:spPr>
        <p:txBody>
          <a:bodyPr/>
          <a:lstStyle/>
          <a:p>
            <a:r>
              <a:rPr lang="en-US" dirty="0">
                <a:latin typeface="Arial" charset="0"/>
                <a:cs typeface="Arial" charset="0"/>
              </a:rPr>
              <a:t>Melting Ice (Think, more…)</a:t>
            </a:r>
          </a:p>
        </p:txBody>
      </p:sp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457200" y="1232118"/>
            <a:ext cx="4762500" cy="1815882"/>
          </a:xfrm>
          <a:prstGeom prst="rect">
            <a:avLst/>
          </a:prstGeom>
          <a:solidFill>
            <a:srgbClr val="FBFBA3"/>
          </a:solidFill>
          <a:ln w="63500">
            <a:solidFill>
              <a:srgbClr val="00B05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dirty="0"/>
              <a:t>Melting is an endothermic </a:t>
            </a:r>
            <a:br>
              <a:rPr lang="en-US" sz="2800" dirty="0"/>
            </a:br>
            <a:r>
              <a:rPr lang="en-US" sz="2800" dirty="0"/>
              <a:t>process, yet ice will spontaneously melt above 0 °C.</a:t>
            </a:r>
          </a:p>
        </p:txBody>
      </p:sp>
      <p:sp>
        <p:nvSpPr>
          <p:cNvPr id="15364" name="TextBox 11"/>
          <p:cNvSpPr txBox="1">
            <a:spLocks noChangeArrowheads="1"/>
          </p:cNvSpPr>
          <p:nvPr/>
        </p:nvSpPr>
        <p:spPr bwMode="auto">
          <a:xfrm>
            <a:off x="5219700" y="1219200"/>
            <a:ext cx="3733800" cy="3970318"/>
          </a:xfrm>
          <a:prstGeom prst="rect">
            <a:avLst/>
          </a:prstGeom>
          <a:solidFill>
            <a:srgbClr val="FBFBA3"/>
          </a:solidFill>
          <a:ln w="63500">
            <a:solidFill>
              <a:srgbClr val="00B050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dirty="0"/>
              <a:t>More freedom of </a:t>
            </a:r>
            <a:br>
              <a:rPr lang="en-US" sz="2800" dirty="0"/>
            </a:br>
            <a:r>
              <a:rPr lang="en-US" sz="2800" dirty="0"/>
              <a:t>motion increases the randomness of the system.  When systems become more random, energy is released.  We call this energy, </a:t>
            </a:r>
            <a:r>
              <a:rPr lang="en-US" sz="2800" b="1" dirty="0">
                <a:solidFill>
                  <a:schemeClr val="accent2"/>
                </a:solidFill>
              </a:rPr>
              <a:t>entropy</a:t>
            </a:r>
            <a:r>
              <a:rPr lang="en-US" sz="2800" dirty="0"/>
              <a:t>.</a:t>
            </a:r>
          </a:p>
        </p:txBody>
      </p:sp>
      <p:pic>
        <p:nvPicPr>
          <p:cNvPr id="15365" name="Picture 8" descr="17_Pg817_Un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5"/>
          <a:stretch>
            <a:fillRect/>
          </a:stretch>
        </p:blipFill>
        <p:spPr bwMode="auto">
          <a:xfrm>
            <a:off x="152400" y="3825419"/>
            <a:ext cx="4953000" cy="276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355390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7975"/>
            <a:ext cx="9144000" cy="1063625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z="4000" dirty="0">
                <a:latin typeface="Arial" charset="0"/>
                <a:cs typeface="Arial" charset="0"/>
              </a:rPr>
              <a:t>Factors Affecting Whether a Reaction </a:t>
            </a:r>
            <a:br>
              <a:rPr lang="en-US" sz="4000" dirty="0">
                <a:latin typeface="Arial" charset="0"/>
                <a:cs typeface="Arial" charset="0"/>
              </a:rPr>
            </a:br>
            <a:r>
              <a:rPr lang="en-US" sz="4000" dirty="0">
                <a:latin typeface="Arial" charset="0"/>
                <a:cs typeface="Arial" charset="0"/>
              </a:rPr>
              <a:t>Is Spontaneous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458200" cy="4724400"/>
          </a:xfrm>
          <a:solidFill>
            <a:srgbClr val="FBFBA3"/>
          </a:solidFill>
          <a:ln w="101600">
            <a:solidFill>
              <a:srgbClr val="00B050"/>
            </a:solidFill>
          </a:ln>
        </p:spPr>
        <p:txBody>
          <a:bodyPr lIns="90488" tIns="44450" rIns="90488" bIns="44450"/>
          <a:lstStyle/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sz="4800" dirty="0">
                <a:latin typeface="Arial" charset="0"/>
              </a:rPr>
              <a:t>There are two factors that determine whether a reaction is spontaneous.  They are the </a:t>
            </a:r>
            <a:r>
              <a:rPr lang="en-US" sz="4800" b="1" dirty="0">
                <a:solidFill>
                  <a:schemeClr val="accent2"/>
                </a:solidFill>
                <a:latin typeface="Arial" charset="0"/>
              </a:rPr>
              <a:t>enthalpy change</a:t>
            </a:r>
            <a:r>
              <a:rPr lang="en-US" sz="4800" dirty="0">
                <a:latin typeface="Arial" charset="0"/>
              </a:rPr>
              <a:t> and the </a:t>
            </a:r>
            <a:r>
              <a:rPr lang="en-US" sz="4800" b="1" dirty="0">
                <a:solidFill>
                  <a:schemeClr val="accent2"/>
                </a:solidFill>
                <a:latin typeface="Arial" charset="0"/>
              </a:rPr>
              <a:t>entropy change </a:t>
            </a:r>
            <a:r>
              <a:rPr lang="en-US" sz="4800" dirty="0">
                <a:latin typeface="Arial" charset="0"/>
              </a:rPr>
              <a:t>of the system.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US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8401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-25940" y="304800"/>
            <a:ext cx="9169940" cy="1063625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z="4000" dirty="0">
                <a:latin typeface="Arial" charset="0"/>
                <a:cs typeface="Arial" charset="0"/>
              </a:rPr>
              <a:t>Factors Affecting Whether a Reaction </a:t>
            </a:r>
            <a:br>
              <a:rPr lang="en-US" sz="4000" dirty="0">
                <a:latin typeface="Arial" charset="0"/>
                <a:cs typeface="Arial" charset="0"/>
              </a:rPr>
            </a:br>
            <a:r>
              <a:rPr lang="en-US" sz="4000" dirty="0">
                <a:latin typeface="Arial" charset="0"/>
                <a:cs typeface="Arial" charset="0"/>
              </a:rPr>
              <a:t>Is Spontaneous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458200" cy="4419600"/>
          </a:xfrm>
          <a:solidFill>
            <a:srgbClr val="FBFBA3"/>
          </a:solidFill>
          <a:ln w="101600">
            <a:solidFill>
              <a:srgbClr val="00B050"/>
            </a:solidFill>
          </a:ln>
        </p:spPr>
        <p:txBody>
          <a:bodyPr lIns="90488" tIns="44450" rIns="90488" bIns="44450"/>
          <a:lstStyle/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sz="4800" dirty="0">
                <a:latin typeface="Arial" charset="0"/>
              </a:rPr>
              <a:t>The </a:t>
            </a:r>
            <a:r>
              <a:rPr lang="en-US" sz="4800" dirty="0">
                <a:solidFill>
                  <a:schemeClr val="accent2"/>
                </a:solidFill>
                <a:latin typeface="Arial" charset="0"/>
              </a:rPr>
              <a:t>enthalpy change, </a:t>
            </a:r>
            <a:r>
              <a:rPr lang="en-US" sz="4800" dirty="0">
                <a:solidFill>
                  <a:schemeClr val="accent2"/>
                </a:solidFill>
                <a:latin typeface="Symbol" charset="0"/>
              </a:rPr>
              <a:t>D</a:t>
            </a:r>
            <a:r>
              <a:rPr lang="en-US" sz="4800" i="1" dirty="0">
                <a:solidFill>
                  <a:schemeClr val="accent2"/>
                </a:solidFill>
                <a:latin typeface="Arial" charset="0"/>
              </a:rPr>
              <a:t>H</a:t>
            </a:r>
            <a:r>
              <a:rPr lang="en-US" sz="4800" dirty="0">
                <a:latin typeface="Arial" charset="0"/>
              </a:rPr>
              <a:t>, is the difference in the sum of the internal energy and PV work energy of the reactants to the products.  </a:t>
            </a:r>
          </a:p>
        </p:txBody>
      </p:sp>
    </p:spTree>
    <p:extLst>
      <p:ext uri="{BB962C8B-B14F-4D97-AF65-F5344CB8AC3E}">
        <p14:creationId xmlns:p14="http://schemas.microsoft.com/office/powerpoint/2010/main" val="26076203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7975"/>
            <a:ext cx="9144000" cy="1063625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z="4000" dirty="0">
                <a:latin typeface="Arial" charset="0"/>
                <a:cs typeface="Arial" charset="0"/>
              </a:rPr>
              <a:t>Factors Affecting Whether a Reaction </a:t>
            </a:r>
            <a:br>
              <a:rPr lang="en-US" sz="4000" dirty="0">
                <a:latin typeface="Arial" charset="0"/>
                <a:cs typeface="Arial" charset="0"/>
              </a:rPr>
            </a:br>
            <a:r>
              <a:rPr lang="en-US" sz="4000" dirty="0">
                <a:latin typeface="Arial" charset="0"/>
                <a:cs typeface="Arial" charset="0"/>
              </a:rPr>
              <a:t>Is Spontaneous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458200" cy="4572000"/>
          </a:xfrm>
          <a:solidFill>
            <a:srgbClr val="FBFBA3"/>
          </a:solidFill>
          <a:ln w="63500">
            <a:solidFill>
              <a:srgbClr val="00B050"/>
            </a:solidFill>
          </a:ln>
        </p:spPr>
        <p:txBody>
          <a:bodyPr lIns="90488" tIns="44450" rIns="90488" bIns="44450"/>
          <a:lstStyle/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sz="5400" dirty="0">
                <a:latin typeface="Arial" charset="0"/>
              </a:rPr>
              <a:t>The </a:t>
            </a:r>
            <a:r>
              <a:rPr lang="en-US" sz="5400" dirty="0">
                <a:solidFill>
                  <a:schemeClr val="accent2"/>
                </a:solidFill>
                <a:latin typeface="Arial" charset="0"/>
              </a:rPr>
              <a:t>entropy change, </a:t>
            </a:r>
            <a:r>
              <a:rPr lang="en-US" sz="5400" dirty="0">
                <a:solidFill>
                  <a:schemeClr val="accent2"/>
                </a:solidFill>
                <a:latin typeface="Symbol" charset="0"/>
              </a:rPr>
              <a:t>D</a:t>
            </a:r>
            <a:r>
              <a:rPr lang="en-US" sz="5400" i="1" dirty="0">
                <a:solidFill>
                  <a:schemeClr val="accent2"/>
                </a:solidFill>
                <a:latin typeface="Arial" charset="0"/>
              </a:rPr>
              <a:t>S</a:t>
            </a:r>
            <a:r>
              <a:rPr lang="en-US" sz="5400" i="1" dirty="0">
                <a:latin typeface="Arial" charset="0"/>
              </a:rPr>
              <a:t>,</a:t>
            </a:r>
            <a:r>
              <a:rPr lang="en-US" sz="5400" dirty="0">
                <a:latin typeface="Arial" charset="0"/>
              </a:rPr>
              <a:t> is the difference in randomness of the reactants compared to the products.</a:t>
            </a:r>
          </a:p>
        </p:txBody>
      </p:sp>
    </p:spTree>
    <p:extLst>
      <p:ext uri="{BB962C8B-B14F-4D97-AF65-F5344CB8AC3E}">
        <p14:creationId xmlns:p14="http://schemas.microsoft.com/office/powerpoint/2010/main" val="35031321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38137"/>
            <a:ext cx="8382000" cy="576263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z="5400" dirty="0">
                <a:latin typeface="Arial" charset="0"/>
                <a:cs typeface="Arial" charset="0"/>
              </a:rPr>
              <a:t>Enthalpy Change (review)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686800" cy="4800600"/>
          </a:xfrm>
          <a:solidFill>
            <a:srgbClr val="FBFBA3"/>
          </a:solidFill>
          <a:ln w="101600">
            <a:solidFill>
              <a:srgbClr val="00B050"/>
            </a:solidFill>
          </a:ln>
        </p:spPr>
        <p:txBody>
          <a:bodyPr lIns="90488" tIns="44450" rIns="90488" bIns="44450"/>
          <a:lstStyle/>
          <a:p>
            <a:pPr eaLnBrk="1" hangingPunct="1">
              <a:spcBef>
                <a:spcPct val="5000"/>
              </a:spcBef>
              <a:buFont typeface="Wingdings" pitchFamily="2" charset="2"/>
              <a:buChar char="Ø"/>
            </a:pPr>
            <a:r>
              <a:rPr lang="en-US" sz="3600" dirty="0">
                <a:latin typeface="Symbol" charset="0"/>
              </a:rPr>
              <a:t>D</a:t>
            </a:r>
            <a:r>
              <a:rPr lang="en-US" sz="3600" i="1" dirty="0">
                <a:latin typeface="Arial" charset="0"/>
              </a:rPr>
              <a:t>H</a:t>
            </a:r>
            <a:r>
              <a:rPr lang="en-US" sz="3600" dirty="0">
                <a:latin typeface="Arial" charset="0"/>
              </a:rPr>
              <a:t> generally measured in kJ/</a:t>
            </a:r>
            <a:r>
              <a:rPr lang="en-US" sz="3600" dirty="0" err="1">
                <a:latin typeface="Arial" charset="0"/>
              </a:rPr>
              <a:t>mol</a:t>
            </a:r>
            <a:endParaRPr lang="en-US" sz="3600" dirty="0">
              <a:latin typeface="Arial" charset="0"/>
            </a:endParaRPr>
          </a:p>
          <a:p>
            <a:pPr eaLnBrk="1" hangingPunct="1">
              <a:spcBef>
                <a:spcPct val="5000"/>
              </a:spcBef>
              <a:buFont typeface="Wingdings" pitchFamily="2" charset="2"/>
              <a:buChar char="Ø"/>
            </a:pPr>
            <a:r>
              <a:rPr lang="en-US" sz="3600" dirty="0">
                <a:latin typeface="Arial" charset="0"/>
              </a:rPr>
              <a:t>Stronger bonds = more stable molecules</a:t>
            </a:r>
          </a:p>
          <a:p>
            <a:pPr eaLnBrk="1" hangingPunct="1">
              <a:spcBef>
                <a:spcPct val="5000"/>
              </a:spcBef>
              <a:buFont typeface="Wingdings" pitchFamily="2" charset="2"/>
              <a:buChar char="Ø"/>
            </a:pPr>
            <a:r>
              <a:rPr lang="en-US" sz="3600" dirty="0">
                <a:latin typeface="Arial" charset="0"/>
              </a:rPr>
              <a:t>A </a:t>
            </a:r>
            <a:r>
              <a:rPr lang="en-US" sz="3600" dirty="0" err="1">
                <a:latin typeface="Arial" charset="0"/>
              </a:rPr>
              <a:t>Rxn</a:t>
            </a:r>
            <a:r>
              <a:rPr lang="en-US" sz="3600" dirty="0">
                <a:latin typeface="Arial" charset="0"/>
              </a:rPr>
              <a:t> is generally exothermic if the bonds in the products are stronger than the bonds in the reactants.</a:t>
            </a:r>
          </a:p>
          <a:p>
            <a:pPr lvl="1">
              <a:spcBef>
                <a:spcPct val="5000"/>
              </a:spcBef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Exothermic</a:t>
            </a:r>
            <a:r>
              <a:rPr lang="en-US" dirty="0">
                <a:latin typeface="Arial" charset="0"/>
              </a:rPr>
              <a:t> =</a:t>
            </a:r>
            <a:r>
              <a:rPr lang="en-US" sz="3200" dirty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energy released; </a:t>
            </a:r>
            <a:r>
              <a:rPr lang="en-US" dirty="0">
                <a:latin typeface="Symbol" charset="0"/>
              </a:rPr>
              <a:t>D</a:t>
            </a:r>
            <a:r>
              <a:rPr lang="en-US" i="1" dirty="0">
                <a:latin typeface="Arial" charset="0"/>
              </a:rPr>
              <a:t>H</a:t>
            </a:r>
            <a:r>
              <a:rPr lang="en-US" dirty="0">
                <a:latin typeface="Arial" charset="0"/>
              </a:rPr>
              <a:t> is negative.</a:t>
            </a:r>
          </a:p>
          <a:p>
            <a:pPr marL="0" indent="0" eaLnBrk="1" hangingPunct="1">
              <a:spcBef>
                <a:spcPct val="5000"/>
              </a:spcBef>
              <a:buNone/>
            </a:pPr>
            <a:endParaRPr lang="en-US" sz="2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7739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38137"/>
            <a:ext cx="8382000" cy="576263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z="5400" dirty="0">
                <a:latin typeface="Arial" charset="0"/>
                <a:cs typeface="Arial" charset="0"/>
              </a:rPr>
              <a:t>Enthalpy Change (review)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75098" y="1295400"/>
            <a:ext cx="8763000" cy="4800600"/>
          </a:xfrm>
          <a:solidFill>
            <a:srgbClr val="FBFBA3"/>
          </a:solidFill>
          <a:ln w="101600">
            <a:solidFill>
              <a:srgbClr val="00B050"/>
            </a:solidFill>
          </a:ln>
        </p:spPr>
        <p:txBody>
          <a:bodyPr lIns="90488" tIns="44450" rIns="90488" bIns="44450"/>
          <a:lstStyle/>
          <a:p>
            <a:pPr eaLnBrk="1" hangingPunct="1">
              <a:spcBef>
                <a:spcPct val="5000"/>
              </a:spcBef>
              <a:buFont typeface="Wingdings" pitchFamily="2" charset="2"/>
              <a:buChar char="Ø"/>
            </a:pPr>
            <a:r>
              <a:rPr lang="en-US" sz="3600" dirty="0">
                <a:latin typeface="Arial" charset="0"/>
              </a:rPr>
              <a:t>A </a:t>
            </a:r>
            <a:r>
              <a:rPr lang="en-US" sz="3600" dirty="0" err="1">
                <a:latin typeface="Arial" charset="0"/>
              </a:rPr>
              <a:t>Rxn</a:t>
            </a:r>
            <a:r>
              <a:rPr lang="en-US" sz="3600" dirty="0">
                <a:latin typeface="Arial" charset="0"/>
              </a:rPr>
              <a:t> is generally endothermic if the bonds in the products are weaker than the bonds in the reactants.</a:t>
            </a:r>
          </a:p>
          <a:p>
            <a:pPr lvl="1" eaLnBrk="1" hangingPunct="1">
              <a:spcBef>
                <a:spcPct val="5000"/>
              </a:spcBef>
              <a:buFont typeface="Wingdings" pitchFamily="2" charset="2"/>
              <a:buChar char="Ø"/>
            </a:pPr>
            <a:r>
              <a:rPr lang="en-US" sz="3200" dirty="0">
                <a:solidFill>
                  <a:srgbClr val="FF0000"/>
                </a:solidFill>
                <a:latin typeface="Arial" charset="0"/>
              </a:rPr>
              <a:t>Endothermic</a:t>
            </a:r>
            <a:r>
              <a:rPr lang="en-US" sz="3200" dirty="0">
                <a:latin typeface="Arial" charset="0"/>
              </a:rPr>
              <a:t> =</a:t>
            </a:r>
            <a:r>
              <a:rPr lang="en-US" sz="3600" dirty="0">
                <a:latin typeface="Arial" charset="0"/>
              </a:rPr>
              <a:t> </a:t>
            </a:r>
            <a:r>
              <a:rPr lang="en-US" sz="3200" dirty="0">
                <a:latin typeface="Arial" charset="0"/>
              </a:rPr>
              <a:t>energy absorbed; </a:t>
            </a:r>
            <a:r>
              <a:rPr lang="en-US" sz="3200" dirty="0">
                <a:latin typeface="Symbol" charset="0"/>
              </a:rPr>
              <a:t>D</a:t>
            </a:r>
            <a:r>
              <a:rPr lang="en-US" sz="3200" i="1" dirty="0">
                <a:latin typeface="Arial" charset="0"/>
              </a:rPr>
              <a:t>H</a:t>
            </a:r>
            <a:r>
              <a:rPr lang="en-US" sz="3200" dirty="0">
                <a:latin typeface="Arial" charset="0"/>
              </a:rPr>
              <a:t> is positive.</a:t>
            </a:r>
            <a:endParaRPr lang="en-US" sz="3600" dirty="0">
              <a:latin typeface="Arial" charset="0"/>
            </a:endParaRPr>
          </a:p>
          <a:p>
            <a:pPr eaLnBrk="1" hangingPunct="1">
              <a:spcBef>
                <a:spcPct val="5000"/>
              </a:spcBef>
              <a:buFont typeface="Wingdings" pitchFamily="2" charset="2"/>
              <a:buChar char="Ø"/>
            </a:pPr>
            <a:r>
              <a:rPr lang="en-US" sz="3600" dirty="0">
                <a:latin typeface="Arial" charset="0"/>
              </a:rPr>
              <a:t>The enthalpy change is favorable for exothermic reactions and unfavorable for endothermic reactions.</a:t>
            </a:r>
          </a:p>
        </p:txBody>
      </p:sp>
    </p:spTree>
    <p:extLst>
      <p:ext uri="{BB962C8B-B14F-4D97-AF65-F5344CB8AC3E}">
        <p14:creationId xmlns:p14="http://schemas.microsoft.com/office/powerpoint/2010/main" val="16843517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3600" b="1" u="sng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Spontaneous Processes and Entropy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173162"/>
            <a:ext cx="8534400" cy="5410200"/>
          </a:xfrm>
          <a:solidFill>
            <a:srgbClr val="FBFBA3"/>
          </a:solidFill>
          <a:ln w="63500">
            <a:solidFill>
              <a:srgbClr val="00B050"/>
            </a:solidFill>
          </a:ln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Clr>
                <a:srgbClr val="FF3300"/>
              </a:buClr>
              <a:buFont typeface="Wingdings" pitchFamily="2" charset="2"/>
              <a:buChar char="q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First Law</a:t>
            </a:r>
          </a:p>
          <a:p>
            <a:pPr lvl="2">
              <a:lnSpc>
                <a:spcPct val="8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“Energy can neither be created nor destroyed"</a:t>
            </a:r>
          </a:p>
          <a:p>
            <a:pPr lvl="2">
              <a:lnSpc>
                <a:spcPct val="8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The energy of the universe is constant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 bldLvl="4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38970"/>
            <a:ext cx="8229600" cy="868362"/>
          </a:xfrm>
        </p:spPr>
        <p:txBody>
          <a:bodyPr/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Spontaneous Processes and Entropy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4800" y="1107332"/>
            <a:ext cx="8534400" cy="5293468"/>
          </a:xfrm>
          <a:solidFill>
            <a:srgbClr val="FBFBA3"/>
          </a:solidFill>
          <a:ln w="63500">
            <a:solidFill>
              <a:srgbClr val="00B050"/>
            </a:solidFill>
          </a:ln>
        </p:spPr>
        <p:txBody>
          <a:bodyPr/>
          <a:lstStyle/>
          <a:p>
            <a:pPr lvl="1">
              <a:lnSpc>
                <a:spcPct val="80000"/>
              </a:lnSpc>
              <a:buClr>
                <a:srgbClr val="FF3300"/>
              </a:buClr>
              <a:buFont typeface="Wingdings" pitchFamily="2" charset="2"/>
              <a:buChar char="q"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Spontaneous Processes</a:t>
            </a:r>
          </a:p>
          <a:p>
            <a:pPr lvl="2">
              <a:lnSpc>
                <a:spcPct val="8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Processes that occur without outside intervention</a:t>
            </a:r>
          </a:p>
          <a:p>
            <a:pPr lvl="2">
              <a:lnSpc>
                <a:spcPct val="8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Spontaneous processes may be fast or slow</a:t>
            </a:r>
          </a:p>
          <a:p>
            <a:pPr lvl="3">
              <a:lnSpc>
                <a:spcPct val="8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Many forms of combustion are fast</a:t>
            </a:r>
          </a:p>
          <a:p>
            <a:pPr lvl="3">
              <a:lnSpc>
                <a:spcPct val="80000"/>
              </a:lnSpc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Conversion of diamond to graphite is slow</a:t>
            </a:r>
          </a:p>
        </p:txBody>
      </p:sp>
    </p:spTree>
    <p:extLst>
      <p:ext uri="{BB962C8B-B14F-4D97-AF65-F5344CB8AC3E}">
        <p14:creationId xmlns:p14="http://schemas.microsoft.com/office/powerpoint/2010/main" val="1361241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build="p" bldLvl="4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338137"/>
            <a:ext cx="8229600" cy="576263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z="4000" dirty="0">
                <a:latin typeface="Arial" charset="0"/>
                <a:cs typeface="Arial" charset="0"/>
              </a:rPr>
              <a:t>Thermodynamics and Spontaneity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763000" cy="4648200"/>
          </a:xfrm>
          <a:solidFill>
            <a:srgbClr val="FBFBA3"/>
          </a:solidFill>
          <a:ln w="63500">
            <a:solidFill>
              <a:srgbClr val="00B050"/>
            </a:solidFill>
          </a:ln>
        </p:spPr>
        <p:txBody>
          <a:bodyPr lIns="90488" tIns="44450" rIns="90488" bIns="44450"/>
          <a:lstStyle/>
          <a:p>
            <a:pPr eaLnBrk="1" hangingPunct="1">
              <a:lnSpc>
                <a:spcPct val="95000"/>
              </a:lnSpc>
            </a:pP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5000"/>
              </a:lnSpc>
            </a:pPr>
            <a:r>
              <a:rPr lang="en-US" sz="4000" dirty="0">
                <a:latin typeface="Arial" charset="0"/>
              </a:rPr>
              <a:t>Thermodynamics predicts whether a process will occur under the given conditions.</a:t>
            </a:r>
          </a:p>
          <a:p>
            <a:pPr lvl="1" eaLnBrk="1" hangingPunct="1">
              <a:lnSpc>
                <a:spcPct val="95000"/>
              </a:lnSpc>
            </a:pPr>
            <a:r>
              <a:rPr lang="en-US" sz="4000" dirty="0">
                <a:latin typeface="Arial" charset="0"/>
              </a:rPr>
              <a:t>Processes that will occur are called </a:t>
            </a:r>
            <a:r>
              <a:rPr lang="en-US" sz="4000" b="1" dirty="0">
                <a:solidFill>
                  <a:schemeClr val="accent2"/>
                </a:solidFill>
                <a:latin typeface="Arial" charset="0"/>
              </a:rPr>
              <a:t>spontaneous</a:t>
            </a:r>
            <a:r>
              <a:rPr lang="en-US" sz="4000" dirty="0"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605103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338137"/>
            <a:ext cx="8229600" cy="576263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z="4000" dirty="0">
                <a:latin typeface="Arial" charset="0"/>
                <a:cs typeface="Arial" charset="0"/>
              </a:rPr>
              <a:t>Thermodynamics and Spontaneity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90500" y="1143000"/>
            <a:ext cx="8763000" cy="5148263"/>
          </a:xfrm>
          <a:solidFill>
            <a:srgbClr val="FBFBA3"/>
          </a:solidFill>
          <a:ln w="63500">
            <a:solidFill>
              <a:srgbClr val="00B050"/>
            </a:solidFill>
          </a:ln>
        </p:spPr>
        <p:txBody>
          <a:bodyPr lIns="90488" tIns="44450" rIns="90488" bIns="44450"/>
          <a:lstStyle/>
          <a:p>
            <a:pPr lvl="1" eaLnBrk="1" hangingPunct="1">
              <a:lnSpc>
                <a:spcPct val="95000"/>
              </a:lnSpc>
            </a:pP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5000"/>
              </a:lnSpc>
            </a:pPr>
            <a:r>
              <a:rPr lang="en-US" sz="3600" dirty="0">
                <a:latin typeface="Arial" charset="0"/>
              </a:rPr>
              <a:t>Spontaneity is determined by comparing the </a:t>
            </a:r>
            <a:r>
              <a:rPr lang="en-US" sz="3600" b="1" dirty="0">
                <a:solidFill>
                  <a:schemeClr val="accent2"/>
                </a:solidFill>
                <a:latin typeface="Arial" charset="0"/>
              </a:rPr>
              <a:t>chemical potential energy</a:t>
            </a:r>
            <a:r>
              <a:rPr lang="en-US" sz="3600" dirty="0">
                <a:latin typeface="Arial" charset="0"/>
              </a:rPr>
              <a:t> of the system before the reaction with the free energy of the system after the reaction. </a:t>
            </a:r>
          </a:p>
          <a:p>
            <a:pPr lvl="1" eaLnBrk="1" hangingPunct="1">
              <a:lnSpc>
                <a:spcPct val="95000"/>
              </a:lnSpc>
            </a:pPr>
            <a:r>
              <a:rPr lang="en-US" sz="3600" dirty="0">
                <a:latin typeface="Arial" charset="0"/>
              </a:rPr>
              <a:t>If the system after reaction has less potential energy than before the reaction, the reaction is thermodynamically favorable.</a:t>
            </a:r>
          </a:p>
          <a:p>
            <a:pPr eaLnBrk="1" hangingPunct="1">
              <a:lnSpc>
                <a:spcPct val="95000"/>
              </a:lnSpc>
            </a:pPr>
            <a:endParaRPr 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49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338137"/>
            <a:ext cx="8229600" cy="576263"/>
          </a:xfrm>
          <a:noFill/>
        </p:spPr>
        <p:txBody>
          <a:bodyPr lIns="90488" tIns="44450" rIns="90488" bIns="44450"/>
          <a:lstStyle/>
          <a:p>
            <a:pPr eaLnBrk="1" hangingPunct="1"/>
            <a:r>
              <a:rPr lang="en-US" sz="4000" dirty="0">
                <a:latin typeface="Arial" charset="0"/>
                <a:cs typeface="Arial" charset="0"/>
              </a:rPr>
              <a:t>Thermodynamics and Spontaneity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8763000" cy="2057400"/>
          </a:xfrm>
          <a:solidFill>
            <a:srgbClr val="FBFBA3"/>
          </a:solidFill>
          <a:ln>
            <a:solidFill>
              <a:srgbClr val="00B050"/>
            </a:solidFill>
          </a:ln>
        </p:spPr>
        <p:txBody>
          <a:bodyPr lIns="90488" tIns="44450" rIns="90488" bIns="44450"/>
          <a:lstStyle/>
          <a:p>
            <a:pPr marL="0" indent="0" eaLnBrk="1" hangingPunct="1">
              <a:lnSpc>
                <a:spcPct val="95000"/>
              </a:lnSpc>
              <a:buNone/>
            </a:pP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5000"/>
              </a:lnSpc>
            </a:pPr>
            <a:r>
              <a:rPr lang="en-US" sz="5400" dirty="0">
                <a:latin typeface="Arial" charset="0"/>
              </a:rPr>
              <a:t>Spontaneity </a:t>
            </a:r>
            <a:r>
              <a:rPr lang="en-US" sz="5400" dirty="0">
                <a:latin typeface="Arial" charset="0"/>
                <a:cs typeface="Times New Roman" charset="0"/>
              </a:rPr>
              <a:t>≠ fast or slow</a:t>
            </a:r>
          </a:p>
        </p:txBody>
      </p:sp>
    </p:spTree>
    <p:extLst>
      <p:ext uri="{BB962C8B-B14F-4D97-AF65-F5344CB8AC3E}">
        <p14:creationId xmlns:p14="http://schemas.microsoft.com/office/powerpoint/2010/main" val="396385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579438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Reversibility of Process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8458200" cy="3124200"/>
          </a:xfrm>
          <a:solidFill>
            <a:srgbClr val="FBFBA3"/>
          </a:solidFill>
          <a:ln w="63500">
            <a:solidFill>
              <a:srgbClr val="00B05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Any spontaneous process is irreversible because there is a net release of energy when it proceeds in that direction.</a:t>
            </a: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>
                <a:latin typeface="Arial" charset="0"/>
              </a:rPr>
              <a:t>A reversible process will proceed back and forth between the two end conditions.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Any reversible process is at equilibrium.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latin typeface="Arial" charset="0"/>
              </a:rPr>
              <a:t>This results in no change in free energy.</a:t>
            </a:r>
          </a:p>
        </p:txBody>
      </p:sp>
      <p:pic>
        <p:nvPicPr>
          <p:cNvPr id="9220" name="Picture 7" descr="17_Pg815_Un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90"/>
          <a:stretch>
            <a:fillRect/>
          </a:stretch>
        </p:blipFill>
        <p:spPr bwMode="auto">
          <a:xfrm>
            <a:off x="532606" y="4343400"/>
            <a:ext cx="8002587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31764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579438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cs typeface="Arial" charset="0"/>
              </a:rPr>
              <a:t>Reversibility of Process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028700"/>
            <a:ext cx="8458200" cy="3124200"/>
          </a:xfrm>
          <a:solidFill>
            <a:srgbClr val="FBFBA3"/>
          </a:solidFill>
          <a:ln w="63500">
            <a:solidFill>
              <a:srgbClr val="00B050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 dirty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4000" dirty="0">
                <a:latin typeface="Arial" charset="0"/>
              </a:rPr>
              <a:t>If a process is spontaneous in one direction, it </a:t>
            </a:r>
            <a:r>
              <a:rPr lang="en-US" sz="4000" i="1" dirty="0">
                <a:latin typeface="Arial" charset="0"/>
              </a:rPr>
              <a:t>must</a:t>
            </a:r>
            <a:r>
              <a:rPr lang="en-US" sz="4000" dirty="0">
                <a:latin typeface="Arial" charset="0"/>
              </a:rPr>
              <a:t> be nonspontaneous in the opposite direction</a:t>
            </a:r>
            <a:r>
              <a:rPr lang="en-US" sz="4400" dirty="0">
                <a:latin typeface="Arial" charset="0"/>
              </a:rPr>
              <a:t>.</a:t>
            </a:r>
          </a:p>
        </p:txBody>
      </p:sp>
      <p:pic>
        <p:nvPicPr>
          <p:cNvPr id="9220" name="Picture 7" descr="17_Pg815_Un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90"/>
          <a:stretch>
            <a:fillRect/>
          </a:stretch>
        </p:blipFill>
        <p:spPr bwMode="auto">
          <a:xfrm>
            <a:off x="531813" y="4267200"/>
            <a:ext cx="8002587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02056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4"/>
          <p:cNvSpPr>
            <a:spLocks noGrp="1"/>
          </p:cNvSpPr>
          <p:nvPr>
            <p:ph type="title"/>
          </p:nvPr>
        </p:nvSpPr>
        <p:spPr>
          <a:xfrm>
            <a:off x="304800" y="182562"/>
            <a:ext cx="8534400" cy="579438"/>
          </a:xfrm>
        </p:spPr>
        <p:txBody>
          <a:bodyPr/>
          <a:lstStyle/>
          <a:p>
            <a:r>
              <a:rPr lang="en-US">
                <a:latin typeface="Arial" charset="0"/>
                <a:cs typeface="Arial" charset="0"/>
              </a:rPr>
              <a:t>Spontaneous Processes</a:t>
            </a:r>
          </a:p>
        </p:txBody>
      </p:sp>
      <p:sp>
        <p:nvSpPr>
          <p:cNvPr id="13315" name="Content Placeholder 5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334000"/>
          </a:xfrm>
          <a:solidFill>
            <a:srgbClr val="FBFBA3"/>
          </a:solidFill>
          <a:ln w="88900">
            <a:solidFill>
              <a:srgbClr val="00B050"/>
            </a:solidFill>
          </a:ln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dirty="0">
                <a:latin typeface="Arial" charset="0"/>
              </a:rPr>
              <a:t>Spontaneous processes occur because they release energy from the system.</a:t>
            </a:r>
          </a:p>
          <a:p>
            <a:pPr>
              <a:spcBef>
                <a:spcPts val="300"/>
              </a:spcBef>
            </a:pPr>
            <a:r>
              <a:rPr lang="en-US" dirty="0">
                <a:latin typeface="Arial" charset="0"/>
              </a:rPr>
              <a:t>Most spontaneous processes are:</a:t>
            </a:r>
          </a:p>
          <a:p>
            <a:pPr lvl="1">
              <a:spcBef>
                <a:spcPts val="300"/>
              </a:spcBef>
            </a:pPr>
            <a:r>
              <a:rPr lang="en-US" b="1" dirty="0">
                <a:latin typeface="Arial" charset="0"/>
              </a:rPr>
              <a:t>Exothermic</a:t>
            </a:r>
          </a:p>
          <a:p>
            <a:pPr>
              <a:spcBef>
                <a:spcPts val="300"/>
              </a:spcBef>
            </a:pPr>
            <a:r>
              <a:rPr lang="en-US" dirty="0">
                <a:latin typeface="Arial" charset="0"/>
              </a:rPr>
              <a:t>But there are some spontaneous processes that are:</a:t>
            </a:r>
          </a:p>
          <a:p>
            <a:pPr lvl="1">
              <a:spcBef>
                <a:spcPts val="300"/>
              </a:spcBef>
            </a:pPr>
            <a:r>
              <a:rPr lang="en-US" b="1" dirty="0">
                <a:latin typeface="Arial" charset="0"/>
              </a:rPr>
              <a:t>Endothermic</a:t>
            </a:r>
          </a:p>
          <a:p>
            <a:pPr>
              <a:spcBef>
                <a:spcPts val="300"/>
              </a:spcBef>
            </a:pPr>
            <a:r>
              <a:rPr lang="en-US" dirty="0">
                <a:latin typeface="Arial" charset="0"/>
              </a:rPr>
              <a:t>[</a:t>
            </a:r>
            <a:r>
              <a:rPr lang="en-US" b="1" dirty="0">
                <a:solidFill>
                  <a:srgbClr val="FF0000"/>
                </a:solidFill>
                <a:latin typeface="Arial" charset="0"/>
              </a:rPr>
              <a:t>THINKING</a:t>
            </a:r>
            <a:r>
              <a:rPr lang="en-US" dirty="0">
                <a:latin typeface="Arial" charset="0"/>
              </a:rPr>
              <a:t>] How can something absorb potential energy, yet have a net release of energy?</a:t>
            </a:r>
          </a:p>
          <a:p>
            <a:pPr lvl="1">
              <a:spcBef>
                <a:spcPts val="300"/>
              </a:spcBef>
            </a:pP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4952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12847</TotalTime>
  <Words>565</Words>
  <Application>Microsoft Macintosh PowerPoint</Application>
  <PresentationFormat>On-screen Show (4:3)</PresentationFormat>
  <Paragraphs>69</Paragraphs>
  <Slides>16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Comic Sans MS</vt:lpstr>
      <vt:lpstr>Symbol</vt:lpstr>
      <vt:lpstr>Wingdings</vt:lpstr>
      <vt:lpstr>Default Design</vt:lpstr>
      <vt:lpstr>Spontaneity, Entropy and Free Energy</vt:lpstr>
      <vt:lpstr>Spontaneous Processes and Entropy</vt:lpstr>
      <vt:lpstr>Spontaneous Processes and Entropy</vt:lpstr>
      <vt:lpstr>Thermodynamics and Spontaneity</vt:lpstr>
      <vt:lpstr>Thermodynamics and Spontaneity</vt:lpstr>
      <vt:lpstr>Thermodynamics and Spontaneity</vt:lpstr>
      <vt:lpstr>Reversibility of Process</vt:lpstr>
      <vt:lpstr>Reversibility of Process</vt:lpstr>
      <vt:lpstr>Spontaneous Processes</vt:lpstr>
      <vt:lpstr>Melting Ice (Think, don’t write)</vt:lpstr>
      <vt:lpstr>Melting Ice (Think, more…)</vt:lpstr>
      <vt:lpstr>Factors Affecting Whether a Reaction  Is Spontaneous</vt:lpstr>
      <vt:lpstr>Factors Affecting Whether a Reaction  Is Spontaneous</vt:lpstr>
      <vt:lpstr>Factors Affecting Whether a Reaction  Is Spontaneous</vt:lpstr>
      <vt:lpstr>Enthalpy Change (review)</vt:lpstr>
      <vt:lpstr>Enthalpy Change (review)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Microsoft Office User</cp:lastModifiedBy>
  <cp:revision>148</cp:revision>
  <cp:lastPrinted>2014-09-17T14:17:55Z</cp:lastPrinted>
  <dcterms:created xsi:type="dcterms:W3CDTF">2006-07-17T23:12:30Z</dcterms:created>
  <dcterms:modified xsi:type="dcterms:W3CDTF">2020-02-07T05:14:12Z</dcterms:modified>
</cp:coreProperties>
</file>