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41" r:id="rId14"/>
    <p:sldId id="342" r:id="rId15"/>
    <p:sldId id="343" r:id="rId16"/>
    <p:sldId id="344" r:id="rId17"/>
    <p:sldId id="336" r:id="rId18"/>
    <p:sldId id="337" r:id="rId19"/>
    <p:sldId id="338" r:id="rId20"/>
    <p:sldId id="339" r:id="rId21"/>
    <p:sldId id="340" r:id="rId22"/>
    <p:sldId id="345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A3"/>
    <a:srgbClr val="A50021"/>
    <a:srgbClr val="DDDDDD"/>
    <a:srgbClr val="FF33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3" autoAdjust="0"/>
    <p:restoredTop sz="94586" autoAdjust="0"/>
  </p:normalViewPr>
  <p:slideViewPr>
    <p:cSldViewPr>
      <p:cViewPr varScale="1">
        <p:scale>
          <a:sx n="62" d="100"/>
          <a:sy n="62" d="100"/>
        </p:scale>
        <p:origin x="102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2BF4C-EFA8-5D45-9C10-22719223BA7D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E3D78-3FAD-DF49-929D-0E2EBC0B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15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 smtClean="0">
                <a:latin typeface="Impact" panose="020B0806030902050204" pitchFamily="34" charset="0"/>
              </a:rPr>
              <a:t>THERMODYNAMICS</a:t>
            </a:r>
            <a:endParaRPr lang="en-US" sz="8000" u="sng" dirty="0">
              <a:latin typeface="Impact" panose="020B080603090205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3116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Entropy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342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Entropy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523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4400" dirty="0" smtClean="0">
                <a:latin typeface="Arial" charset="0"/>
              </a:rPr>
              <a:t>Some changes that increase entropy:</a:t>
            </a:r>
          </a:p>
          <a:p>
            <a:pPr marL="0" indent="0">
              <a:lnSpc>
                <a:spcPct val="90000"/>
              </a:lnSpc>
              <a:buNone/>
            </a:pPr>
            <a:endParaRPr lang="en-US" sz="4400" dirty="0">
              <a:latin typeface="Arial" charset="0"/>
            </a:endParaRPr>
          </a:p>
          <a:p>
            <a:pPr marL="1658938" lvl="1" indent="-1201738">
              <a:lnSpc>
                <a:spcPct val="90000"/>
              </a:lnSpc>
            </a:pPr>
            <a:r>
              <a:rPr lang="en-US" sz="4800" dirty="0" smtClean="0">
                <a:solidFill>
                  <a:srgbClr val="0070C0"/>
                </a:solidFill>
                <a:latin typeface="Arial" charset="0"/>
              </a:rPr>
              <a:t>#2 - </a:t>
            </a:r>
            <a:r>
              <a:rPr lang="en-US" sz="4800" b="0" dirty="0" err="1">
                <a:latin typeface="Arial" charset="0"/>
              </a:rPr>
              <a:t>Rxn’s</a:t>
            </a:r>
            <a:r>
              <a:rPr lang="en-US" sz="4800" b="0" dirty="0">
                <a:latin typeface="Arial" charset="0"/>
              </a:rPr>
              <a:t> that have larger numbers of product molecules than reactant molecules</a:t>
            </a:r>
          </a:p>
          <a:p>
            <a:pPr lvl="1" eaLnBrk="1" hangingPunct="1">
              <a:lnSpc>
                <a:spcPct val="90000"/>
              </a:lnSpc>
            </a:pPr>
            <a:endParaRPr lang="en-US" sz="4800" b="0" dirty="0">
              <a:latin typeface="Arial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3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Entropy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4575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4400" dirty="0" smtClean="0">
                <a:latin typeface="Arial" charset="0"/>
              </a:rPr>
              <a:t>Some changes that increase entropy:</a:t>
            </a:r>
          </a:p>
          <a:p>
            <a:pPr marL="0" indent="0">
              <a:lnSpc>
                <a:spcPct val="90000"/>
              </a:lnSpc>
              <a:buNone/>
            </a:pPr>
            <a:endParaRPr lang="en-US" sz="4400" dirty="0">
              <a:latin typeface="Arial" charset="0"/>
            </a:endParaRPr>
          </a:p>
          <a:p>
            <a:pPr marL="1658938" lvl="1" indent="-1201738">
              <a:lnSpc>
                <a:spcPct val="90000"/>
              </a:lnSpc>
            </a:pPr>
            <a:r>
              <a:rPr lang="en-US" sz="4800" dirty="0" smtClean="0">
                <a:solidFill>
                  <a:srgbClr val="0070C0"/>
                </a:solidFill>
                <a:latin typeface="Arial" charset="0"/>
              </a:rPr>
              <a:t>#3 - </a:t>
            </a:r>
            <a:r>
              <a:rPr lang="en-US" sz="4800" b="0" dirty="0" err="1">
                <a:latin typeface="Arial" charset="0"/>
              </a:rPr>
              <a:t>Rxn’s</a:t>
            </a:r>
            <a:r>
              <a:rPr lang="en-US" sz="4800" b="0" dirty="0">
                <a:latin typeface="Arial" charset="0"/>
              </a:rPr>
              <a:t> that have </a:t>
            </a:r>
            <a:r>
              <a:rPr lang="en-US" sz="4800" b="0" dirty="0" smtClean="0">
                <a:latin typeface="Arial" charset="0"/>
              </a:rPr>
              <a:t>an increase in temperature (exothermic)</a:t>
            </a:r>
            <a:endParaRPr lang="en-US" sz="4800" b="0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4800" b="0" dirty="0">
              <a:latin typeface="Arial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91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Entropy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4575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4400" dirty="0" smtClean="0">
                <a:latin typeface="Arial" charset="0"/>
              </a:rPr>
              <a:t>Some changes that increase entropy:</a:t>
            </a:r>
          </a:p>
          <a:p>
            <a:pPr marL="0" indent="0">
              <a:lnSpc>
                <a:spcPct val="90000"/>
              </a:lnSpc>
              <a:buNone/>
            </a:pPr>
            <a:endParaRPr lang="en-US" sz="4400" dirty="0">
              <a:latin typeface="Arial" charset="0"/>
            </a:endParaRPr>
          </a:p>
          <a:p>
            <a:pPr marL="1658938" lvl="1" indent="-1201738">
              <a:lnSpc>
                <a:spcPct val="90000"/>
              </a:lnSpc>
            </a:pPr>
            <a:r>
              <a:rPr lang="en-US" sz="4800" dirty="0" smtClean="0">
                <a:solidFill>
                  <a:srgbClr val="0070C0"/>
                </a:solidFill>
                <a:latin typeface="Arial" charset="0"/>
              </a:rPr>
              <a:t>#4 - </a:t>
            </a:r>
            <a:r>
              <a:rPr lang="en-US" sz="4800" b="0" dirty="0" err="1">
                <a:latin typeface="Arial" charset="0"/>
              </a:rPr>
              <a:t>Rxn’s</a:t>
            </a:r>
            <a:r>
              <a:rPr lang="en-US" sz="4800" b="0" dirty="0">
                <a:latin typeface="Arial" charset="0"/>
              </a:rPr>
              <a:t> that have </a:t>
            </a:r>
            <a:r>
              <a:rPr lang="en-US" sz="4800" b="0" dirty="0" smtClean="0">
                <a:latin typeface="Arial" charset="0"/>
              </a:rPr>
              <a:t>solids dissociating into ions</a:t>
            </a:r>
            <a:endParaRPr lang="en-US" sz="4800" b="0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4800" b="0" dirty="0">
              <a:latin typeface="Arial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3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5696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Entropy - Examples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41717"/>
            <a:ext cx="10820400" cy="5211762"/>
          </a:xfrm>
          <a:noFill/>
          <a:ln w="101600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>State of Matter</a:t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endParaRPr lang="en-US" sz="3600" b="1" dirty="0" smtClean="0">
              <a:solidFill>
                <a:srgbClr val="0070C0"/>
              </a:solidFill>
              <a:cs typeface="Arial"/>
            </a:endParaRPr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endParaRPr lang="en-US" sz="3600" b="1" baseline="-25000" dirty="0" smtClean="0">
              <a:solidFill>
                <a:srgbClr val="0070C0"/>
              </a:solidFill>
              <a:cs typeface="Arial"/>
            </a:endParaRPr>
          </a:p>
          <a:p>
            <a:pPr marL="0" indent="0" algn="ctr">
              <a:buNone/>
            </a:pPr>
            <a:r>
              <a:rPr lang="en-US" sz="2400" dirty="0" smtClean="0">
                <a:cs typeface="Arial"/>
              </a:rPr>
              <a:t>(</a:t>
            </a:r>
            <a:r>
              <a:rPr lang="en-US" sz="2400" dirty="0">
                <a:cs typeface="Arial"/>
              </a:rPr>
              <a:t>at a particular </a:t>
            </a:r>
            <a:r>
              <a:rPr lang="en-US" sz="2400" dirty="0" smtClean="0">
                <a:cs typeface="Arial"/>
              </a:rPr>
              <a:t>temperature)</a:t>
            </a:r>
            <a:endParaRPr lang="en-US" sz="2800" dirty="0">
              <a:cs typeface="Arial"/>
            </a:endParaRPr>
          </a:p>
        </p:txBody>
      </p:sp>
      <p:pic>
        <p:nvPicPr>
          <p:cNvPr id="9" name="Picture 7" descr="17_Pg833_UnTabl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79"/>
          <a:stretch>
            <a:fillRect/>
          </a:stretch>
        </p:blipFill>
        <p:spPr bwMode="auto">
          <a:xfrm>
            <a:off x="2781300" y="2139156"/>
            <a:ext cx="6629400" cy="257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11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5696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Entropy - Examples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41717"/>
            <a:ext cx="6019800" cy="5211762"/>
          </a:xfrm>
          <a:noFill/>
          <a:ln w="101600"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>Molar Mass </a:t>
            </a:r>
          </a:p>
          <a:p>
            <a:r>
              <a:rPr lang="en-US" sz="3600" dirty="0" smtClean="0">
                <a:latin typeface="Arial" charset="0"/>
              </a:rPr>
              <a:t>The </a:t>
            </a:r>
            <a:r>
              <a:rPr lang="en-US" sz="3600" dirty="0">
                <a:latin typeface="Arial" charset="0"/>
              </a:rPr>
              <a:t>larger the molar mass, the larger the entropy.</a:t>
            </a:r>
          </a:p>
          <a:p>
            <a:pPr eaLnBrk="1" hangingPunct="1"/>
            <a:r>
              <a:rPr lang="en-US" sz="3600" dirty="0" smtClean="0">
                <a:latin typeface="Arial" charset="0"/>
              </a:rPr>
              <a:t>Seems a little counter intuitive…its complicated </a:t>
            </a:r>
            <a:br>
              <a:rPr lang="en-US" sz="3600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- Available </a:t>
            </a:r>
            <a:r>
              <a:rPr lang="en-US" dirty="0">
                <a:latin typeface="Arial" charset="0"/>
              </a:rPr>
              <a:t>energy states are more closely spaced, allowing more dispersal of energy through the states.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0070C0"/>
              </a:solidFill>
              <a:cs typeface="Arial"/>
            </a:endParaRPr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endParaRPr lang="en-US" sz="3600" b="1" baseline="-25000" dirty="0" smtClean="0">
              <a:solidFill>
                <a:srgbClr val="0070C0"/>
              </a:solidFill>
              <a:cs typeface="Arial"/>
            </a:endParaRPr>
          </a:p>
          <a:p>
            <a:pPr marL="0" indent="0" algn="ctr">
              <a:buNone/>
            </a:pPr>
            <a:r>
              <a:rPr lang="en-US" sz="2400" dirty="0" smtClean="0">
                <a:cs typeface="Arial"/>
              </a:rPr>
              <a:t>(</a:t>
            </a:r>
            <a:r>
              <a:rPr lang="en-US" sz="2400" dirty="0">
                <a:cs typeface="Arial"/>
              </a:rPr>
              <a:t>at a particular </a:t>
            </a:r>
            <a:r>
              <a:rPr lang="en-US" sz="2400" dirty="0" smtClean="0">
                <a:cs typeface="Arial"/>
              </a:rPr>
              <a:t>temperature)</a:t>
            </a:r>
            <a:endParaRPr lang="en-US" sz="2800" dirty="0">
              <a:cs typeface="Arial"/>
            </a:endParaRPr>
          </a:p>
        </p:txBody>
      </p:sp>
      <p:pic>
        <p:nvPicPr>
          <p:cNvPr id="6" name="Picture 7" descr="17_Pg833_UnTable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6"/>
          <a:stretch>
            <a:fillRect/>
          </a:stretch>
        </p:blipFill>
        <p:spPr bwMode="auto">
          <a:xfrm>
            <a:off x="7583487" y="1352601"/>
            <a:ext cx="354171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061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5696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Entropy - Examples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41717"/>
            <a:ext cx="5943600" cy="5211762"/>
          </a:xfrm>
          <a:noFill/>
          <a:ln w="101600"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>Molecular Complexity</a:t>
            </a:r>
          </a:p>
          <a:p>
            <a:pPr eaLnBrk="1" hangingPunct="1"/>
            <a:r>
              <a:rPr lang="en-US" dirty="0">
                <a:latin typeface="Arial" charset="0"/>
              </a:rPr>
              <a:t>Larger, more complex molecules generally have larger entropy</a:t>
            </a:r>
            <a:r>
              <a:rPr lang="en-US" dirty="0" smtClean="0">
                <a:latin typeface="Arial" charset="0"/>
              </a:rPr>
              <a:t>. – </a:t>
            </a:r>
            <a:r>
              <a:rPr lang="en-US" i="1" dirty="0" smtClean="0">
                <a:latin typeface="Arial" charset="0"/>
              </a:rPr>
              <a:t>Larger/Complex doesn’t always mean molar mass!</a:t>
            </a:r>
            <a:endParaRPr lang="en-US" i="1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More energy states are available, allowing more dispersal of energy through the states.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0070C0"/>
              </a:solidFill>
              <a:cs typeface="Arial"/>
            </a:endParaRPr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endParaRPr lang="en-US" sz="3600" b="1" baseline="-25000" dirty="0" smtClean="0">
              <a:solidFill>
                <a:srgbClr val="0070C0"/>
              </a:solidFill>
              <a:cs typeface="Arial"/>
            </a:endParaRPr>
          </a:p>
        </p:txBody>
      </p:sp>
      <p:pic>
        <p:nvPicPr>
          <p:cNvPr id="9" name="Picture 5" descr="C17_p8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31"/>
          <a:stretch>
            <a:fillRect/>
          </a:stretch>
        </p:blipFill>
        <p:spPr bwMode="auto">
          <a:xfrm>
            <a:off x="6484222" y="1503972"/>
            <a:ext cx="5326777" cy="162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17_p8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41"/>
          <a:stretch>
            <a:fillRect/>
          </a:stretch>
        </p:blipFill>
        <p:spPr bwMode="auto">
          <a:xfrm>
            <a:off x="6411349" y="3275571"/>
            <a:ext cx="5399650" cy="144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869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5696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Entropy - Examples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41717"/>
            <a:ext cx="5943600" cy="5211762"/>
          </a:xfrm>
          <a:noFill/>
          <a:ln w="101600"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>Dissolution</a:t>
            </a:r>
          </a:p>
          <a:p>
            <a:pPr eaLnBrk="1" hangingPunct="1"/>
            <a:r>
              <a:rPr lang="en-US" dirty="0">
                <a:latin typeface="Arial" charset="0"/>
              </a:rPr>
              <a:t>Dissolved solids generally have larger entropy, distributing particles throughout the mixture.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0070C0"/>
              </a:solidFill>
              <a:cs typeface="Arial"/>
            </a:endParaRPr>
          </a:p>
          <a:p>
            <a:pPr marL="0" indent="0">
              <a:buNone/>
            </a:pPr>
            <a:endParaRPr lang="en-US" sz="3600" b="1" dirty="0">
              <a:solidFill>
                <a:srgbClr val="0070C0"/>
              </a:solidFill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r>
              <a:rPr lang="en-US" sz="3600" b="1" dirty="0" smtClean="0">
                <a:solidFill>
                  <a:srgbClr val="0070C0"/>
                </a:solidFill>
                <a:cs typeface="Arial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cs typeface="Arial"/>
              </a:rPr>
            </a:br>
            <a:endParaRPr lang="en-US" sz="3600" b="1" baseline="-25000" dirty="0" smtClean="0">
              <a:solidFill>
                <a:srgbClr val="0070C0"/>
              </a:solidFill>
              <a:cs typeface="Arial"/>
            </a:endParaRPr>
          </a:p>
        </p:txBody>
      </p:sp>
      <p:pic>
        <p:nvPicPr>
          <p:cNvPr id="11" name="Picture 5" descr="C17_p8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981200"/>
            <a:ext cx="36957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161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Law of Thermodynamics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490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4400" b="0" dirty="0" smtClean="0">
                <a:latin typeface="Arial" charset="0"/>
              </a:rPr>
              <a:t>The total entropy change of the universe must be positive for a process to be spontaneous</a:t>
            </a:r>
          </a:p>
          <a:p>
            <a:pPr marL="0" indent="0">
              <a:lnSpc>
                <a:spcPct val="90000"/>
              </a:lnSpc>
              <a:buNone/>
            </a:pPr>
            <a:endParaRPr lang="en-US" sz="4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4000" dirty="0" smtClean="0">
                <a:latin typeface="Arial" charset="0"/>
              </a:rPr>
              <a:t>Reversible process </a:t>
            </a:r>
            <a:r>
              <a:rPr lang="en-US" sz="4000" b="0" dirty="0" smtClean="0">
                <a:latin typeface="Arial" charset="0"/>
              </a:rPr>
              <a:t>- ∆</a:t>
            </a:r>
            <a:r>
              <a:rPr lang="en-US" sz="4000" b="0" dirty="0" err="1" smtClean="0">
                <a:latin typeface="Arial" charset="0"/>
              </a:rPr>
              <a:t>S</a:t>
            </a:r>
            <a:r>
              <a:rPr lang="en-US" sz="4000" b="0" baseline="-25000" dirty="0" err="1" smtClean="0">
                <a:latin typeface="Arial" charset="0"/>
              </a:rPr>
              <a:t>univ</a:t>
            </a:r>
            <a:r>
              <a:rPr lang="en-US" sz="4000" b="0" dirty="0" smtClean="0">
                <a:latin typeface="Arial" charset="0"/>
              </a:rPr>
              <a:t> = 0</a:t>
            </a:r>
          </a:p>
          <a:p>
            <a:pPr>
              <a:lnSpc>
                <a:spcPct val="90000"/>
              </a:lnSpc>
            </a:pPr>
            <a:r>
              <a:rPr lang="en-US" sz="4000" dirty="0" smtClean="0">
                <a:latin typeface="Arial" charset="0"/>
              </a:rPr>
              <a:t>Irreversible spontaneous process </a:t>
            </a:r>
            <a:r>
              <a:rPr lang="en-US" sz="4000" b="0" dirty="0" smtClean="0">
                <a:latin typeface="Arial" charset="0"/>
              </a:rPr>
              <a:t>- ∆</a:t>
            </a:r>
            <a:r>
              <a:rPr lang="en-US" sz="4000" b="0" dirty="0" err="1" smtClean="0">
                <a:latin typeface="Arial" charset="0"/>
              </a:rPr>
              <a:t>S</a:t>
            </a:r>
            <a:r>
              <a:rPr lang="en-US" sz="4000" b="0" baseline="-25000" dirty="0" err="1" smtClean="0">
                <a:latin typeface="Arial" charset="0"/>
              </a:rPr>
              <a:t>univ</a:t>
            </a:r>
            <a:r>
              <a:rPr lang="en-US" sz="4000" b="0" dirty="0" smtClean="0">
                <a:latin typeface="Arial" charset="0"/>
              </a:rPr>
              <a:t> &gt; 0</a:t>
            </a:r>
            <a:endParaRPr lang="en-US" sz="4000" b="0" dirty="0">
              <a:latin typeface="Arial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Law of Thermodynamics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4809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800" dirty="0" err="1">
                <a:latin typeface="Symbol" charset="0"/>
              </a:rPr>
              <a:t>D</a:t>
            </a:r>
            <a:r>
              <a:rPr lang="en-US" sz="4800" i="1" dirty="0" err="1">
                <a:latin typeface="Arial" charset="0"/>
              </a:rPr>
              <a:t>S</a:t>
            </a:r>
            <a:r>
              <a:rPr lang="en-US" sz="4800" baseline="-25000" dirty="0" err="1">
                <a:latin typeface="Arial" charset="0"/>
              </a:rPr>
              <a:t>universe</a:t>
            </a:r>
            <a:r>
              <a:rPr lang="en-US" sz="4800" dirty="0">
                <a:latin typeface="Arial" charset="0"/>
              </a:rPr>
              <a:t> = </a:t>
            </a:r>
            <a:r>
              <a:rPr lang="en-US" sz="4800" dirty="0" err="1">
                <a:latin typeface="Symbol" charset="0"/>
              </a:rPr>
              <a:t>D</a:t>
            </a:r>
            <a:r>
              <a:rPr lang="en-US" sz="4800" i="1" dirty="0" err="1">
                <a:latin typeface="Arial" charset="0"/>
              </a:rPr>
              <a:t>S</a:t>
            </a:r>
            <a:r>
              <a:rPr lang="en-US" sz="4800" baseline="-25000" dirty="0" err="1">
                <a:latin typeface="Arial" charset="0"/>
              </a:rPr>
              <a:t>system</a:t>
            </a:r>
            <a:r>
              <a:rPr lang="en-US" sz="4800" dirty="0">
                <a:latin typeface="Arial" charset="0"/>
              </a:rPr>
              <a:t> + </a:t>
            </a:r>
            <a:r>
              <a:rPr lang="en-US" sz="4800" dirty="0" err="1" smtClean="0">
                <a:latin typeface="Symbol" charset="0"/>
              </a:rPr>
              <a:t>D</a:t>
            </a:r>
            <a:r>
              <a:rPr lang="en-US" sz="4800" i="1" dirty="0" err="1" smtClean="0">
                <a:latin typeface="Arial" charset="0"/>
              </a:rPr>
              <a:t>S</a:t>
            </a:r>
            <a:r>
              <a:rPr lang="en-US" sz="4800" baseline="-25000" dirty="0" err="1" smtClean="0">
                <a:latin typeface="Arial" charset="0"/>
              </a:rPr>
              <a:t>surroundings</a:t>
            </a:r>
            <a:endParaRPr lang="en-US" sz="4800" dirty="0" smtClean="0">
              <a:latin typeface="Arial" charset="0"/>
            </a:endParaRPr>
          </a:p>
          <a:p>
            <a:pPr lvl="1"/>
            <a:endParaRPr lang="en-US" sz="4400" dirty="0" smtClean="0">
              <a:latin typeface="Arial" charset="0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en-US" sz="4400" b="0" dirty="0" smtClean="0">
                <a:latin typeface="Arial" charset="0"/>
              </a:rPr>
              <a:t>If the entropy of the system ↓ </a:t>
            </a:r>
            <a:br>
              <a:rPr lang="en-US" sz="4400" b="0" dirty="0" smtClean="0">
                <a:latin typeface="Arial" charset="0"/>
              </a:rPr>
            </a:br>
            <a:r>
              <a:rPr lang="en-US" sz="4400" b="0" dirty="0" smtClean="0">
                <a:latin typeface="Arial" charset="0"/>
              </a:rPr>
              <a:t>Then the entropy of the surroundings must ↑ by a larger amount.</a:t>
            </a:r>
          </a:p>
          <a:p>
            <a:pPr marL="0" indent="0">
              <a:spcBef>
                <a:spcPts val="300"/>
              </a:spcBef>
              <a:buNone/>
            </a:pP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0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Law of Thermodynamics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4809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800" dirty="0" err="1">
                <a:latin typeface="Symbol" charset="0"/>
              </a:rPr>
              <a:t>D</a:t>
            </a:r>
            <a:r>
              <a:rPr lang="en-US" sz="4800" i="1" dirty="0" err="1">
                <a:latin typeface="Arial" charset="0"/>
              </a:rPr>
              <a:t>S</a:t>
            </a:r>
            <a:r>
              <a:rPr lang="en-US" sz="4800" baseline="-25000" dirty="0" err="1">
                <a:latin typeface="Arial" charset="0"/>
              </a:rPr>
              <a:t>universe</a:t>
            </a:r>
            <a:r>
              <a:rPr lang="en-US" sz="4800" dirty="0">
                <a:latin typeface="Arial" charset="0"/>
              </a:rPr>
              <a:t> = </a:t>
            </a:r>
            <a:r>
              <a:rPr lang="en-US" sz="4800" dirty="0" err="1">
                <a:latin typeface="Symbol" charset="0"/>
              </a:rPr>
              <a:t>D</a:t>
            </a:r>
            <a:r>
              <a:rPr lang="en-US" sz="4800" i="1" dirty="0" err="1">
                <a:latin typeface="Arial" charset="0"/>
              </a:rPr>
              <a:t>S</a:t>
            </a:r>
            <a:r>
              <a:rPr lang="en-US" sz="4800" baseline="-25000" dirty="0" err="1">
                <a:latin typeface="Arial" charset="0"/>
              </a:rPr>
              <a:t>system</a:t>
            </a:r>
            <a:r>
              <a:rPr lang="en-US" sz="4800" dirty="0">
                <a:latin typeface="Arial" charset="0"/>
              </a:rPr>
              <a:t> + </a:t>
            </a:r>
            <a:r>
              <a:rPr lang="en-US" sz="4800" dirty="0" err="1" smtClean="0">
                <a:latin typeface="Symbol" charset="0"/>
              </a:rPr>
              <a:t>D</a:t>
            </a:r>
            <a:r>
              <a:rPr lang="en-US" sz="4800" i="1" dirty="0" err="1" smtClean="0">
                <a:latin typeface="Arial" charset="0"/>
              </a:rPr>
              <a:t>S</a:t>
            </a:r>
            <a:r>
              <a:rPr lang="en-US" sz="4800" baseline="-25000" dirty="0" err="1" smtClean="0">
                <a:latin typeface="Arial" charset="0"/>
              </a:rPr>
              <a:t>surroundings</a:t>
            </a:r>
            <a:endParaRPr lang="en-US" sz="4800" dirty="0" smtClean="0">
              <a:latin typeface="Arial" charset="0"/>
            </a:endParaRPr>
          </a:p>
          <a:p>
            <a:pPr lvl="1"/>
            <a:endParaRPr lang="en-US" sz="4400" dirty="0" smtClean="0">
              <a:latin typeface="Arial" charset="0"/>
            </a:endParaRPr>
          </a:p>
          <a:p>
            <a:pPr marL="571500" lvl="1" indent="-571500" eaLnBrk="1" hangingPunct="1">
              <a:buFont typeface="Arial" panose="020B0604020202020204" pitchFamily="34" charset="0"/>
              <a:buChar char="•"/>
            </a:pPr>
            <a:r>
              <a:rPr lang="en-US" sz="4400" b="0" dirty="0">
                <a:latin typeface="Arial" charset="0"/>
              </a:rPr>
              <a:t>When </a:t>
            </a:r>
            <a:r>
              <a:rPr lang="en-US" sz="4400" b="0" dirty="0" err="1">
                <a:latin typeface="Symbol" charset="0"/>
              </a:rPr>
              <a:t>D</a:t>
            </a:r>
            <a:r>
              <a:rPr lang="en-US" sz="4400" b="0" i="1" dirty="0" err="1">
                <a:latin typeface="Arial" charset="0"/>
              </a:rPr>
              <a:t>S</a:t>
            </a:r>
            <a:r>
              <a:rPr lang="en-US" sz="4400" b="0" baseline="-25000" dirty="0" err="1">
                <a:latin typeface="Arial" charset="0"/>
              </a:rPr>
              <a:t>system</a:t>
            </a:r>
            <a:r>
              <a:rPr lang="en-US" sz="4400" b="0" dirty="0">
                <a:latin typeface="Arial" charset="0"/>
              </a:rPr>
              <a:t> is negative, </a:t>
            </a:r>
            <a:r>
              <a:rPr lang="en-US" sz="4400" b="0" dirty="0" smtClean="0">
                <a:latin typeface="Arial" charset="0"/>
              </a:rPr>
              <a:t/>
            </a:r>
            <a:br>
              <a:rPr lang="en-US" sz="4400" b="0" dirty="0" smtClean="0">
                <a:latin typeface="Arial" charset="0"/>
              </a:rPr>
            </a:br>
            <a:r>
              <a:rPr lang="en-US" sz="4400" b="0" dirty="0" err="1" smtClean="0">
                <a:latin typeface="Symbol" charset="0"/>
              </a:rPr>
              <a:t>D</a:t>
            </a:r>
            <a:r>
              <a:rPr lang="en-US" sz="4400" b="0" i="1" dirty="0" err="1" smtClean="0">
                <a:latin typeface="Arial" charset="0"/>
              </a:rPr>
              <a:t>S</a:t>
            </a:r>
            <a:r>
              <a:rPr lang="en-US" sz="4400" b="0" baseline="-25000" dirty="0" err="1" smtClean="0">
                <a:latin typeface="Arial" charset="0"/>
              </a:rPr>
              <a:t>surroundings</a:t>
            </a:r>
            <a:r>
              <a:rPr lang="en-US" sz="4400" b="0" baseline="-25000" dirty="0" smtClean="0">
                <a:latin typeface="Arial" charset="0"/>
              </a:rPr>
              <a:t> </a:t>
            </a:r>
            <a:r>
              <a:rPr lang="en-US" sz="4400" b="0" dirty="0">
                <a:latin typeface="Arial" charset="0"/>
              </a:rPr>
              <a:t>must be positive </a:t>
            </a:r>
            <a:r>
              <a:rPr lang="en-US" sz="4400" b="0" dirty="0" smtClean="0">
                <a:latin typeface="Arial" charset="0"/>
              </a:rPr>
              <a:t/>
            </a:r>
            <a:br>
              <a:rPr lang="en-US" sz="4400" b="0" dirty="0" smtClean="0">
                <a:latin typeface="Arial" charset="0"/>
              </a:rPr>
            </a:br>
            <a:r>
              <a:rPr lang="en-US" sz="4400" b="0" dirty="0" smtClean="0">
                <a:latin typeface="Arial" charset="0"/>
              </a:rPr>
              <a:t>and bigger </a:t>
            </a:r>
            <a:r>
              <a:rPr lang="en-US" sz="4400" b="0" dirty="0">
                <a:latin typeface="Arial" charset="0"/>
              </a:rPr>
              <a:t>for a spontaneous process.</a:t>
            </a:r>
            <a:endParaRPr lang="en-US" sz="3600" b="0" dirty="0">
              <a:latin typeface="Arial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67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Concepts about Entropy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4070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4400" dirty="0" smtClean="0">
                <a:solidFill>
                  <a:srgbClr val="0070C0"/>
                </a:solidFill>
                <a:latin typeface="Arial"/>
                <a:cs typeface="Arial"/>
              </a:rPr>
              <a:t>#1</a:t>
            </a:r>
            <a:r>
              <a:rPr lang="en-US" sz="4400" dirty="0" smtClean="0">
                <a:latin typeface="Arial"/>
                <a:cs typeface="Arial"/>
              </a:rPr>
              <a:t> </a:t>
            </a:r>
            <a:r>
              <a:rPr lang="en-US" sz="4400" b="0" dirty="0" smtClean="0">
                <a:latin typeface="Arial"/>
                <a:cs typeface="Arial"/>
              </a:rPr>
              <a:t>- </a:t>
            </a:r>
            <a:r>
              <a:rPr lang="en-US" sz="4400" b="0" dirty="0">
                <a:latin typeface="Arial"/>
                <a:cs typeface="Arial"/>
              </a:rPr>
              <a:t>a thermodynamic function that increases as the number of energetically equivalent ways of arranging the components increases, </a:t>
            </a:r>
            <a:r>
              <a:rPr lang="en-US" sz="4400" b="0" dirty="0" smtClean="0">
                <a:latin typeface="Arial"/>
                <a:cs typeface="Arial"/>
              </a:rPr>
              <a:t>S.</a:t>
            </a:r>
          </a:p>
          <a:p>
            <a:pPr marL="1485900" lvl="2" indent="-5715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4400" b="0" dirty="0" smtClean="0">
                <a:latin typeface="Arial"/>
                <a:cs typeface="Arial"/>
              </a:rPr>
              <a:t>Units are usually  </a:t>
            </a:r>
            <a:r>
              <a:rPr lang="en-US" sz="4400" b="0" dirty="0">
                <a:latin typeface="Arial"/>
                <a:cs typeface="Arial"/>
              </a:rPr>
              <a:t>J/</a:t>
            </a:r>
            <a:r>
              <a:rPr lang="en-US" sz="4400" b="0" dirty="0" err="1">
                <a:latin typeface="Arial"/>
                <a:cs typeface="Arial"/>
              </a:rPr>
              <a:t>mol</a:t>
            </a:r>
            <a:r>
              <a:rPr lang="en-US" sz="4400" b="0" dirty="0">
                <a:latin typeface="Arial"/>
                <a:cs typeface="Arial"/>
              </a:rPr>
              <a:t> K</a:t>
            </a: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5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2648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Relating Entropy to Heat Energy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580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0" dirty="0">
                <a:latin typeface="Arial" charset="0"/>
              </a:rPr>
              <a:t>The entropy change in the surroundings is </a:t>
            </a:r>
            <a:r>
              <a:rPr lang="en-US" sz="3600" b="0" dirty="0" smtClean="0">
                <a:latin typeface="Arial" charset="0"/>
              </a:rPr>
              <a:t>proportional </a:t>
            </a:r>
            <a:r>
              <a:rPr lang="en-US" sz="3600" b="0" dirty="0">
                <a:latin typeface="Arial" charset="0"/>
              </a:rPr>
              <a:t>to the amount of heat </a:t>
            </a:r>
            <a:r>
              <a:rPr lang="en-US" sz="3600" b="0" dirty="0" smtClean="0">
                <a:latin typeface="Arial" charset="0"/>
              </a:rPr>
              <a:t>gained or </a:t>
            </a:r>
            <a:r>
              <a:rPr lang="en-US" sz="3600" b="0" dirty="0">
                <a:latin typeface="Arial" charset="0"/>
              </a:rPr>
              <a:t>lost</a:t>
            </a:r>
            <a:r>
              <a:rPr lang="en-US" sz="3600" b="0" dirty="0" smtClean="0">
                <a:latin typeface="Arial" charset="0"/>
              </a:rPr>
              <a:t>.</a:t>
            </a:r>
          </a:p>
          <a:p>
            <a:endParaRPr lang="en-US" sz="3600" b="0" dirty="0">
              <a:latin typeface="Arial" charset="0"/>
            </a:endParaRPr>
          </a:p>
          <a:p>
            <a:pPr algn="ctr"/>
            <a:r>
              <a:rPr lang="en-US" sz="4400" i="1" dirty="0" err="1">
                <a:latin typeface="Arial" charset="0"/>
              </a:rPr>
              <a:t>q</a:t>
            </a:r>
            <a:r>
              <a:rPr lang="en-US" sz="4400" baseline="-25000" dirty="0" err="1">
                <a:latin typeface="Arial" charset="0"/>
              </a:rPr>
              <a:t>surroundings</a:t>
            </a:r>
            <a:r>
              <a:rPr lang="en-US" sz="4400" dirty="0">
                <a:latin typeface="Arial" charset="0"/>
              </a:rPr>
              <a:t> = </a:t>
            </a:r>
            <a:r>
              <a:rPr lang="en-US" sz="4400" dirty="0">
                <a:latin typeface="Arial" charset="0"/>
                <a:cs typeface="Arial" charset="0"/>
              </a:rPr>
              <a:t>−</a:t>
            </a:r>
            <a:r>
              <a:rPr lang="en-US" sz="4400" i="1" dirty="0" err="1">
                <a:latin typeface="Arial" charset="0"/>
                <a:cs typeface="Arial" charset="0"/>
              </a:rPr>
              <a:t>q</a:t>
            </a:r>
            <a:r>
              <a:rPr lang="en-US" sz="4400" baseline="-25000" dirty="0" err="1">
                <a:latin typeface="Arial" charset="0"/>
                <a:cs typeface="Arial" charset="0"/>
              </a:rPr>
              <a:t>system</a:t>
            </a:r>
            <a:endParaRPr lang="en-US" sz="4400" baseline="-25000" dirty="0">
              <a:latin typeface="Arial" charset="0"/>
              <a:cs typeface="Arial" charset="0"/>
            </a:endParaRPr>
          </a:p>
          <a:p>
            <a:pPr algn="ctr"/>
            <a:endParaRPr lang="en-US" sz="3600" b="0" dirty="0">
              <a:latin typeface="Arial" charset="0"/>
            </a:endParaRPr>
          </a:p>
          <a:p>
            <a:pPr marL="0" indent="0" algn="ctr">
              <a:spcBef>
                <a:spcPts val="300"/>
              </a:spcBef>
              <a:buNone/>
            </a:pPr>
            <a:r>
              <a:rPr lang="en-US" sz="2800" b="0" dirty="0" smtClean="0">
                <a:latin typeface="Arial"/>
                <a:cs typeface="Arial"/>
              </a:rPr>
              <a:t>(Equal but opposite sign)</a:t>
            </a:r>
          </a:p>
          <a:p>
            <a:pPr marL="0" indent="0" algn="ctr">
              <a:spcBef>
                <a:spcPts val="300"/>
              </a:spcBef>
              <a:buNone/>
            </a:pPr>
            <a:endParaRPr lang="en-US" sz="2800" b="0" dirty="0">
              <a:latin typeface="Arial"/>
              <a:cs typeface="Arial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800" b="0" dirty="0" smtClean="0">
                <a:latin typeface="Arial"/>
                <a:cs typeface="Arial"/>
              </a:rPr>
              <a:t>(Sometimes it is easier to measure surroundings than the system, or vice versa – our lab experiments can exploit this fact sometimes to make our life more convenient. )</a:t>
            </a:r>
            <a:endParaRPr lang="en-US" sz="28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8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2648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Relating Entropy to Heat Energy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0" dirty="0">
                <a:latin typeface="Arial" charset="0"/>
              </a:rPr>
              <a:t>The entropy change in the surroundings is also inversely proportional to its temperature</a:t>
            </a:r>
            <a:r>
              <a:rPr lang="en-US" sz="3600" b="0" dirty="0" smtClean="0">
                <a:latin typeface="Arial" charset="0"/>
              </a:rPr>
              <a:t>.</a:t>
            </a:r>
          </a:p>
          <a:p>
            <a:endParaRPr lang="en-US" sz="3600" b="0" dirty="0">
              <a:latin typeface="Arial" charset="0"/>
            </a:endParaRPr>
          </a:p>
          <a:p>
            <a:r>
              <a:rPr lang="en-US" sz="3600" b="0" dirty="0">
                <a:latin typeface="Arial" charset="0"/>
              </a:rPr>
              <a:t>At constant pressure and temperature:</a:t>
            </a: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6" descr="Picture16.png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31" y="3912723"/>
            <a:ext cx="8308887" cy="1445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82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2648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Entropy Change, ∆S°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600" dirty="0" smtClean="0">
                <a:solidFill>
                  <a:srgbClr val="0070C0"/>
                </a:solidFill>
                <a:latin typeface="Arial" charset="0"/>
              </a:rPr>
              <a:t>Standard </a:t>
            </a:r>
            <a:r>
              <a:rPr lang="en-US" sz="3600" dirty="0">
                <a:solidFill>
                  <a:srgbClr val="0070C0"/>
                </a:solidFill>
                <a:latin typeface="Arial" charset="0"/>
              </a:rPr>
              <a:t>entropy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</a:rPr>
              <a:t>change </a:t>
            </a:r>
            <a:r>
              <a:rPr lang="en-US" sz="3600" b="0" dirty="0" smtClean="0">
                <a:latin typeface="Arial" charset="0"/>
              </a:rPr>
              <a:t>- the </a:t>
            </a:r>
            <a:r>
              <a:rPr lang="en-US" sz="3600" b="0" dirty="0">
                <a:latin typeface="Arial" charset="0"/>
              </a:rPr>
              <a:t>difference in absolute entropy between the reactants and products under standard conditions</a:t>
            </a:r>
            <a:r>
              <a:rPr lang="en-US" sz="3600" b="0" dirty="0" smtClean="0">
                <a:latin typeface="Arial" charset="0"/>
              </a:rPr>
              <a:t>.</a:t>
            </a:r>
          </a:p>
          <a:p>
            <a:pPr eaLnBrk="1" hangingPunct="1"/>
            <a:endParaRPr lang="en-US" sz="3600" b="0" dirty="0">
              <a:latin typeface="Arial" charset="0"/>
            </a:endParaRPr>
          </a:p>
          <a:p>
            <a:pPr algn="ctr"/>
            <a:r>
              <a:rPr lang="en-US" sz="4400" dirty="0" err="1">
                <a:solidFill>
                  <a:schemeClr val="tx1"/>
                </a:solidFill>
                <a:latin typeface="Symbol" charset="0"/>
              </a:rPr>
              <a:t>D</a:t>
            </a:r>
            <a:r>
              <a:rPr lang="en-US" sz="4400" i="1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sz="4400" dirty="0" err="1">
                <a:solidFill>
                  <a:schemeClr val="tx1"/>
                </a:solidFill>
                <a:latin typeface="Arial" charset="0"/>
                <a:cs typeface="Arial" charset="0"/>
              </a:rPr>
              <a:t>º</a:t>
            </a:r>
            <a:r>
              <a:rPr lang="en-US" sz="4400" baseline="-25000" dirty="0" err="1">
                <a:solidFill>
                  <a:schemeClr val="tx1"/>
                </a:solidFill>
                <a:latin typeface="Arial" charset="0"/>
                <a:cs typeface="Arial" charset="0"/>
              </a:rPr>
              <a:t>reaction</a:t>
            </a:r>
            <a:r>
              <a:rPr lang="en-US" sz="4400" dirty="0">
                <a:solidFill>
                  <a:schemeClr val="tx1"/>
                </a:solidFill>
                <a:latin typeface="Arial" charset="0"/>
                <a:cs typeface="Arial" charset="0"/>
              </a:rPr>
              <a:t> = ∑</a:t>
            </a:r>
            <a:r>
              <a:rPr lang="en-US" sz="4400" dirty="0" err="1">
                <a:solidFill>
                  <a:schemeClr val="tx1"/>
                </a:solidFill>
                <a:latin typeface="Arial" charset="0"/>
                <a:cs typeface="Arial" charset="0"/>
              </a:rPr>
              <a:t>n</a:t>
            </a:r>
            <a:r>
              <a:rPr lang="en-US" sz="4400" baseline="-25000" dirty="0" err="1">
                <a:solidFill>
                  <a:schemeClr val="tx1"/>
                </a:solidFill>
                <a:latin typeface="Arial" charset="0"/>
                <a:cs typeface="Arial" charset="0"/>
              </a:rPr>
              <a:t>p</a:t>
            </a:r>
            <a:r>
              <a:rPr lang="en-US" sz="44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S</a:t>
            </a:r>
            <a:r>
              <a:rPr lang="en-US" sz="4400" dirty="0" err="1">
                <a:solidFill>
                  <a:schemeClr val="tx1"/>
                </a:solidFill>
                <a:latin typeface="Arial" charset="0"/>
                <a:cs typeface="Arial" charset="0"/>
              </a:rPr>
              <a:t>º</a:t>
            </a:r>
            <a:r>
              <a:rPr lang="en-US" sz="4400" baseline="-25000" dirty="0" err="1">
                <a:solidFill>
                  <a:schemeClr val="tx1"/>
                </a:solidFill>
                <a:latin typeface="Arial" charset="0"/>
                <a:cs typeface="Arial" charset="0"/>
              </a:rPr>
              <a:t>products</a:t>
            </a:r>
            <a:r>
              <a:rPr lang="en-US" sz="4400" dirty="0">
                <a:solidFill>
                  <a:schemeClr val="tx1"/>
                </a:solidFill>
                <a:latin typeface="Arial" charset="0"/>
                <a:cs typeface="Arial" charset="0"/>
              </a:rPr>
              <a:t> − ∑</a:t>
            </a:r>
            <a:r>
              <a:rPr lang="en-US" sz="4400" dirty="0" err="1">
                <a:solidFill>
                  <a:schemeClr val="tx1"/>
                </a:solidFill>
                <a:latin typeface="Arial" charset="0"/>
                <a:cs typeface="Arial" charset="0"/>
              </a:rPr>
              <a:t>n</a:t>
            </a:r>
            <a:r>
              <a:rPr lang="en-US" sz="4400" baseline="-25000" dirty="0" err="1">
                <a:solidFill>
                  <a:schemeClr val="tx1"/>
                </a:solidFill>
                <a:latin typeface="Arial" charset="0"/>
                <a:cs typeface="Arial" charset="0"/>
              </a:rPr>
              <a:t>r</a:t>
            </a:r>
            <a:r>
              <a:rPr lang="en-US" sz="44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S</a:t>
            </a:r>
            <a:r>
              <a:rPr lang="en-US" sz="4400" dirty="0" err="1">
                <a:solidFill>
                  <a:schemeClr val="tx1"/>
                </a:solidFill>
                <a:latin typeface="Arial" charset="0"/>
                <a:cs typeface="Arial" charset="0"/>
              </a:rPr>
              <a:t>º</a:t>
            </a:r>
            <a:r>
              <a:rPr lang="en-US" sz="4400" baseline="-25000" dirty="0" err="1">
                <a:solidFill>
                  <a:schemeClr val="tx1"/>
                </a:solidFill>
                <a:latin typeface="Arial" charset="0"/>
                <a:cs typeface="Arial" charset="0"/>
              </a:rPr>
              <a:t>reactants</a:t>
            </a:r>
            <a:r>
              <a:rPr lang="en-US" sz="44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en-US" sz="4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/>
            <a:endParaRPr lang="en-US" sz="4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smtClean="0">
                <a:latin typeface="Arial" charset="0"/>
                <a:cs typeface="Arial" charset="0"/>
              </a:rPr>
              <a:t>Remember -</a:t>
            </a:r>
            <a:r>
              <a:rPr lang="en-US" sz="3200" b="0" dirty="0" smtClean="0">
                <a:latin typeface="Arial" charset="0"/>
                <a:cs typeface="Arial" charset="0"/>
              </a:rPr>
              <a:t> although </a:t>
            </a:r>
            <a:r>
              <a:rPr lang="en-US" sz="3200" b="0" dirty="0">
                <a:latin typeface="Arial" charset="0"/>
                <a:cs typeface="Arial" charset="0"/>
              </a:rPr>
              <a:t>the standard enthalpy of formation, </a:t>
            </a:r>
            <a:r>
              <a:rPr lang="en-US" sz="3200" b="0" dirty="0" err="1">
                <a:solidFill>
                  <a:schemeClr val="tx1"/>
                </a:solidFill>
                <a:latin typeface="Symbol" charset="0"/>
                <a:cs typeface="Arial" charset="0"/>
              </a:rPr>
              <a:t>D</a:t>
            </a:r>
            <a:r>
              <a:rPr lang="en-US" sz="3200" b="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H</a:t>
            </a:r>
            <a:r>
              <a:rPr lang="en-US" sz="3200" b="0" baseline="-25000" dirty="0" err="1">
                <a:solidFill>
                  <a:schemeClr val="tx1"/>
                </a:solidFill>
                <a:latin typeface="Arial" charset="0"/>
                <a:cs typeface="Arial" charset="0"/>
              </a:rPr>
              <a:t>f</a:t>
            </a:r>
            <a:r>
              <a:rPr lang="en-US" sz="3200" b="0" dirty="0">
                <a:solidFill>
                  <a:schemeClr val="tx1"/>
                </a:solidFill>
                <a:latin typeface="Arial" charset="0"/>
                <a:cs typeface="Arial" charset="0"/>
              </a:rPr>
              <a:t>°, of an element is 0 kJ/</a:t>
            </a:r>
            <a:r>
              <a:rPr lang="en-US" sz="3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mol</a:t>
            </a:r>
            <a:r>
              <a:rPr lang="en-US" sz="3200" b="0" dirty="0">
                <a:latin typeface="Arial" charset="0"/>
                <a:cs typeface="Arial" charset="0"/>
              </a:rPr>
              <a:t>, the absolute entropy at 25 °C, </a:t>
            </a:r>
            <a:r>
              <a:rPr lang="en-US" sz="3200" b="0" i="1" dirty="0">
                <a:latin typeface="Arial" charset="0"/>
                <a:cs typeface="Arial" charset="0"/>
              </a:rPr>
              <a:t>S°, </a:t>
            </a:r>
            <a:r>
              <a:rPr lang="en-US" sz="3200" b="0" dirty="0">
                <a:latin typeface="Arial" charset="0"/>
                <a:cs typeface="Arial" charset="0"/>
              </a:rPr>
              <a:t>is always </a:t>
            </a:r>
            <a:r>
              <a:rPr lang="en-US" sz="3200" b="0" dirty="0" smtClean="0">
                <a:latin typeface="Arial" charset="0"/>
                <a:cs typeface="Arial" charset="0"/>
              </a:rPr>
              <a:t>positive, not zero!</a:t>
            </a:r>
            <a:endParaRPr lang="en-US" sz="48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Concepts about Entropy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4400" dirty="0" smtClean="0">
                <a:solidFill>
                  <a:srgbClr val="0070C0"/>
                </a:solidFill>
                <a:latin typeface="Arial"/>
                <a:cs typeface="Arial"/>
              </a:rPr>
              <a:t>#2</a:t>
            </a:r>
            <a:r>
              <a:rPr lang="en-US" sz="4400" dirty="0" smtClean="0">
                <a:latin typeface="Arial"/>
                <a:cs typeface="Arial"/>
              </a:rPr>
              <a:t> </a:t>
            </a:r>
            <a:r>
              <a:rPr lang="en-US" sz="4400" b="0" dirty="0" smtClean="0">
                <a:latin typeface="Arial"/>
                <a:cs typeface="Arial"/>
              </a:rPr>
              <a:t>– Random systems are more energetically stable, lower energy, than ordered systems </a:t>
            </a: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Concepts about Entropy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4400" dirty="0" smtClean="0">
                <a:solidFill>
                  <a:srgbClr val="0070C0"/>
                </a:solidFill>
                <a:latin typeface="Arial"/>
                <a:cs typeface="Arial"/>
              </a:rPr>
              <a:t>#3</a:t>
            </a:r>
            <a:r>
              <a:rPr lang="en-US" sz="4400" dirty="0" smtClean="0">
                <a:latin typeface="Arial"/>
                <a:cs typeface="Arial"/>
              </a:rPr>
              <a:t> </a:t>
            </a:r>
            <a:r>
              <a:rPr lang="en-US" sz="4400" b="0" dirty="0" smtClean="0">
                <a:latin typeface="Arial"/>
                <a:cs typeface="Arial"/>
              </a:rPr>
              <a:t>– Increase in entropy of the universe is the driving force for spontaneous reactions. </a:t>
            </a: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5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Concepts about Entropy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4400" dirty="0" smtClean="0">
                <a:solidFill>
                  <a:srgbClr val="0070C0"/>
                </a:solidFill>
                <a:latin typeface="Arial"/>
                <a:cs typeface="Arial"/>
              </a:rPr>
              <a:t>#4</a:t>
            </a:r>
            <a:r>
              <a:rPr lang="en-US" sz="4400" dirty="0" smtClean="0">
                <a:latin typeface="Arial"/>
                <a:cs typeface="Arial"/>
              </a:rPr>
              <a:t> </a:t>
            </a:r>
            <a:r>
              <a:rPr lang="en-US" sz="4400" b="0" dirty="0" smtClean="0">
                <a:latin typeface="Arial"/>
                <a:cs typeface="Arial"/>
              </a:rPr>
              <a:t>– Nature proceeds toward the states that have the highest probabilities of existing. </a:t>
            </a: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6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Positional Entropy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</a:pPr>
            <a:r>
              <a:rPr lang="en-US" sz="4000" b="0" dirty="0">
                <a:latin typeface="+mn-lt"/>
                <a:cs typeface="Arial"/>
              </a:rPr>
              <a:t>The probability of occurrence of a particular state depends on the number of ways (microstates) in which that arrangement can be achieved</a:t>
            </a:r>
          </a:p>
          <a:p>
            <a:pPr marL="1371600" lvl="2" indent="-457200" algn="ctr">
              <a:buNone/>
            </a:pPr>
            <a:r>
              <a:rPr lang="en-US" sz="5400" b="0" dirty="0" err="1" smtClean="0">
                <a:solidFill>
                  <a:srgbClr val="FF3300"/>
                </a:solidFill>
                <a:latin typeface="+mn-lt"/>
                <a:cs typeface="Arial"/>
              </a:rPr>
              <a:t>S</a:t>
            </a:r>
            <a:r>
              <a:rPr lang="en-US" sz="5400" b="0" baseline="-25000" dirty="0" err="1" smtClean="0">
                <a:solidFill>
                  <a:srgbClr val="FF3300"/>
                </a:solidFill>
                <a:latin typeface="+mn-lt"/>
                <a:cs typeface="Arial"/>
              </a:rPr>
              <a:t>solid</a:t>
            </a:r>
            <a:r>
              <a:rPr lang="en-US" sz="5400" b="0" dirty="0" smtClean="0">
                <a:solidFill>
                  <a:srgbClr val="FF3300"/>
                </a:solidFill>
                <a:latin typeface="+mn-lt"/>
                <a:cs typeface="Arial"/>
              </a:rPr>
              <a:t>   &lt; </a:t>
            </a:r>
            <a:r>
              <a:rPr lang="en-US" sz="5400" b="0" dirty="0" err="1">
                <a:solidFill>
                  <a:srgbClr val="FF3300"/>
                </a:solidFill>
                <a:latin typeface="+mn-lt"/>
                <a:cs typeface="Arial"/>
              </a:rPr>
              <a:t>S</a:t>
            </a:r>
            <a:r>
              <a:rPr lang="en-US" sz="5400" b="0" baseline="-25000" dirty="0" err="1">
                <a:solidFill>
                  <a:srgbClr val="FF3300"/>
                </a:solidFill>
                <a:latin typeface="+mn-lt"/>
                <a:cs typeface="Arial"/>
              </a:rPr>
              <a:t>liquid</a:t>
            </a:r>
            <a:r>
              <a:rPr lang="en-US" sz="5400" b="0" dirty="0">
                <a:solidFill>
                  <a:srgbClr val="FF3300"/>
                </a:solidFill>
                <a:latin typeface="+mn-lt"/>
                <a:cs typeface="Arial"/>
              </a:rPr>
              <a:t> </a:t>
            </a:r>
            <a:r>
              <a:rPr lang="en-US" sz="5400" b="0" dirty="0" smtClean="0">
                <a:solidFill>
                  <a:srgbClr val="FF3300"/>
                </a:solidFill>
                <a:latin typeface="+mn-lt"/>
                <a:cs typeface="Arial"/>
              </a:rPr>
              <a:t>  &lt;&lt; </a:t>
            </a:r>
            <a:r>
              <a:rPr lang="en-US" sz="5400" b="0" dirty="0" err="1">
                <a:solidFill>
                  <a:srgbClr val="FF3300"/>
                </a:solidFill>
                <a:latin typeface="+mn-lt"/>
                <a:cs typeface="Arial"/>
              </a:rPr>
              <a:t>S</a:t>
            </a:r>
            <a:r>
              <a:rPr lang="en-US" sz="5400" b="0" baseline="-25000" dirty="0" err="1">
                <a:solidFill>
                  <a:srgbClr val="FF3300"/>
                </a:solidFill>
                <a:latin typeface="+mn-lt"/>
                <a:cs typeface="Arial"/>
              </a:rPr>
              <a:t>gas</a:t>
            </a:r>
            <a:endParaRPr lang="en-US" sz="4400" b="0" baseline="-25000" dirty="0">
              <a:solidFill>
                <a:srgbClr val="FF3300"/>
              </a:solidFill>
              <a:latin typeface="+mn-lt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4" descr="sol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4438" y="4895850"/>
            <a:ext cx="1409700" cy="1390650"/>
          </a:xfrm>
          <a:prstGeom prst="rect">
            <a:avLst/>
          </a:prstGeom>
          <a:noFill/>
        </p:spPr>
      </p:pic>
      <p:pic>
        <p:nvPicPr>
          <p:cNvPr id="9" name="Picture 5" descr="liqui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90937" y="4895850"/>
            <a:ext cx="1371600" cy="1371600"/>
          </a:xfrm>
          <a:prstGeom prst="rect">
            <a:avLst/>
          </a:prstGeom>
          <a:noFill/>
        </p:spPr>
      </p:pic>
      <p:pic>
        <p:nvPicPr>
          <p:cNvPr id="10" name="Picture 6" descr="g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40436" y="4925728"/>
            <a:ext cx="1371600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878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350450" cy="1143000"/>
          </a:xfrm>
        </p:spPr>
        <p:txBody>
          <a:bodyPr/>
          <a:lstStyle/>
          <a:p>
            <a:pPr algn="l"/>
            <a:r>
              <a:rPr lang="en-US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Macrostate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State vs Microstate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1" name="Picture 7" descr="C17_p821_StateCrep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50" t="6184"/>
          <a:stretch>
            <a:fillRect/>
          </a:stretch>
        </p:blipFill>
        <p:spPr bwMode="auto">
          <a:xfrm>
            <a:off x="6420819" y="1352601"/>
            <a:ext cx="5334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04800" y="1424161"/>
            <a:ext cx="6248400" cy="4832092"/>
          </a:xfrm>
          <a:prstGeom prst="rect">
            <a:avLst/>
          </a:prstGeom>
          <a:solidFill>
            <a:schemeClr val="bg1"/>
          </a:solidFill>
          <a:ln w="101600"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800" dirty="0"/>
              <a:t>These microstates all have the same macrostate.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800" dirty="0"/>
              <a:t>So there are six different particle arrangements that result in the same </a:t>
            </a:r>
            <a:r>
              <a:rPr lang="en-US" sz="2800" dirty="0" err="1"/>
              <a:t>macrostate</a:t>
            </a:r>
            <a:r>
              <a:rPr lang="en-US" sz="2800" dirty="0" smtClean="0"/>
              <a:t>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800" dirty="0" smtClean="0"/>
              <a:t>The individual unique particles make up the microstate, the overall “big picture” is the </a:t>
            </a:r>
            <a:r>
              <a:rPr lang="en-US" sz="2800" dirty="0" err="1" smtClean="0"/>
              <a:t>macrostate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835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Entropy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43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600" dirty="0">
                <a:latin typeface="Symbol" charset="0"/>
              </a:rPr>
              <a:t>	</a:t>
            </a:r>
            <a:r>
              <a:rPr lang="en-US" sz="4400" dirty="0">
                <a:latin typeface="Symbol" charset="0"/>
              </a:rPr>
              <a:t>  </a:t>
            </a:r>
            <a:r>
              <a:rPr lang="en-US" sz="5400" dirty="0">
                <a:latin typeface="Symbol" charset="0"/>
              </a:rPr>
              <a:t>D</a:t>
            </a:r>
            <a:r>
              <a:rPr lang="en-US" sz="5400" i="1" dirty="0">
                <a:latin typeface="Arial" charset="0"/>
              </a:rPr>
              <a:t>S = </a:t>
            </a:r>
            <a:r>
              <a:rPr lang="en-US" sz="5400" i="1" dirty="0" err="1">
                <a:latin typeface="Arial" charset="0"/>
              </a:rPr>
              <a:t>S</a:t>
            </a:r>
            <a:r>
              <a:rPr lang="en-US" sz="5400" baseline="-25000" dirty="0" err="1">
                <a:latin typeface="Arial" charset="0"/>
              </a:rPr>
              <a:t>final</a:t>
            </a:r>
            <a:r>
              <a:rPr lang="en-US" sz="5400" dirty="0">
                <a:latin typeface="Arial" charset="0"/>
              </a:rPr>
              <a:t> </a:t>
            </a:r>
            <a:r>
              <a:rPr lang="en-US" sz="5400" dirty="0">
                <a:latin typeface="Arial" charset="0"/>
                <a:cs typeface="Arial" charset="0"/>
              </a:rPr>
              <a:t>− </a:t>
            </a:r>
            <a:r>
              <a:rPr lang="en-US" sz="5400" i="1" dirty="0" err="1">
                <a:latin typeface="Arial" charset="0"/>
                <a:cs typeface="Arial" charset="0"/>
              </a:rPr>
              <a:t>S</a:t>
            </a:r>
            <a:r>
              <a:rPr lang="en-US" sz="5400" baseline="-25000" dirty="0" err="1">
                <a:latin typeface="Arial" charset="0"/>
                <a:cs typeface="Arial" charset="0"/>
              </a:rPr>
              <a:t>initial</a:t>
            </a:r>
            <a:endParaRPr lang="en-US" sz="5400" baseline="-25000" dirty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4000" b="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4000" b="0" dirty="0" smtClean="0">
                <a:latin typeface="Arial" charset="0"/>
              </a:rPr>
              <a:t>Entropy </a:t>
            </a:r>
            <a:r>
              <a:rPr lang="en-US" sz="4000" b="0" dirty="0">
                <a:latin typeface="Arial" charset="0"/>
              </a:rPr>
              <a:t>change is favorable when the </a:t>
            </a:r>
            <a:r>
              <a:rPr lang="en-US" sz="4000" b="0" dirty="0" smtClean="0">
                <a:latin typeface="Arial" charset="0"/>
              </a:rPr>
              <a:t/>
            </a:r>
            <a:br>
              <a:rPr lang="en-US" sz="4000" b="0" dirty="0" smtClean="0">
                <a:latin typeface="Arial" charset="0"/>
              </a:rPr>
            </a:br>
            <a:r>
              <a:rPr lang="en-US" sz="4000" b="0" dirty="0" smtClean="0">
                <a:latin typeface="Arial" charset="0"/>
              </a:rPr>
              <a:t>result </a:t>
            </a:r>
            <a:r>
              <a:rPr lang="en-US" sz="4000" b="0" dirty="0">
                <a:latin typeface="Arial" charset="0"/>
              </a:rPr>
              <a:t>is a more random system.  </a:t>
            </a:r>
          </a:p>
          <a:p>
            <a:pPr marL="11430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b="0" dirty="0">
                <a:latin typeface="Arial" charset="0"/>
              </a:rPr>
              <a:t> </a:t>
            </a:r>
            <a:r>
              <a:rPr lang="en-US" sz="4000" b="0" dirty="0" smtClean="0">
                <a:latin typeface="Arial" charset="0"/>
              </a:rPr>
              <a:t>When </a:t>
            </a:r>
            <a:r>
              <a:rPr lang="en-US" sz="4000" b="0" dirty="0" smtClean="0">
                <a:latin typeface="Symbol" charset="0"/>
              </a:rPr>
              <a:t>D</a:t>
            </a:r>
            <a:r>
              <a:rPr lang="en-US" sz="4000" b="0" i="1" dirty="0" smtClean="0">
                <a:latin typeface="Arial" charset="0"/>
              </a:rPr>
              <a:t>S</a:t>
            </a:r>
            <a:r>
              <a:rPr lang="en-US" sz="4000" b="0" dirty="0" smtClean="0">
                <a:latin typeface="Arial" charset="0"/>
              </a:rPr>
              <a:t> </a:t>
            </a:r>
            <a:r>
              <a:rPr lang="en-US" sz="4000" b="0" dirty="0">
                <a:latin typeface="Arial" charset="0"/>
              </a:rPr>
              <a:t>is positive.</a:t>
            </a:r>
          </a:p>
          <a:p>
            <a:pPr marL="0" indent="0">
              <a:spcBef>
                <a:spcPts val="300"/>
              </a:spcBef>
              <a:buNone/>
            </a:pP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1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Changes in Entropy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080897" cy="391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4400" dirty="0" smtClean="0">
                <a:latin typeface="Arial" charset="0"/>
              </a:rPr>
              <a:t>Some changes that increase entropy:</a:t>
            </a:r>
          </a:p>
          <a:p>
            <a:pPr marL="0" indent="0">
              <a:lnSpc>
                <a:spcPct val="90000"/>
              </a:lnSpc>
              <a:buNone/>
            </a:pPr>
            <a:endParaRPr lang="en-US" sz="4400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4800" dirty="0" smtClean="0">
                <a:solidFill>
                  <a:srgbClr val="0070C0"/>
                </a:solidFill>
                <a:latin typeface="Arial" charset="0"/>
              </a:rPr>
              <a:t>#1 - </a:t>
            </a:r>
            <a:r>
              <a:rPr lang="en-US" sz="4800" b="0" dirty="0" err="1" smtClean="0">
                <a:latin typeface="Arial" charset="0"/>
              </a:rPr>
              <a:t>Rxn’s</a:t>
            </a:r>
            <a:r>
              <a:rPr lang="en-US" sz="4800" b="0" dirty="0" smtClean="0">
                <a:latin typeface="Arial" charset="0"/>
              </a:rPr>
              <a:t> </a:t>
            </a:r>
            <a:r>
              <a:rPr lang="en-US" sz="4800" b="0" dirty="0">
                <a:latin typeface="Arial" charset="0"/>
              </a:rPr>
              <a:t>whose products are in a </a:t>
            </a:r>
            <a:r>
              <a:rPr lang="en-US" sz="4800" b="0" dirty="0" smtClean="0">
                <a:latin typeface="Arial" charset="0"/>
              </a:rPr>
              <a:t/>
            </a:r>
            <a:br>
              <a:rPr lang="en-US" sz="4800" b="0" dirty="0" smtClean="0">
                <a:latin typeface="Arial" charset="0"/>
              </a:rPr>
            </a:br>
            <a:r>
              <a:rPr lang="en-US" sz="4800" b="0" dirty="0" smtClean="0">
                <a:latin typeface="Arial" charset="0"/>
              </a:rPr>
              <a:t>       more </a:t>
            </a:r>
            <a:r>
              <a:rPr lang="en-US" sz="4800" b="0" dirty="0">
                <a:latin typeface="Arial" charset="0"/>
              </a:rPr>
              <a:t>random state  </a:t>
            </a:r>
          </a:p>
          <a:p>
            <a:pPr marL="0" indent="0">
              <a:spcBef>
                <a:spcPts val="300"/>
              </a:spcBef>
              <a:buNone/>
            </a:pPr>
            <a:endParaRPr lang="en-US" sz="4400" b="0" dirty="0">
              <a:latin typeface="Arial"/>
              <a:cs typeface="Arial"/>
            </a:endParaRPr>
          </a:p>
          <a:p>
            <a:pPr lvl="1"/>
            <a:endParaRPr lang="en-US" sz="3600" b="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12903</TotalTime>
  <Words>564</Words>
  <Application>Microsoft Office PowerPoint</Application>
  <PresentationFormat>Widescreen</PresentationFormat>
  <Paragraphs>101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Calibri</vt:lpstr>
      <vt:lpstr>Comic Sans MS</vt:lpstr>
      <vt:lpstr>Helvetica</vt:lpstr>
      <vt:lpstr>Impact</vt:lpstr>
      <vt:lpstr>Symbol</vt:lpstr>
      <vt:lpstr>Default Design</vt:lpstr>
      <vt:lpstr>THERMODYNAMICS</vt:lpstr>
      <vt:lpstr>Concepts about Entropy</vt:lpstr>
      <vt:lpstr>Concepts about Entropy</vt:lpstr>
      <vt:lpstr>Concepts about Entropy</vt:lpstr>
      <vt:lpstr>Concepts about Entropy</vt:lpstr>
      <vt:lpstr>Positional Entropy</vt:lpstr>
      <vt:lpstr>Macrostate State vs Microstate</vt:lpstr>
      <vt:lpstr>Changes in Entropy </vt:lpstr>
      <vt:lpstr>Changes in Entropy </vt:lpstr>
      <vt:lpstr>Changes in Entropy </vt:lpstr>
      <vt:lpstr>Changes in Entropy </vt:lpstr>
      <vt:lpstr>Changes in Entropy </vt:lpstr>
      <vt:lpstr>Changes in Entropy - Examples </vt:lpstr>
      <vt:lpstr>Changes in Entropy - Examples </vt:lpstr>
      <vt:lpstr>Changes in Entropy - Examples </vt:lpstr>
      <vt:lpstr>Changes in Entropy - Examples </vt:lpstr>
      <vt:lpstr>2nd Law of Thermodynamics</vt:lpstr>
      <vt:lpstr>2nd Law of Thermodynamics</vt:lpstr>
      <vt:lpstr>2nd Law of Thermodynamics</vt:lpstr>
      <vt:lpstr>Relating Entropy to Heat Energy</vt:lpstr>
      <vt:lpstr>Relating Entropy to Heat Energy</vt:lpstr>
      <vt:lpstr>Standard Entropy Change, ∆S°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151</cp:revision>
  <cp:lastPrinted>2014-09-17T14:17:55Z</cp:lastPrinted>
  <dcterms:created xsi:type="dcterms:W3CDTF">2006-07-17T23:12:30Z</dcterms:created>
  <dcterms:modified xsi:type="dcterms:W3CDTF">2020-05-13T23:02:55Z</dcterms:modified>
</cp:coreProperties>
</file>