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7" r:id="rId2"/>
    <p:sldId id="328" r:id="rId3"/>
    <p:sldId id="289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8" r:id="rId12"/>
    <p:sldId id="337" r:id="rId13"/>
    <p:sldId id="336" r:id="rId14"/>
    <p:sldId id="339" r:id="rId15"/>
    <p:sldId id="340" r:id="rId16"/>
    <p:sldId id="363" r:id="rId17"/>
    <p:sldId id="341" r:id="rId18"/>
    <p:sldId id="342" r:id="rId19"/>
    <p:sldId id="344" r:id="rId20"/>
    <p:sldId id="343" r:id="rId21"/>
    <p:sldId id="345" r:id="rId22"/>
    <p:sldId id="346" r:id="rId23"/>
    <p:sldId id="348" r:id="rId24"/>
    <p:sldId id="349" r:id="rId25"/>
    <p:sldId id="350" r:id="rId26"/>
    <p:sldId id="354" r:id="rId27"/>
    <p:sldId id="352" r:id="rId28"/>
    <p:sldId id="351" r:id="rId29"/>
    <p:sldId id="353" r:id="rId30"/>
    <p:sldId id="347" r:id="rId31"/>
    <p:sldId id="298" r:id="rId32"/>
    <p:sldId id="355" r:id="rId33"/>
    <p:sldId id="299" r:id="rId34"/>
    <p:sldId id="356" r:id="rId35"/>
    <p:sldId id="357" r:id="rId36"/>
    <p:sldId id="358" r:id="rId37"/>
    <p:sldId id="359" r:id="rId38"/>
    <p:sldId id="360" r:id="rId39"/>
    <p:sldId id="302" r:id="rId40"/>
    <p:sldId id="361" r:id="rId41"/>
    <p:sldId id="364" r:id="rId42"/>
    <p:sldId id="365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FBA3"/>
    <a:srgbClr val="FF5050"/>
    <a:srgbClr val="A50021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8" autoAdjust="0"/>
    <p:restoredTop sz="94631" autoAdjust="0"/>
  </p:normalViewPr>
  <p:slideViewPr>
    <p:cSldViewPr>
      <p:cViewPr varScale="1">
        <p:scale>
          <a:sx n="58" d="100"/>
          <a:sy n="58" d="100"/>
        </p:scale>
        <p:origin x="102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BF4C-EFA8-5D45-9C10-22719223BA7D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3D78-3FAD-DF49-929D-0E2EBC0B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8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90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7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9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4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17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0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6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1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1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9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21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6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1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9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98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4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7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8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0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4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3D78-3FAD-DF49-929D-0E2EBC0BBF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9.xml"/><Relationship Id="rId1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30.xml"/><Relationship Id="rId18" Type="http://schemas.openxmlformats.org/officeDocument/2006/relationships/image" Target="../media/image14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13.xml"/><Relationship Id="rId16" Type="http://schemas.openxmlformats.org/officeDocument/2006/relationships/image" Target="../media/image12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image" Target="../media/image11.png"/><Relationship Id="rId10" Type="http://schemas.openxmlformats.org/officeDocument/2006/relationships/tags" Target="../tags/tag21.xml"/><Relationship Id="rId19" Type="http://schemas.openxmlformats.org/officeDocument/2006/relationships/image" Target="../media/image15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notesSlide" Target="../notesSlides/notesSlide31.xml"/><Relationship Id="rId18" Type="http://schemas.openxmlformats.org/officeDocument/2006/relationships/image" Target="../media/image1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24.xml"/><Relationship Id="rId16" Type="http://schemas.openxmlformats.org/officeDocument/2006/relationships/image" Target="../media/image1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image" Target="../media/image11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notesSlide" Target="../notesSlides/notesSlide32.xml"/><Relationship Id="rId18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35.xml"/><Relationship Id="rId16" Type="http://schemas.openxmlformats.org/officeDocument/2006/relationships/image" Target="../media/image12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11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notesSlide" Target="../notesSlides/notesSlide33.xml"/><Relationship Id="rId18" Type="http://schemas.openxmlformats.org/officeDocument/2006/relationships/image" Target="../media/image14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46.xml"/><Relationship Id="rId16" Type="http://schemas.openxmlformats.org/officeDocument/2006/relationships/image" Target="../media/image12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1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notesSlide" Target="../notesSlides/notesSlide34.xml"/><Relationship Id="rId18" Type="http://schemas.openxmlformats.org/officeDocument/2006/relationships/image" Target="../media/image1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57.xml"/><Relationship Id="rId16" Type="http://schemas.openxmlformats.org/officeDocument/2006/relationships/image" Target="../media/image1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image" Target="../media/image11.png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notesSlide" Target="../notesSlides/notesSlide35.xml"/><Relationship Id="rId18" Type="http://schemas.openxmlformats.org/officeDocument/2006/relationships/image" Target="../media/image14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68.xml"/><Relationship Id="rId16" Type="http://schemas.openxmlformats.org/officeDocument/2006/relationships/image" Target="../media/image12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image" Target="../media/image11.png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notesSlide" Target="../notesSlides/notesSlide36.xml"/><Relationship Id="rId18" Type="http://schemas.openxmlformats.org/officeDocument/2006/relationships/image" Target="../media/image14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3.png"/><Relationship Id="rId2" Type="http://schemas.openxmlformats.org/officeDocument/2006/relationships/tags" Target="../tags/tag79.xml"/><Relationship Id="rId16" Type="http://schemas.openxmlformats.org/officeDocument/2006/relationships/image" Target="../media/image12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11.png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10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notesSlide" Target="../notesSlides/notesSlide37.xml"/><Relationship Id="rId2" Type="http://schemas.openxmlformats.org/officeDocument/2006/relationships/tags" Target="../tags/tag90.xml"/><Relationship Id="rId16" Type="http://schemas.openxmlformats.org/officeDocument/2006/relationships/image" Target="../media/image1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93.xml"/><Relationship Id="rId15" Type="http://schemas.openxmlformats.org/officeDocument/2006/relationships/image" Target="../media/image12.png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10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notesSlide" Target="../notesSlides/notesSlide38.xml"/><Relationship Id="rId2" Type="http://schemas.openxmlformats.org/officeDocument/2006/relationships/tags" Target="../tags/tag100.xml"/><Relationship Id="rId16" Type="http://schemas.openxmlformats.org/officeDocument/2006/relationships/image" Target="../media/image13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3.xml"/><Relationship Id="rId15" Type="http://schemas.openxmlformats.org/officeDocument/2006/relationships/image" Target="../media/image12.png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10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notesSlide" Target="../notesSlides/notesSlide39.xml"/><Relationship Id="rId2" Type="http://schemas.openxmlformats.org/officeDocument/2006/relationships/tags" Target="../tags/tag110.xml"/><Relationship Id="rId16" Type="http://schemas.openxmlformats.org/officeDocument/2006/relationships/image" Target="../media/image13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3.xml"/><Relationship Id="rId15" Type="http://schemas.openxmlformats.org/officeDocument/2006/relationships/image" Target="../media/image12.png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10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notesSlide" Target="../notesSlides/notesSlide40.xml"/><Relationship Id="rId2" Type="http://schemas.openxmlformats.org/officeDocument/2006/relationships/tags" Target="../tags/tag120.xml"/><Relationship Id="rId16" Type="http://schemas.openxmlformats.org/officeDocument/2006/relationships/image" Target="../media/image13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3.xml"/><Relationship Id="rId15" Type="http://schemas.openxmlformats.org/officeDocument/2006/relationships/image" Target="../media/image12.png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Impact" panose="020B0806030902050204" pitchFamily="34" charset="0"/>
              </a:rPr>
              <a:t>THERMODYNAMICS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32950"/>
              </p:ext>
            </p:extLst>
          </p:nvPr>
        </p:nvGraphicFramePr>
        <p:xfrm>
          <a:off x="609600" y="1600200"/>
          <a:ext cx="111252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 smtClean="0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 smtClean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At…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4800" dirty="0" smtClean="0"/>
                        <a:t/>
                      </a:r>
                      <a:br>
                        <a:rPr lang="en-US" sz="4800" dirty="0" smtClean="0"/>
                      </a:br>
                      <a:r>
                        <a:rPr lang="en-US" sz="2800" i="1" dirty="0" smtClean="0"/>
                        <a:t>exothermic</a:t>
                      </a:r>
                      <a:endParaRPr lang="en-US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/>
                        <a:t>+</a:t>
                      </a:r>
                      <a:r>
                        <a:rPr lang="en-US" sz="8000" dirty="0" smtClean="0"/>
                        <a:t/>
                      </a:r>
                      <a:br>
                        <a:rPr lang="en-US" sz="8000" dirty="0" smtClean="0"/>
                      </a:br>
                      <a:r>
                        <a:rPr lang="en-US" sz="2800" i="1" dirty="0" smtClean="0"/>
                        <a:t>more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4800" b="1" dirty="0" smtClean="0"/>
                        <a:t/>
                      </a:r>
                      <a:br>
                        <a:rPr lang="en-US" sz="4800" b="1" dirty="0" smtClean="0"/>
                      </a:br>
                      <a:r>
                        <a:rPr lang="en-US" sz="2800" b="0" i="1" dirty="0" smtClean="0"/>
                        <a:t>ALWAYS </a:t>
                      </a:r>
                      <a:r>
                        <a:rPr lang="en-US" sz="2800" i="1" dirty="0" err="1" smtClean="0"/>
                        <a:t>spont</a:t>
                      </a:r>
                      <a:r>
                        <a:rPr lang="en-US" sz="2800" i="1" dirty="0" smtClean="0"/>
                        <a:t>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Any temperature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(Negative #) – </a:t>
                      </a:r>
                      <a:r>
                        <a:rPr lang="en-US" sz="3600" b="1" baseline="-25000" dirty="0" err="1" smtClean="0"/>
                        <a:t>any</a:t>
                      </a:r>
                      <a:r>
                        <a:rPr lang="en-US" sz="3600" b="1" dirty="0" err="1" smtClean="0"/>
                        <a:t>T</a:t>
                      </a:r>
                      <a:r>
                        <a:rPr lang="en-US" sz="3600" b="1" dirty="0" smtClean="0"/>
                        <a:t>(Positive #)</a:t>
                      </a:r>
                      <a:r>
                        <a:rPr lang="en-US" sz="3600" b="1" baseline="0" dirty="0" smtClean="0"/>
                        <a:t> = Always Negative #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5614692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1" dirty="0">
                <a:latin typeface="+mj-lt"/>
              </a:rPr>
              <a:t>Remember T is in Kelvin, always a positive number</a:t>
            </a:r>
            <a:endParaRPr lang="en-US" b="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9861780">
            <a:off x="123361" y="1888745"/>
            <a:ext cx="2743200" cy="457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BEST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1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427336"/>
              </p:ext>
            </p:extLst>
          </p:nvPr>
        </p:nvGraphicFramePr>
        <p:xfrm>
          <a:off x="609600" y="1600200"/>
          <a:ext cx="111252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 smtClean="0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 smtClean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At…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4800" dirty="0" smtClean="0"/>
                        <a:t/>
                      </a:r>
                      <a:br>
                        <a:rPr lang="en-US" sz="4800" dirty="0" smtClean="0"/>
                      </a:br>
                      <a:r>
                        <a:rPr lang="en-US" sz="2800" i="1" dirty="0" smtClean="0"/>
                        <a:t>endothermic</a:t>
                      </a:r>
                      <a:endParaRPr lang="en-US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8000" dirty="0" smtClean="0"/>
                        <a:t/>
                      </a:r>
                      <a:br>
                        <a:rPr lang="en-US" sz="8000" dirty="0" smtClean="0"/>
                      </a:br>
                      <a:r>
                        <a:rPr lang="en-US" sz="2800" i="1" dirty="0" smtClean="0"/>
                        <a:t>less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4800" b="1" dirty="0" smtClean="0"/>
                        <a:t/>
                      </a:r>
                      <a:br>
                        <a:rPr lang="en-US" sz="4800" b="1" dirty="0" smtClean="0"/>
                      </a:br>
                      <a:r>
                        <a:rPr lang="en-US" sz="3200" b="0" i="1" dirty="0" smtClean="0"/>
                        <a:t>NEVER </a:t>
                      </a:r>
                      <a:r>
                        <a:rPr lang="en-US" sz="2800" i="1" dirty="0" err="1" smtClean="0"/>
                        <a:t>spont</a:t>
                      </a:r>
                      <a:r>
                        <a:rPr lang="en-US" sz="2800" i="1" dirty="0" smtClean="0"/>
                        <a:t>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Any temp</a:t>
                      </a:r>
                      <a:endParaRPr lang="en-US" sz="32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(Positive #) – </a:t>
                      </a:r>
                      <a:r>
                        <a:rPr lang="en-US" sz="3600" b="1" baseline="-25000" dirty="0" err="1" smtClean="0"/>
                        <a:t>any</a:t>
                      </a:r>
                      <a:r>
                        <a:rPr lang="en-US" sz="3600" b="1" dirty="0" err="1" smtClean="0"/>
                        <a:t>T</a:t>
                      </a:r>
                      <a:r>
                        <a:rPr lang="en-US" sz="3600" b="1" dirty="0" smtClean="0"/>
                        <a:t>(Negative #)</a:t>
                      </a:r>
                      <a:r>
                        <a:rPr lang="en-US" sz="3600" b="1" baseline="0" dirty="0" smtClean="0"/>
                        <a:t> = Always Positive #</a:t>
                      </a:r>
                    </a:p>
                    <a:p>
                      <a:pPr algn="ctr"/>
                      <a:endParaRPr lang="en-US" sz="2800" b="1" baseline="0" dirty="0" smtClean="0"/>
                    </a:p>
                    <a:p>
                      <a:pPr algn="ctr"/>
                      <a:r>
                        <a:rPr lang="en-US" sz="2800" b="1" baseline="0" dirty="0" smtClean="0"/>
                        <a:t>Notice the double negative! </a:t>
                      </a:r>
                      <a:r>
                        <a:rPr lang="en-US" sz="2800" b="1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dirty="0" smtClean="0"/>
                        <a:t>(Positive #) + (Positive #)</a:t>
                      </a:r>
                    </a:p>
                    <a:p>
                      <a:pPr algn="ctr"/>
                      <a:endParaRPr lang="en-US" sz="2800" b="1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123361" y="1888745"/>
            <a:ext cx="2743200" cy="457200"/>
          </a:xfrm>
          <a:prstGeom prst="rect">
            <a:avLst/>
          </a:prstGeom>
          <a:solidFill>
            <a:srgbClr val="FF5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WORST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4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94533"/>
              </p:ext>
            </p:extLst>
          </p:nvPr>
        </p:nvGraphicFramePr>
        <p:xfrm>
          <a:off x="609600" y="16002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 smtClean="0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 smtClean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At…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4800" dirty="0" smtClean="0"/>
                        <a:t/>
                      </a:r>
                      <a:br>
                        <a:rPr lang="en-US" sz="4800" dirty="0" smtClean="0"/>
                      </a:br>
                      <a:r>
                        <a:rPr lang="en-US" sz="2800" i="1" dirty="0" smtClean="0"/>
                        <a:t>endothermic</a:t>
                      </a:r>
                      <a:endParaRPr lang="en-US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8000" dirty="0" smtClean="0"/>
                        <a:t/>
                      </a:r>
                      <a:br>
                        <a:rPr lang="en-US" sz="8000" dirty="0" smtClean="0"/>
                      </a:br>
                      <a:r>
                        <a:rPr lang="en-US" sz="2800" i="1" dirty="0" smtClean="0"/>
                        <a:t>more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4800" b="1" dirty="0" smtClean="0"/>
                        <a:t/>
                      </a:r>
                      <a:br>
                        <a:rPr lang="en-US" sz="4800" b="1" dirty="0" smtClean="0"/>
                      </a:br>
                      <a:r>
                        <a:rPr lang="en-US" sz="2800" i="1" dirty="0" err="1" smtClean="0"/>
                        <a:t>spont</a:t>
                      </a:r>
                      <a:r>
                        <a:rPr lang="en-US" sz="2800" i="1" dirty="0" smtClean="0"/>
                        <a:t>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High Temp</a:t>
                      </a:r>
                      <a:endParaRPr lang="en-US" sz="32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(Positive #) – </a:t>
                      </a:r>
                      <a:r>
                        <a:rPr lang="en-US" sz="3600" b="1" baseline="-25000" dirty="0" err="1" smtClean="0"/>
                        <a:t>large</a:t>
                      </a:r>
                      <a:r>
                        <a:rPr lang="en-US" sz="3600" b="1" dirty="0" err="1" smtClean="0"/>
                        <a:t>T</a:t>
                      </a:r>
                      <a:r>
                        <a:rPr lang="en-US" sz="3600" b="1" dirty="0" smtClean="0"/>
                        <a:t>(Positive #)</a:t>
                      </a:r>
                      <a:r>
                        <a:rPr lang="en-US" sz="3600" b="1" baseline="0" dirty="0" smtClean="0"/>
                        <a:t> = Negative #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Symbo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H needs to be a smaller positive number than </a:t>
                      </a:r>
                      <a:r>
                        <a:rPr lang="en-US" sz="2800" b="1" dirty="0" err="1" smtClean="0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latin typeface="Arial" charset="0"/>
                          <a:cs typeface="Arial" charset="0"/>
                        </a:rPr>
                        <a:t>Small # - Big # = Negative #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H &lt; </a:t>
                      </a:r>
                      <a:r>
                        <a:rPr lang="en-US" sz="2800" b="1" dirty="0" err="1" smtClean="0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21476" y="1680348"/>
            <a:ext cx="2743200" cy="7973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VARIABLE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949995"/>
              </p:ext>
            </p:extLst>
          </p:nvPr>
        </p:nvGraphicFramePr>
        <p:xfrm>
          <a:off x="609600" y="1600200"/>
          <a:ext cx="109728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dirty="0" err="1" smtClean="0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40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4000" b="1" dirty="0" smtClean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40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err="1" smtClean="0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40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40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4000" b="1" i="1" dirty="0" smtClean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At…</a:t>
                      </a:r>
                      <a:endParaRPr lang="en-US" sz="40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4800" dirty="0" smtClean="0"/>
                        <a:t/>
                      </a:r>
                      <a:br>
                        <a:rPr lang="en-US" sz="4800" dirty="0" smtClean="0"/>
                      </a:br>
                      <a:r>
                        <a:rPr lang="en-US" sz="2800" i="1" dirty="0" smtClean="0"/>
                        <a:t>exothermic</a:t>
                      </a:r>
                      <a:endParaRPr lang="en-US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8000" dirty="0" smtClean="0"/>
                        <a:t/>
                      </a:r>
                      <a:br>
                        <a:rPr lang="en-US" sz="8000" dirty="0" smtClean="0"/>
                      </a:br>
                      <a:r>
                        <a:rPr lang="en-US" sz="2800" i="1" dirty="0" smtClean="0"/>
                        <a:t>less disorder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4800" b="1" dirty="0" smtClean="0"/>
                        <a:t/>
                      </a:r>
                      <a:br>
                        <a:rPr lang="en-US" sz="4800" b="1" dirty="0" smtClean="0"/>
                      </a:br>
                      <a:r>
                        <a:rPr lang="en-US" sz="2800" i="1" dirty="0" err="1" smtClean="0"/>
                        <a:t>spont</a:t>
                      </a:r>
                      <a:r>
                        <a:rPr lang="en-US" sz="2800" i="1" dirty="0" smtClean="0"/>
                        <a:t>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Low Temp</a:t>
                      </a:r>
                      <a:endParaRPr lang="en-US" sz="3200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058624"/>
                  </a:ext>
                </a:extLst>
              </a:tr>
              <a:tr h="1005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(Negative #) – </a:t>
                      </a:r>
                      <a:r>
                        <a:rPr lang="en-US" sz="3600" b="1" baseline="-25000" dirty="0" err="1" smtClean="0"/>
                        <a:t>small</a:t>
                      </a:r>
                      <a:r>
                        <a:rPr lang="en-US" sz="3600" b="1" dirty="0" err="1" smtClean="0"/>
                        <a:t>T</a:t>
                      </a:r>
                      <a:r>
                        <a:rPr lang="en-US" sz="3600" b="1" dirty="0" smtClean="0"/>
                        <a:t>(Negative #)</a:t>
                      </a:r>
                      <a:r>
                        <a:rPr lang="en-US" sz="3600" b="1" baseline="0" dirty="0" smtClean="0"/>
                        <a:t> = Negative #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Notice the double negative! </a:t>
                      </a:r>
                      <a:r>
                        <a:rPr lang="en-US" sz="2800" b="1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dirty="0" smtClean="0"/>
                        <a:t>(Negative #) + (Positive #)</a:t>
                      </a:r>
                      <a:endParaRPr lang="en-US" sz="28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H needs to be a larger negative than </a:t>
                      </a:r>
                      <a:r>
                        <a:rPr lang="en-US" sz="2800" b="1" dirty="0" err="1" smtClean="0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H &lt; </a:t>
                      </a:r>
                      <a:r>
                        <a:rPr lang="en-US" sz="2800" b="1" dirty="0" err="1" smtClean="0"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lang="en-US" sz="28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28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28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5685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rot="19861780">
            <a:off x="21476" y="1680348"/>
            <a:ext cx="2743200" cy="79735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VARIABLE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</a:rPr>
              <a:t> COMBO!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31750" y="1352601"/>
            <a:ext cx="11255450" cy="3012454"/>
          </a:xfrm>
          <a:noFill/>
          <a:ln w="101600">
            <a:noFill/>
          </a:ln>
        </p:spPr>
        <p:txBody>
          <a:bodyPr/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000" b="1" dirty="0" smtClean="0">
                <a:latin typeface="+mj-lt"/>
                <a:cs typeface="Arial" charset="0"/>
              </a:rPr>
              <a:t>This always makes my brain feel scrambled… figure out what works for you. </a:t>
            </a:r>
          </a:p>
          <a:p>
            <a:pPr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Flat out memorize it </a:t>
            </a:r>
            <a:r>
              <a:rPr lang="en-US" i="1" dirty="0" smtClean="0">
                <a:latin typeface="+mj-lt"/>
                <a:cs typeface="Arial" charset="0"/>
              </a:rPr>
              <a:t>(best, fastest)</a:t>
            </a:r>
          </a:p>
          <a:p>
            <a:pPr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Write out the equation and +/- and walk through the mental math each time </a:t>
            </a:r>
            <a:r>
              <a:rPr lang="en-US" i="1" dirty="0" smtClean="0">
                <a:latin typeface="+mj-lt"/>
                <a:cs typeface="Arial" charset="0"/>
              </a:rPr>
              <a:t>(what I do because I’m lazy, and I’m not taking timed tests like you are – ha!)</a:t>
            </a:r>
          </a:p>
          <a:p>
            <a:pPr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Find/make a mnemonic? </a:t>
            </a:r>
            <a:r>
              <a:rPr lang="en-US" i="1" dirty="0">
                <a:latin typeface="+mj-lt"/>
                <a:cs typeface="Arial" charset="0"/>
              </a:rPr>
              <a:t>(</a:t>
            </a:r>
            <a:r>
              <a:rPr lang="en-US" i="1" dirty="0" smtClean="0">
                <a:latin typeface="+mj-lt"/>
                <a:cs typeface="Arial" charset="0"/>
              </a:rPr>
              <a:t>Tell me if you find a good one!)</a:t>
            </a: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sz="1050" i="1" dirty="0" smtClean="0">
              <a:latin typeface="+mj-lt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+mj-lt"/>
                <a:cs typeface="Arial" charset="0"/>
              </a:rPr>
              <a:t>YOU CANT LET YOUR BRAIN SHUT DOWN </a:t>
            </a:r>
            <a:br>
              <a:rPr lang="en-US" sz="2800" b="1" i="1" dirty="0" smtClean="0">
                <a:solidFill>
                  <a:srgbClr val="0070C0"/>
                </a:solidFill>
                <a:latin typeface="+mj-lt"/>
                <a:cs typeface="Arial" charset="0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+mj-lt"/>
                <a:cs typeface="Arial" charset="0"/>
              </a:rPr>
              <a:t>Don’t let it feel confused and shut off…</a:t>
            </a:r>
            <a:br>
              <a:rPr lang="en-US" sz="2800" b="1" i="1" dirty="0" smtClean="0">
                <a:solidFill>
                  <a:srgbClr val="0070C0"/>
                </a:solidFill>
                <a:latin typeface="+mj-lt"/>
                <a:cs typeface="Arial" charset="0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+mj-lt"/>
                <a:cs typeface="Arial" charset="0"/>
              </a:rPr>
              <a:t>just walk through it slowly…</a:t>
            </a:r>
            <a:endParaRPr lang="en-US" sz="28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7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177485"/>
              </p:ext>
            </p:extLst>
          </p:nvPr>
        </p:nvGraphicFramePr>
        <p:xfrm>
          <a:off x="609600" y="420624"/>
          <a:ext cx="10972800" cy="6016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928846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760330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628973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02362986"/>
                    </a:ext>
                  </a:extLst>
                </a:gridCol>
              </a:tblGrid>
              <a:tr h="523615"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buSzPct val="80000"/>
                        <a:buNone/>
                      </a:pPr>
                      <a:r>
                        <a:rPr lang="en-US" sz="32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3200" b="1" i="1" dirty="0" err="1" smtClean="0"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lang="en-US" sz="32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3200" b="1" dirty="0" err="1" smtClean="0">
                          <a:latin typeface="Arial" charset="0"/>
                          <a:cs typeface="Arial" charset="0"/>
                        </a:rPr>
                        <a:t>−T</a:t>
                      </a:r>
                      <a:r>
                        <a:rPr lang="en-US" sz="32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3200" b="1" i="1" dirty="0" err="1" smtClean="0"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lang="en-US" sz="32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r>
                        <a:rPr lang="en-US" sz="3200" b="1" baseline="-25000" dirty="0" smtClean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 = </a:t>
                      </a:r>
                      <a:r>
                        <a:rPr lang="en-US" sz="3200" b="1" dirty="0" err="1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3200" b="1" i="1" dirty="0" err="1" smtClean="0">
                          <a:latin typeface="Arial" charset="0"/>
                          <a:cs typeface="Arial" charset="0"/>
                        </a:rPr>
                        <a:t>G</a:t>
                      </a:r>
                      <a:r>
                        <a:rPr lang="en-US" sz="3200" b="1" baseline="-25000" dirty="0" err="1" smtClean="0">
                          <a:latin typeface="Arial" charset="0"/>
                          <a:cs typeface="Arial" charset="0"/>
                        </a:rPr>
                        <a:t>sys</a:t>
                      </a:r>
                      <a:endParaRPr lang="en-US" sz="3200" b="1" baseline="-25000" dirty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23849"/>
                  </a:ext>
                </a:extLst>
              </a:tr>
              <a:tr h="5115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H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Symbol" charset="0"/>
                          <a:cs typeface="Arial" charset="0"/>
                        </a:rPr>
                        <a:t>D</a:t>
                      </a:r>
                      <a:r>
                        <a:rPr lang="en-US" sz="2800" b="1" i="1" dirty="0" smtClean="0">
                          <a:latin typeface="Arial" charset="0"/>
                          <a:cs typeface="Arial" charset="0"/>
                        </a:rPr>
                        <a:t>G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At…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90091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1600" i="1" dirty="0" smtClean="0"/>
                        <a:t>exothermic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+</a:t>
                      </a:r>
                      <a:r>
                        <a:rPr lang="en-US" sz="5400" dirty="0" smtClean="0"/>
                        <a:t/>
                      </a:r>
                      <a:br>
                        <a:rPr lang="en-US" sz="5400" dirty="0" smtClean="0"/>
                      </a:br>
                      <a:r>
                        <a:rPr lang="en-US" sz="1600" i="1" dirty="0" smtClean="0"/>
                        <a:t>more disorder</a:t>
                      </a:r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3200" b="1" dirty="0" smtClean="0"/>
                        <a:t/>
                      </a:r>
                      <a:br>
                        <a:rPr lang="en-US" sz="3200" b="1" dirty="0" smtClean="0"/>
                      </a:br>
                      <a:r>
                        <a:rPr lang="en-US" sz="1600" b="0" i="1" dirty="0" smtClean="0"/>
                        <a:t>ALWAYS </a:t>
                      </a:r>
                      <a:r>
                        <a:rPr lang="en-US" sz="1600" i="1" dirty="0" err="1" smtClean="0"/>
                        <a:t>spont</a:t>
                      </a:r>
                      <a:r>
                        <a:rPr lang="en-US" sz="1600" i="1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Any </a:t>
                      </a:r>
                      <a:r>
                        <a:rPr lang="en-US" sz="1800" dirty="0" smtClean="0"/>
                        <a:t>temp</a:t>
                      </a:r>
                      <a:endParaRPr lang="en-US" sz="1800" dirty="0"/>
                    </a:p>
                  </a:txBody>
                  <a:tcPr anchor="ctr">
                    <a:solidFill>
                      <a:srgbClr val="92D050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328168"/>
                  </a:ext>
                </a:extLst>
              </a:tr>
              <a:tr h="84259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1600" i="1" dirty="0" smtClean="0"/>
                        <a:t>endothermic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5400" dirty="0" smtClean="0"/>
                        <a:t/>
                      </a:r>
                      <a:br>
                        <a:rPr lang="en-US" sz="5400" dirty="0" smtClean="0"/>
                      </a:br>
                      <a:r>
                        <a:rPr lang="en-US" sz="1600" i="1" dirty="0" smtClean="0"/>
                        <a:t>less disorder</a:t>
                      </a:r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3200" b="1" dirty="0" smtClean="0"/>
                        <a:t/>
                      </a:r>
                      <a:br>
                        <a:rPr lang="en-US" sz="3200" b="1" dirty="0" smtClean="0"/>
                      </a:br>
                      <a:r>
                        <a:rPr lang="en-US" sz="1800" b="0" i="1" dirty="0" smtClean="0"/>
                        <a:t>NEVER </a:t>
                      </a:r>
                      <a:r>
                        <a:rPr lang="en-US" sz="1600" i="1" dirty="0" err="1" smtClean="0"/>
                        <a:t>spont</a:t>
                      </a:r>
                      <a:r>
                        <a:rPr lang="en-US" sz="1600" i="1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Any temp</a:t>
                      </a:r>
                      <a:endParaRPr lang="en-US" sz="1800" baseline="0" dirty="0" smtClean="0"/>
                    </a:p>
                  </a:txBody>
                  <a:tcPr anchor="ctr">
                    <a:solidFill>
                      <a:srgbClr val="FF5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68645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1600" i="1" dirty="0" smtClean="0"/>
                        <a:t>exothermic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5400" dirty="0" smtClean="0"/>
                        <a:t/>
                      </a:r>
                      <a:br>
                        <a:rPr lang="en-US" sz="5400" dirty="0" smtClean="0"/>
                      </a:br>
                      <a:r>
                        <a:rPr lang="en-US" sz="1600" i="1" dirty="0" smtClean="0"/>
                        <a:t>less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3200" b="1" dirty="0" smtClean="0"/>
                        <a:t/>
                      </a:r>
                      <a:br>
                        <a:rPr lang="en-US" sz="3200" b="1" dirty="0" smtClean="0"/>
                      </a:br>
                      <a:r>
                        <a:rPr lang="en-US" sz="1600" i="1" dirty="0" err="1" smtClean="0"/>
                        <a:t>spont</a:t>
                      </a:r>
                      <a:r>
                        <a:rPr lang="en-US" sz="1600" i="1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 Temp</a:t>
                      </a:r>
                      <a:endParaRPr lang="en-US" sz="1800" baseline="0" dirty="0" smtClean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996883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1600" i="1" dirty="0" smtClean="0"/>
                        <a:t>exothermic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5400" dirty="0" smtClean="0"/>
                        <a:t/>
                      </a:r>
                      <a:br>
                        <a:rPr lang="en-US" sz="5400" dirty="0" smtClean="0"/>
                      </a:br>
                      <a:r>
                        <a:rPr lang="en-US" sz="1600" i="1" dirty="0" smtClean="0"/>
                        <a:t>less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3200" b="1" dirty="0" smtClean="0"/>
                        <a:t/>
                      </a:r>
                      <a:br>
                        <a:rPr lang="en-US" sz="3200" b="1" dirty="0" smtClean="0"/>
                      </a:br>
                      <a:r>
                        <a:rPr lang="en-US" sz="1600" i="1" dirty="0" smtClean="0"/>
                        <a:t>NOT </a:t>
                      </a:r>
                      <a:r>
                        <a:rPr lang="en-US" sz="1600" i="1" dirty="0" err="1" smtClean="0"/>
                        <a:t>spont</a:t>
                      </a:r>
                      <a:r>
                        <a:rPr lang="en-US" sz="1600" i="1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 Temp</a:t>
                      </a:r>
                      <a:endParaRPr lang="en-US" sz="1800" baseline="0" dirty="0" smtClean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190555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1600" i="1" dirty="0" smtClean="0"/>
                        <a:t>endothermic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5400" dirty="0" smtClean="0"/>
                        <a:t/>
                      </a:r>
                      <a:br>
                        <a:rPr lang="en-US" sz="5400" dirty="0" smtClean="0"/>
                      </a:br>
                      <a:r>
                        <a:rPr lang="en-US" sz="1600" i="1" dirty="0" smtClean="0"/>
                        <a:t>more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lang="en-US" sz="3200" b="1" dirty="0" smtClean="0"/>
                        <a:t/>
                      </a:r>
                      <a:br>
                        <a:rPr lang="en-US" sz="3200" b="1" dirty="0" smtClean="0"/>
                      </a:br>
                      <a:r>
                        <a:rPr lang="en-US" sz="1600" i="1" dirty="0" err="1" smtClean="0"/>
                        <a:t>spont</a:t>
                      </a:r>
                      <a:r>
                        <a:rPr lang="en-US" sz="1600" i="1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 Temp</a:t>
                      </a:r>
                      <a:endParaRPr lang="en-US" sz="1800" baseline="0" dirty="0" smtClean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180555"/>
                  </a:ext>
                </a:extLst>
              </a:tr>
              <a:tr h="8125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3200" dirty="0" smtClean="0"/>
                        <a:t/>
                      </a:r>
                      <a:br>
                        <a:rPr lang="en-US" sz="3200" dirty="0" smtClean="0"/>
                      </a:br>
                      <a:r>
                        <a:rPr lang="en-US" sz="1600" i="1" dirty="0" smtClean="0"/>
                        <a:t>endothermic</a:t>
                      </a:r>
                      <a:endParaRPr lang="en-US" sz="1600" i="1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5400" dirty="0" smtClean="0"/>
                        <a:t/>
                      </a:r>
                      <a:br>
                        <a:rPr lang="en-US" sz="5400" dirty="0" smtClean="0"/>
                      </a:br>
                      <a:r>
                        <a:rPr lang="en-US" sz="1600" i="1" dirty="0" smtClean="0"/>
                        <a:t>more disorder</a:t>
                      </a:r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lang="en-US" sz="3200" b="1" dirty="0" smtClean="0"/>
                        <a:t/>
                      </a:r>
                      <a:br>
                        <a:rPr lang="en-US" sz="3200" b="1" dirty="0" smtClean="0"/>
                      </a:br>
                      <a:r>
                        <a:rPr lang="en-US" sz="1600" b="0" i="1" dirty="0" smtClean="0"/>
                        <a:t>NOT </a:t>
                      </a:r>
                      <a:r>
                        <a:rPr lang="en-US" sz="1600" i="1" dirty="0" err="1" smtClean="0"/>
                        <a:t>spont</a:t>
                      </a:r>
                      <a:r>
                        <a:rPr lang="en-US" sz="1600" i="1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 Temp</a:t>
                      </a:r>
                      <a:endParaRPr lang="en-US" sz="1800" baseline="0" dirty="0" smtClean="0"/>
                    </a:p>
                  </a:txBody>
                  <a:tcPr anchor="ctr">
                    <a:solidFill>
                      <a:srgbClr val="FB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5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000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81052"/>
            <a:ext cx="8153400" cy="5695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5800" y="1219200"/>
            <a:ext cx="304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000" i="1" dirty="0" smtClean="0">
                <a:solidFill>
                  <a:srgbClr val="0070C0"/>
                </a:solidFill>
                <a:latin typeface="+mj-lt"/>
                <a:cs typeface="Arial" charset="0"/>
              </a:rPr>
              <a:t>So many versions online, find one you like! If you find a good one, always share with me! 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Arial" charset="0"/>
                <a:sym typeface="Wingdings" panose="05000000000000000000" pitchFamily="2" charset="2"/>
              </a:rPr>
              <a:t></a:t>
            </a:r>
            <a:endParaRPr lang="en-US" sz="880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31750" y="1352601"/>
            <a:ext cx="11255450" cy="3012454"/>
          </a:xfrm>
          <a:noFill/>
          <a:ln w="101600">
            <a:noFill/>
          </a:ln>
        </p:spPr>
        <p:txBody>
          <a:bodyPr/>
          <a:lstStyle/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6000" dirty="0">
                <a:latin typeface="Arial" charset="0"/>
              </a:rPr>
              <a:t>When </a:t>
            </a:r>
            <a:r>
              <a:rPr lang="en-US" sz="6000" dirty="0">
                <a:latin typeface="Symbol" charset="0"/>
              </a:rPr>
              <a:t>D</a:t>
            </a:r>
            <a:r>
              <a:rPr lang="en-US" sz="6000" i="1" dirty="0">
                <a:latin typeface="Arial" charset="0"/>
              </a:rPr>
              <a:t>G</a:t>
            </a:r>
            <a:r>
              <a:rPr lang="en-US" sz="6000" dirty="0">
                <a:latin typeface="Arial" charset="0"/>
              </a:rPr>
              <a:t> = 0 </a:t>
            </a:r>
            <a:r>
              <a:rPr lang="en-US" sz="6000" dirty="0" smtClean="0">
                <a:latin typeface="Arial" charset="0"/>
              </a:rPr>
              <a:t/>
            </a:r>
            <a:br>
              <a:rPr lang="en-US" sz="6000" dirty="0" smtClean="0">
                <a:latin typeface="Arial" charset="0"/>
              </a:rPr>
            </a:br>
            <a:r>
              <a:rPr lang="en-US" sz="6000" dirty="0" smtClean="0">
                <a:latin typeface="Arial" charset="0"/>
              </a:rPr>
              <a:t>the </a:t>
            </a:r>
            <a:r>
              <a:rPr lang="en-US" sz="6000" dirty="0">
                <a:latin typeface="Arial" charset="0"/>
              </a:rPr>
              <a:t>reaction is at </a:t>
            </a:r>
            <a:r>
              <a:rPr lang="en-US" sz="6000" b="1" dirty="0">
                <a:solidFill>
                  <a:schemeClr val="accent2"/>
                </a:solidFill>
                <a:latin typeface="Arial" charset="0"/>
              </a:rPr>
              <a:t>equilibrium</a:t>
            </a:r>
            <a:r>
              <a:rPr lang="en-US" sz="6000" dirty="0">
                <a:latin typeface="Arial" charset="0"/>
              </a:rPr>
              <a:t>.</a:t>
            </a: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at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57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at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4" descr="17_07_Fig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89"/>
          <a:stretch>
            <a:fillRect/>
          </a:stretch>
        </p:blipFill>
        <p:spPr bwMode="auto">
          <a:xfrm>
            <a:off x="2362200" y="1352601"/>
            <a:ext cx="70104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4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Method #1</a:t>
            </a:r>
            <a:r>
              <a:rPr lang="en-US" sz="3600" dirty="0" smtClean="0">
                <a:latin typeface="Arial" charset="0"/>
                <a:cs typeface="Arial" charset="0"/>
              </a:rPr>
              <a:t>- </a:t>
            </a:r>
            <a:r>
              <a:rPr lang="en-US" sz="3600" b="1" dirty="0">
                <a:latin typeface="Arial" charset="0"/>
                <a:cs typeface="Arial" charset="0"/>
              </a:rPr>
              <a:t>Gibbs-</a:t>
            </a:r>
            <a:r>
              <a:rPr lang="en-US" sz="3600" b="1" dirty="0" err="1">
                <a:latin typeface="Arial" charset="0"/>
                <a:cs typeface="Arial" charset="0"/>
              </a:rPr>
              <a:t>Helmohotz</a:t>
            </a:r>
            <a:r>
              <a:rPr lang="en-US" sz="3600" b="1" dirty="0">
                <a:latin typeface="Arial" charset="0"/>
                <a:cs typeface="Arial" charset="0"/>
              </a:rPr>
              <a:t> Equation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600" b="1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6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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 T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6000" b="1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reactions at a constant temperature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1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Now it is time for some math! 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2175" y="2497976"/>
            <a:ext cx="3200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11500" dirty="0" smtClean="0">
                <a:solidFill>
                  <a:srgbClr val="0070C0"/>
                </a:solidFill>
                <a:latin typeface="Arial"/>
                <a:cs typeface="Arial"/>
              </a:rPr>
              <a:t>Yay!</a:t>
            </a:r>
            <a:endParaRPr lang="en-US" sz="115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handler and joey |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07" y="1562202"/>
            <a:ext cx="7483928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Method #2</a:t>
            </a:r>
            <a:r>
              <a:rPr lang="en-US" sz="3600" dirty="0" smtClean="0">
                <a:latin typeface="Arial" charset="0"/>
                <a:cs typeface="Arial" charset="0"/>
              </a:rPr>
              <a:t>- </a:t>
            </a:r>
            <a:r>
              <a:rPr lang="en-US" sz="3600" b="1" dirty="0" smtClean="0">
                <a:latin typeface="Arial" charset="0"/>
                <a:cs typeface="Arial" charset="0"/>
              </a:rPr>
              <a:t>A variation of Hess’s Law</a:t>
            </a:r>
            <a:endParaRPr lang="en-US" sz="36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76400" y="2116199"/>
            <a:ext cx="8660425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  <a:p>
            <a:pPr marL="342900" indent="-342900" algn="ctr">
              <a:tabLst>
                <a:tab pos="1143000" algn="l"/>
              </a:tabLst>
            </a:pPr>
            <a:endParaRPr lang="en-US" sz="36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54824" y="2324201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diamond</a:t>
            </a:r>
            <a:r>
              <a:rPr lang="en-US"/>
              <a:t>(s)  +  O</a:t>
            </a:r>
            <a:r>
              <a:rPr lang="en-US" baseline="-25000"/>
              <a:t>2</a:t>
            </a:r>
            <a:r>
              <a:rPr lang="en-US"/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		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-397 kJ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54824" y="2933801"/>
            <a:ext cx="803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C</a:t>
            </a:r>
            <a:r>
              <a:rPr lang="en-US" baseline="-25000">
                <a:sym typeface="Symbol" pitchFamily="18" charset="2"/>
              </a:rPr>
              <a:t>graphite</a:t>
            </a:r>
            <a:r>
              <a:rPr lang="en-US">
                <a:sym typeface="Symbol" pitchFamily="18" charset="2"/>
              </a:rPr>
              <a:t>(s)  + 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	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-394 kJ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50088" y="4686401"/>
            <a:ext cx="803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>
                <a:sym typeface="Symbol" pitchFamily="18" charset="2"/>
              </a:rPr>
              <a:t>C</a:t>
            </a:r>
            <a:r>
              <a:rPr lang="en-US" baseline="-25000">
                <a:sym typeface="Symbol" pitchFamily="18" charset="2"/>
              </a:rPr>
              <a:t>graphite</a:t>
            </a:r>
            <a:r>
              <a:rPr lang="en-US">
                <a:sym typeface="Symbol" pitchFamily="18" charset="2"/>
              </a:rPr>
              <a:t>(s)  + 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(g) </a:t>
            </a:r>
            <a:r>
              <a:rPr lang="en-US">
                <a:sym typeface="Wingdings" pitchFamily="2" charset="2"/>
              </a:rPr>
              <a:t>	     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+394 kJ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878624" y="5296001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88225" y="5448401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diamond</a:t>
            </a:r>
            <a:r>
              <a:rPr lang="en-US"/>
              <a:t>(s)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C</a:t>
            </a:r>
            <a:r>
              <a:rPr lang="en-US" baseline="-25000"/>
              <a:t>graphite</a:t>
            </a:r>
            <a:r>
              <a:rPr lang="en-US"/>
              <a:t>(s)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17424" y="544840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</a:t>
            </a:r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031024" y="4076801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diamond</a:t>
            </a:r>
            <a:r>
              <a:rPr lang="en-US"/>
              <a:t>(s)  +  O</a:t>
            </a:r>
            <a:r>
              <a:rPr lang="en-US" baseline="-25000"/>
              <a:t>2</a:t>
            </a:r>
            <a:r>
              <a:rPr lang="en-US"/>
              <a:t>(g) 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 </a:t>
            </a:r>
            <a:r>
              <a:rPr lang="en-US">
                <a:sym typeface="Wingdings" pitchFamily="2" charset="2"/>
              </a:rPr>
              <a:t>CO</a:t>
            </a:r>
            <a:r>
              <a:rPr lang="en-US" baseline="-25000">
                <a:sym typeface="Wingdings" pitchFamily="2" charset="2"/>
              </a:rPr>
              <a:t>2</a:t>
            </a:r>
            <a:r>
              <a:rPr lang="en-US">
                <a:sym typeface="Wingdings" pitchFamily="2" charset="2"/>
              </a:rPr>
              <a:t>(g)		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G</a:t>
            </a:r>
            <a:r>
              <a:rPr lang="en-US" baseline="30000">
                <a:sym typeface="Symbol" pitchFamily="18" charset="2"/>
              </a:rPr>
              <a:t>0</a:t>
            </a:r>
            <a:r>
              <a:rPr lang="en-US">
                <a:sym typeface="Symbol" pitchFamily="18" charset="2"/>
              </a:rPr>
              <a:t> = -397 kJ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584224" y="5448401"/>
            <a:ext cx="105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-3 kJ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240824" y="4153001"/>
            <a:ext cx="3810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917224" y="4762601"/>
            <a:ext cx="3810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335824" y="4762601"/>
            <a:ext cx="457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841024" y="4153001"/>
            <a:ext cx="4572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7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11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Method #3</a:t>
            </a:r>
            <a:r>
              <a:rPr lang="en-US" sz="3600" dirty="0" smtClean="0">
                <a:latin typeface="Arial" charset="0"/>
                <a:cs typeface="Arial" charset="0"/>
              </a:rPr>
              <a:t>- </a:t>
            </a:r>
            <a:r>
              <a:rPr lang="en-US" sz="3600" b="1" dirty="0" smtClean="0">
                <a:latin typeface="Arial" charset="0"/>
                <a:cs typeface="Arial" charset="0"/>
              </a:rPr>
              <a:t>Standard Free Energy of Formations</a:t>
            </a:r>
            <a:endParaRPr lang="en-US" sz="3600" b="1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91991"/>
              </p:ext>
            </p:extLst>
          </p:nvPr>
        </p:nvGraphicFramePr>
        <p:xfrm>
          <a:off x="1057835" y="2433832"/>
          <a:ext cx="10076329" cy="99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2539800" imgH="253800" progId="">
                  <p:embed/>
                </p:oleObj>
              </mc:Choice>
              <mc:Fallback>
                <p:oleObj name="Equation" r:id="rId4" imgW="2539800" imgH="253800" progId="">
                  <p:embed/>
                  <p:pic>
                    <p:nvPicPr>
                      <p:cNvPr id="16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835" y="2433832"/>
                        <a:ext cx="10076329" cy="995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278062" y="3913731"/>
            <a:ext cx="8048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an element in its standard state is zero</a:t>
            </a:r>
          </a:p>
        </p:txBody>
      </p:sp>
    </p:spTree>
    <p:extLst>
      <p:ext uri="{BB962C8B-B14F-4D97-AF65-F5344CB8AC3E}">
        <p14:creationId xmlns:p14="http://schemas.microsoft.com/office/powerpoint/2010/main" val="21877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Enthalpy, H, is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pressure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 –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 dependent </a:t>
            </a:r>
          </a:p>
          <a:p>
            <a:pPr marL="1196975" lvl="1"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Depends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 volume, so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 Gibbs will change because S changes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ctr"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</a:p>
          <a:p>
            <a:pPr marL="0" lvl="3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4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  <a:endParaRPr lang="en-US" sz="4400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Pressure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7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 marL="114300" indent="0">
              <a:buNone/>
            </a:pP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US" sz="4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= </a:t>
            </a:r>
            <a: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800" b="1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sz="4800" b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(Q), </a:t>
            </a:r>
            <a:br>
              <a:rPr lang="en-US" sz="48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sz="2000" b="1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114300" indent="0">
              <a:buNone/>
            </a:pPr>
            <a:r>
              <a:rPr lang="en-US" sz="3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Where 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is at some </a:t>
            </a:r>
            <a:r>
              <a:rPr lang="en-US" sz="3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non standard condition, 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36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is standard 1 </a:t>
            </a:r>
            <a:r>
              <a:rPr lang="en-US" sz="36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atm</a:t>
            </a:r>
            <a:r>
              <a:rPr lang="en-US" sz="3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, Q is some condition not at </a:t>
            </a:r>
            <a:r>
              <a:rPr lang="en-US" sz="36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equilibrium</a:t>
            </a:r>
          </a:p>
          <a:p>
            <a:pPr marL="11430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114300" indent="0">
              <a:buNone/>
            </a:pP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Remember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– K = equilibrium, Q = not at equilibrium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		 K = Q at equilibrium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219200"/>
            <a:ext cx="11179250" cy="54102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hlink"/>
              </a:buClr>
              <a:buNone/>
            </a:pPr>
            <a:r>
              <a:rPr lang="en-US" sz="40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point occurs at the lowest value of free energy available to the reaction system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At equilibrium: </a:t>
            </a:r>
            <a:r>
              <a:rPr lang="en-US" sz="4000" b="0" kern="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b="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= 0 and Q = K</a:t>
            </a:r>
          </a:p>
          <a:p>
            <a:pPr marL="609600" indent="-609600">
              <a:buClr>
                <a:schemeClr val="hlink"/>
              </a:buClr>
              <a:buFont typeface="Wingdings" pitchFamily="2" charset="2"/>
              <a:buChar char="q"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hlink"/>
              </a:buClr>
              <a:buFont typeface="Wingdings" pitchFamily="2" charset="2"/>
              <a:buChar char="q"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hlink"/>
              </a:buClr>
              <a:buFont typeface="Wingdings" pitchFamily="2" charset="2"/>
              <a:buChar char="q"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hlink"/>
              </a:buClr>
              <a:buFontTx/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18600"/>
              </p:ext>
            </p:extLst>
          </p:nvPr>
        </p:nvGraphicFramePr>
        <p:xfrm>
          <a:off x="3627120" y="3486921"/>
          <a:ext cx="4937760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7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b="1" u="none" strike="noStrike" cap="none" normalizeH="0" baseline="30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u="none" strike="noStrike" cap="none" normalizeH="0" baseline="3000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0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= 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= 1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u="none" strike="noStrike" cap="none" normalizeH="0" baseline="3000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0</a:t>
                      </a: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&lt; 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&gt; 1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</a:t>
                      </a:r>
                      <a:r>
                        <a:rPr kumimoji="0" lang="en-US" sz="3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3600" u="none" strike="noStrike" cap="none" normalizeH="0" baseline="3000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0</a:t>
                      </a:r>
                      <a:r>
                        <a:rPr kumimoji="0" lang="en-US" sz="3600" u="none" strike="noStrike" cap="none" normalizeH="0" baseline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&gt; 0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 &lt; 1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=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sz="4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(Q</a:t>
            </a:r>
            <a:r>
              <a:rPr lang="en-US" sz="4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)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So if at equilibrium </a:t>
            </a:r>
            <a:r>
              <a:rPr lang="en-US" sz="4000" b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b="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 </a:t>
            </a:r>
            <a:r>
              <a:rPr lang="en-US" sz="4000" b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= 0 and K = Q …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0 </a:t>
            </a:r>
            <a:r>
              <a:rPr lang="en-US" sz="4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+ </a:t>
            </a:r>
            <a:r>
              <a:rPr lang="en-US" sz="4000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  <a:endParaRPr lang="en-US" sz="40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Then rearrange…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= -</a:t>
            </a:r>
            <a:r>
              <a:rPr lang="en-US" sz="4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  <a:p>
            <a:pPr marL="0" indent="0" algn="ctr">
              <a:buClr>
                <a:schemeClr val="hlink"/>
              </a:buClr>
              <a:buNone/>
            </a:pPr>
            <a:endParaRPr lang="en-US" sz="3600" b="0" i="1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where </a:t>
            </a:r>
            <a:r>
              <a:rPr lang="en-US" sz="3600" b="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R=8.314J/</a:t>
            </a:r>
            <a:r>
              <a:rPr lang="en-US" sz="3600" b="0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mol</a:t>
            </a:r>
            <a:r>
              <a:rPr lang="en-US" sz="3600" b="0" i="1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/>
              </a:rPr>
              <a:t></a:t>
            </a:r>
            <a:r>
              <a:rPr lang="en-US" sz="3600" b="0" i="1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K</a:t>
            </a:r>
            <a: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5668065"/>
          </a:xfrm>
          <a:noFill/>
          <a:ln w="101600">
            <a:noFill/>
          </a:ln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use the Hess’s Law style method for Gibbs problems, where you have to add together various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you need to edit your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value when you add/multiply your equations!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Multiplying an Equation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Raise K to that exponent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Half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Reactions at the End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Multiply K values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 K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 K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Then you can do things like -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baseline="300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= -</a:t>
            </a:r>
            <a:r>
              <a:rPr lang="en-US" dirty="0" err="1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Reminder….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6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hlink"/>
              </a:buClr>
              <a:buNone/>
            </a:pPr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 if…</a:t>
            </a:r>
            <a:endParaRPr lang="en-US" sz="4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°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= -</a:t>
            </a:r>
            <a:r>
              <a:rPr lang="en-US" sz="40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RTLn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(K)</a:t>
            </a: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And if…</a:t>
            </a: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= 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 T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endParaRPr lang="en-US" sz="4000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0" indent="0">
              <a:buClr>
                <a:schemeClr val="hlink"/>
              </a:buClr>
              <a:buNone/>
            </a:pPr>
            <a:r>
              <a:rPr lang="en-US" sz="4000" b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Then…</a:t>
            </a:r>
            <a:endParaRPr lang="en-US" sz="4000" b="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algn="ctr">
              <a:buClr>
                <a:schemeClr val="hlink"/>
              </a:buClr>
              <a:buNone/>
            </a:pPr>
            <a:r>
              <a:rPr lang="en-US" sz="4000" b="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endParaRPr lang="en-US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sz="4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91656"/>
              </p:ext>
            </p:extLst>
          </p:nvPr>
        </p:nvGraphicFramePr>
        <p:xfrm>
          <a:off x="2209800" y="5287258"/>
          <a:ext cx="82296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4" imgW="2070100" imgH="228600" progId="">
                  <p:embed/>
                </p:oleObj>
              </mc:Choice>
              <mc:Fallback>
                <p:oleObj name="Equation" r:id="rId4" imgW="2070100" imgH="228600" progId="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87258"/>
                        <a:ext cx="8229600" cy="909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65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hlink"/>
              </a:buClr>
              <a:buNone/>
            </a:pPr>
            <a: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786893"/>
              </p:ext>
            </p:extLst>
          </p:nvPr>
        </p:nvGraphicFramePr>
        <p:xfrm>
          <a:off x="2030375" y="1392530"/>
          <a:ext cx="82296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4" imgW="2070100" imgH="228600" progId="">
                  <p:embed/>
                </p:oleObj>
              </mc:Choice>
              <mc:Fallback>
                <p:oleObj name="Equation" r:id="rId4" imgW="2070100" imgH="228600" progId="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375" y="1392530"/>
                        <a:ext cx="8229600" cy="909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801584"/>
              </p:ext>
            </p:extLst>
          </p:nvPr>
        </p:nvGraphicFramePr>
        <p:xfrm>
          <a:off x="1676400" y="3690943"/>
          <a:ext cx="87630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6" imgW="2717800" imgH="444500" progId="">
                  <p:embed/>
                </p:oleObj>
              </mc:Choice>
              <mc:Fallback>
                <p:oleObj name="Equation" r:id="rId6" imgW="2717800" imgH="444500" progId="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90943"/>
                        <a:ext cx="8763000" cy="1444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55550" y="5258313"/>
            <a:ext cx="11179250" cy="1261884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0" dirty="0" smtClean="0">
                <a:latin typeface="+mn-lt"/>
              </a:rPr>
              <a:t>So…. </a:t>
            </a:r>
            <a:r>
              <a:rPr lang="en-US" sz="4000" b="0" dirty="0">
                <a:latin typeface="+mn-lt"/>
              </a:rPr>
              <a:t>ln(K) </a:t>
            </a:r>
            <a:r>
              <a:rPr lang="en-US" sz="4000" b="0" dirty="0">
                <a:latin typeface="+mn-lt"/>
                <a:sym typeface="Symbol" pitchFamily="18" charset="2"/>
              </a:rPr>
              <a:t></a:t>
            </a:r>
            <a:r>
              <a:rPr lang="en-US" sz="4000" b="0" dirty="0">
                <a:latin typeface="+mn-lt"/>
              </a:rPr>
              <a:t> 1/T</a:t>
            </a:r>
            <a:r>
              <a:rPr lang="en-US" sz="2800" b="0" dirty="0">
                <a:latin typeface="+mn-lt"/>
              </a:rPr>
              <a:t> </a:t>
            </a:r>
            <a:r>
              <a:rPr lang="en-US" sz="3600" b="0" dirty="0" smtClean="0">
                <a:latin typeface="+mn-lt"/>
              </a:rPr>
              <a:t/>
            </a:r>
            <a:br>
              <a:rPr lang="en-US" sz="3600" b="0" dirty="0" smtClean="0">
                <a:latin typeface="+mn-lt"/>
              </a:rPr>
            </a:br>
            <a:r>
              <a:rPr lang="en-US" sz="3600" b="0" dirty="0" smtClean="0">
                <a:latin typeface="+mn-lt"/>
              </a:rPr>
              <a:t>And that equation looks like y = mx + b ….</a:t>
            </a:r>
            <a:endParaRPr lang="en-US" sz="3600" b="0" dirty="0">
              <a:latin typeface="+mn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6375" y="2675329"/>
            <a:ext cx="11179250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0" dirty="0" smtClean="0">
                <a:latin typeface="+mn-lt"/>
              </a:rPr>
              <a:t>Rearrange to solve for ln(K)….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9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Free Energy and Equilibrium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550" y="1352600"/>
            <a:ext cx="11179250" cy="5276799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hlink"/>
              </a:buClr>
              <a:buNone/>
            </a:pPr>
            <a: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n-US" sz="3600" b="0" i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</a:b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hlink"/>
              </a:buClr>
              <a:buNone/>
            </a:pPr>
            <a:endParaRPr lang="en-US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24600" y="4989318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551404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6001966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345521" y="5014285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8364976" y="5520123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364976" y="6062602"/>
            <a:ext cx="152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299241" y="1802145"/>
                <a:ext cx="11091975" cy="2290820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4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4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4400" b="0" dirty="0" smtClean="0">
                  <a:latin typeface="+mn-lt"/>
                </a:endParaRPr>
              </a:p>
              <a:p>
                <a:r>
                  <a:rPr lang="en-US" sz="44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4400" dirty="0" smtClean="0">
                    <a:solidFill>
                      <a:srgbClr val="0070C0"/>
                    </a:solidFill>
                    <a:latin typeface="+mn-lt"/>
                  </a:rPr>
                  <a:t>                  y    =      m     x   +   b</a:t>
                </a:r>
                <a:endParaRPr lang="en-US" sz="44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241" y="1802145"/>
                <a:ext cx="11091975" cy="2290820"/>
              </a:xfrm>
              <a:prstGeom prst="rect">
                <a:avLst/>
              </a:prstGeom>
              <a:blipFill>
                <a:blip r:embed="rId3"/>
                <a:stretch>
                  <a:fillRect b="-11733"/>
                </a:stretch>
              </a:blipFill>
              <a:ln w="762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8275" y="1208259"/>
            <a:ext cx="11179250" cy="707886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+mn-lt"/>
              </a:rPr>
              <a:t>You can find ∆H° an</a:t>
            </a:r>
            <a:r>
              <a:rPr lang="en-US" sz="4000" dirty="0" smtClean="0">
                <a:solidFill>
                  <a:srgbClr val="0070C0"/>
                </a:solidFill>
                <a:latin typeface="+mj-lt"/>
              </a:rPr>
              <a:t>d ∆S° by graphing!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573561" y="4250504"/>
                <a:ext cx="11179250" cy="21809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rgbClr val="0070C0"/>
                    </a:solidFill>
                    <a:latin typeface="+mn-lt"/>
                  </a:rPr>
                  <a:t>1</a:t>
                </a:r>
                <a:r>
                  <a:rPr lang="en-US" sz="3600" baseline="30000" dirty="0" smtClean="0">
                    <a:solidFill>
                      <a:srgbClr val="0070C0"/>
                    </a:solidFill>
                    <a:latin typeface="+mn-lt"/>
                  </a:rPr>
                  <a:t>st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+mn-lt"/>
                  </a:rPr>
                  <a:t> - </a:t>
                </a:r>
                <a:r>
                  <a:rPr lang="en-US" sz="3600" b="0" dirty="0" smtClean="0">
                    <a:latin typeface="+mn-lt"/>
                  </a:rPr>
                  <a:t>Graph ln(K) vs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0" dirty="0" smtClean="0">
                    <a:latin typeface="+mn-lt"/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0070C0"/>
                    </a:solidFill>
                    <a:latin typeface="+mn-lt"/>
                  </a:rPr>
                  <a:t>2</a:t>
                </a:r>
                <a:r>
                  <a:rPr lang="en-US" sz="3600" baseline="30000" dirty="0" smtClean="0">
                    <a:solidFill>
                      <a:srgbClr val="0070C0"/>
                    </a:solidFill>
                    <a:latin typeface="+mn-lt"/>
                  </a:rPr>
                  <a:t>nd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+mn-lt"/>
                  </a:rPr>
                  <a:t> - </a:t>
                </a:r>
                <a:r>
                  <a:rPr lang="en-US" sz="3600" b="0" dirty="0" smtClean="0">
                    <a:latin typeface="+mn-lt"/>
                  </a:rPr>
                  <a:t>Find line of best fit (Excel or graphing calculator)</a:t>
                </a:r>
              </a:p>
              <a:p>
                <a:r>
                  <a:rPr lang="en-US" sz="3600" dirty="0" smtClean="0">
                    <a:solidFill>
                      <a:srgbClr val="0070C0"/>
                    </a:solidFill>
                    <a:latin typeface="+mn-lt"/>
                  </a:rPr>
                  <a:t>3</a:t>
                </a:r>
                <a:r>
                  <a:rPr lang="en-US" sz="3600" baseline="30000" dirty="0" smtClean="0">
                    <a:solidFill>
                      <a:srgbClr val="0070C0"/>
                    </a:solidFill>
                    <a:latin typeface="+mn-lt"/>
                  </a:rPr>
                  <a:t>rd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+mn-lt"/>
                  </a:rPr>
                  <a:t> - </a:t>
                </a:r>
                <a:r>
                  <a:rPr lang="en-US" sz="3600" b="0" dirty="0" smtClean="0">
                    <a:latin typeface="+mn-lt"/>
                  </a:rPr>
                  <a:t>Slope = </a:t>
                </a:r>
                <a14:m>
                  <m:oMath xmlns:m="http://schemas.openxmlformats.org/officeDocument/2006/math">
                    <m:r>
                      <a:rPr lang="en-US" sz="3600" b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b="0" dirty="0" smtClean="0">
                    <a:latin typeface="+mn-lt"/>
                  </a:rPr>
                  <a:t>		Intercept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b="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561" y="4250504"/>
                <a:ext cx="11179250" cy="2180918"/>
              </a:xfrm>
              <a:prstGeom prst="rect">
                <a:avLst/>
              </a:prstGeom>
              <a:blipFill>
                <a:blip r:embed="rId4"/>
                <a:stretch>
                  <a:fillRect l="-1523" t="-551" b="-3030"/>
                </a:stretch>
              </a:blip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1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4300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Gibbs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free energy, </a:t>
            </a:r>
            <a:r>
              <a:rPr lang="en-US" sz="36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- the </a:t>
            </a:r>
            <a:r>
              <a:rPr lang="en-US" sz="3600" dirty="0">
                <a:latin typeface="Arial" charset="0"/>
                <a:cs typeface="Arial" charset="0"/>
              </a:rPr>
              <a:t>maximum </a:t>
            </a:r>
            <a:r>
              <a:rPr lang="en-US" sz="3600" dirty="0" smtClean="0">
                <a:latin typeface="Arial" charset="0"/>
                <a:cs typeface="Arial" charset="0"/>
              </a:rPr>
              <a:t>amount </a:t>
            </a:r>
            <a:r>
              <a:rPr lang="en-US" sz="3600" dirty="0">
                <a:latin typeface="Arial" charset="0"/>
                <a:cs typeface="Arial" charset="0"/>
              </a:rPr>
              <a:t>of work energy that can be released </a:t>
            </a:r>
            <a:r>
              <a:rPr lang="en-US" sz="3600" dirty="0" smtClean="0">
                <a:latin typeface="Arial" charset="0"/>
                <a:cs typeface="Arial" charset="0"/>
              </a:rPr>
              <a:t>to </a:t>
            </a:r>
            <a:r>
              <a:rPr lang="en-US" sz="3600" dirty="0">
                <a:latin typeface="Arial" charset="0"/>
                <a:cs typeface="Arial" charset="0"/>
              </a:rPr>
              <a:t>the surroundings by a system for a constant </a:t>
            </a:r>
            <a:r>
              <a:rPr lang="en-US" sz="3600" dirty="0" smtClean="0">
                <a:latin typeface="Arial" charset="0"/>
                <a:cs typeface="Arial" charset="0"/>
              </a:rPr>
              <a:t>temp </a:t>
            </a:r>
            <a:r>
              <a:rPr lang="en-US" sz="3600" dirty="0">
                <a:latin typeface="Arial" charset="0"/>
                <a:cs typeface="Arial" charset="0"/>
              </a:rPr>
              <a:t>and pressure </a:t>
            </a:r>
            <a:r>
              <a:rPr lang="en-US" sz="3600" dirty="0" smtClean="0">
                <a:latin typeface="Arial" charset="0"/>
                <a:cs typeface="Arial" charset="0"/>
              </a:rPr>
              <a:t>system.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>
                <a:latin typeface="Arial" charset="0"/>
                <a:cs typeface="Arial" charset="0"/>
              </a:rPr>
              <a:t>Gibbs </a:t>
            </a:r>
            <a:r>
              <a:rPr lang="en-US" sz="3600" dirty="0">
                <a:latin typeface="Arial" charset="0"/>
                <a:cs typeface="Arial" charset="0"/>
              </a:rPr>
              <a:t>free energy is often called the </a:t>
            </a:r>
            <a:r>
              <a:rPr lang="en-US" sz="3600" dirty="0" smtClean="0">
                <a:latin typeface="Arial" charset="0"/>
                <a:cs typeface="Arial" charset="0"/>
              </a:rPr>
              <a:t/>
            </a:r>
            <a:br>
              <a:rPr lang="en-US" sz="3600" dirty="0" smtClean="0">
                <a:latin typeface="Arial" charset="0"/>
                <a:cs typeface="Arial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chemical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potential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because </a:t>
            </a:r>
            <a:r>
              <a:rPr lang="en-US" sz="3600" dirty="0">
                <a:latin typeface="Arial" charset="0"/>
                <a:cs typeface="Arial" charset="0"/>
              </a:rPr>
              <a:t>it is </a:t>
            </a:r>
            <a:r>
              <a:rPr lang="en-US" sz="3600" dirty="0" smtClean="0">
                <a:latin typeface="Arial" charset="0"/>
                <a:cs typeface="Arial" charset="0"/>
              </a:rPr>
              <a:t>similar </a:t>
            </a:r>
            <a:r>
              <a:rPr lang="en-US" sz="3600" dirty="0">
                <a:latin typeface="Arial" charset="0"/>
                <a:cs typeface="Arial" charset="0"/>
              </a:rPr>
              <a:t>to the storing of energy in a mechanical system.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4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277600" cy="5480119"/>
          </a:xfrm>
          <a:noFill/>
          <a:ln w="101600">
            <a:noFill/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so many ways to rearrange, substitute, and solve for various things when it comes to Thermodynamics. 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have decent algebra skills! 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My best advice if algebra is not your strong suit…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over and over until it becomes “muscle memory” how to rearrange. </a:t>
            </a:r>
          </a:p>
          <a:p>
            <a:pPr lvl="1"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Every time you have a question that requires a different equation rearrangement/substitution, write it down! Start making your own equation cheat sheet.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Soooo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many rearrangements…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8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1" name="Picture 40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42" name="Picture 41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43" name="Picture 42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44" name="Picture 43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45" name="Picture 44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-175.8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269.4 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36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-205.1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 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36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205.1 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 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36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None of the above</a:t>
              </a:r>
            </a:p>
          </p:txBody>
        </p:sp>
      </p:grpSp>
      <p:sp>
        <p:nvSpPr>
          <p:cNvPr id="51" name="Frame 5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3026" y="328858"/>
            <a:ext cx="11427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+mj-lt"/>
              </a:rPr>
              <a:t>For the Rx: </a:t>
            </a:r>
            <a:r>
              <a:rPr lang="en-US" sz="3200" dirty="0">
                <a:latin typeface="+mj-lt"/>
              </a:rPr>
              <a:t>2NO(g) + O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2NO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</a:t>
            </a:r>
            <a:r>
              <a:rPr lang="en-US" sz="3200" b="0" dirty="0">
                <a:latin typeface="+mj-lt"/>
                <a:sym typeface="Symbol"/>
              </a:rPr>
              <a:t></a:t>
            </a:r>
            <a:r>
              <a:rPr lang="en-US" sz="3200" b="0" dirty="0" err="1">
                <a:latin typeface="+mj-lt"/>
                <a:sym typeface="Symbol"/>
              </a:rPr>
              <a:t>S</a:t>
            </a:r>
            <a:r>
              <a:rPr lang="en-US" sz="3200" b="0" baseline="-25000" dirty="0" err="1">
                <a:latin typeface="+mj-lt"/>
                <a:sym typeface="Symbol"/>
              </a:rPr>
              <a:t>rxn</a:t>
            </a:r>
            <a:r>
              <a:rPr lang="en-US" sz="3200" b="0" dirty="0">
                <a:latin typeface="+mj-lt"/>
                <a:sym typeface="Symbol"/>
              </a:rPr>
              <a:t>= -146.5 </a:t>
            </a:r>
            <a:r>
              <a:rPr lang="en-US" b="0" dirty="0" smtClean="0">
                <a:latin typeface="+mj-lt"/>
                <a:sym typeface="Symbol"/>
              </a:rPr>
              <a:t>J/</a:t>
            </a:r>
            <a:r>
              <a:rPr lang="en-US" b="0" dirty="0" err="1" smtClean="0">
                <a:latin typeface="+mj-lt"/>
                <a:sym typeface="Symbol"/>
              </a:rPr>
              <a:t>molK</a:t>
            </a:r>
            <a:endParaRPr lang="en-US" baseline="30000" dirty="0">
              <a:latin typeface="+mj-lt"/>
              <a:sym typeface="Wingdings" pitchFamily="2" charset="2"/>
            </a:endParaRPr>
          </a:p>
          <a:p>
            <a:r>
              <a:rPr lang="en-US" sz="3200" b="0" dirty="0">
                <a:latin typeface="+mj-lt"/>
                <a:sym typeface="Wingdings" pitchFamily="2" charset="2"/>
              </a:rPr>
              <a:t>Calculate the standard molar entropy of O</a:t>
            </a:r>
            <a:r>
              <a:rPr lang="en-US" sz="3200" b="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b="0" dirty="0">
                <a:latin typeface="+mj-lt"/>
                <a:sym typeface="Wingdings" pitchFamily="2" charset="2"/>
              </a:rPr>
              <a:t>(g). </a:t>
            </a:r>
          </a:p>
          <a:p>
            <a:r>
              <a:rPr lang="en-US" sz="3200" b="0" dirty="0">
                <a:latin typeface="+mj-lt"/>
                <a:sym typeface="Symbol"/>
              </a:rPr>
              <a:t>S</a:t>
            </a:r>
            <a:r>
              <a:rPr lang="en-US" sz="3200" b="0" baseline="-25000" dirty="0">
                <a:latin typeface="+mj-lt"/>
                <a:sym typeface="Symbol"/>
              </a:rPr>
              <a:t>NO(g)</a:t>
            </a:r>
            <a:r>
              <a:rPr lang="en-US" sz="3200" b="0" dirty="0">
                <a:latin typeface="+mj-lt"/>
                <a:sym typeface="Symbol"/>
              </a:rPr>
              <a:t> = </a:t>
            </a:r>
            <a:r>
              <a:rPr lang="en-US" sz="3200" b="0" dirty="0" smtClean="0">
                <a:latin typeface="+mj-lt"/>
                <a:sym typeface="Symbol"/>
              </a:rPr>
              <a:t>210.8</a:t>
            </a:r>
            <a:r>
              <a:rPr lang="en-US" b="0" dirty="0">
                <a:solidFill>
                  <a:srgbClr val="000000"/>
                </a:solidFill>
                <a:latin typeface="Arial"/>
                <a:sym typeface="Symbol"/>
              </a:rPr>
              <a:t> J/</a:t>
            </a:r>
            <a:r>
              <a:rPr lang="en-US" b="0" dirty="0" err="1">
                <a:solidFill>
                  <a:srgbClr val="000000"/>
                </a:solidFill>
                <a:latin typeface="Arial"/>
                <a:sym typeface="Symbol"/>
              </a:rPr>
              <a:t>molK</a:t>
            </a:r>
            <a:r>
              <a:rPr lang="en-US" sz="3200" b="0" dirty="0" smtClean="0">
                <a:latin typeface="+mj-lt"/>
                <a:sym typeface="Symbol"/>
              </a:rPr>
              <a:t> , </a:t>
            </a:r>
            <a:r>
              <a:rPr lang="en-US" sz="3200" b="0" dirty="0">
                <a:latin typeface="+mj-lt"/>
                <a:sym typeface="Symbol"/>
              </a:rPr>
              <a:t>S</a:t>
            </a:r>
            <a:r>
              <a:rPr lang="en-US" sz="3200" b="0" baseline="-25000" dirty="0">
                <a:latin typeface="+mj-lt"/>
                <a:sym typeface="Symbol"/>
              </a:rPr>
              <a:t>NO2(g)</a:t>
            </a:r>
            <a:r>
              <a:rPr lang="en-US" sz="3200" b="0" dirty="0">
                <a:latin typeface="+mj-lt"/>
                <a:sym typeface="Symbol"/>
              </a:rPr>
              <a:t> = </a:t>
            </a:r>
            <a:r>
              <a:rPr lang="en-US" sz="3200" b="0" dirty="0" smtClean="0">
                <a:latin typeface="+mj-lt"/>
                <a:sym typeface="Symbol"/>
              </a:rPr>
              <a:t>240.1 </a:t>
            </a:r>
            <a:r>
              <a:rPr lang="en-US" b="0" dirty="0">
                <a:solidFill>
                  <a:srgbClr val="000000"/>
                </a:solidFill>
                <a:latin typeface="Arial"/>
                <a:sym typeface="Symbol"/>
              </a:rPr>
              <a:t>J/</a:t>
            </a:r>
            <a:r>
              <a:rPr lang="en-US" b="0" dirty="0" err="1">
                <a:solidFill>
                  <a:srgbClr val="000000"/>
                </a:solidFill>
                <a:latin typeface="Arial"/>
                <a:sym typeface="Symbol"/>
              </a:rPr>
              <a:t>molK</a:t>
            </a:r>
            <a:endParaRPr lang="en-US" sz="3200" b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756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1" name="Picture 40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42" name="Picture 41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43" name="Picture 42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44" name="Picture 43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45" name="Picture 44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-175.8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269.4 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36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-205.1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 K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36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FF0000"/>
                  </a:solidFill>
                  <a:latin typeface="Calibri" panose="020F0502020204030204"/>
                </a:rPr>
                <a:t>205.1  </a:t>
              </a:r>
              <a:r>
                <a:rPr lang="en-US" sz="2800" dirty="0" smtClean="0">
                  <a:solidFill>
                    <a:srgbClr val="FF0000"/>
                  </a:solidFill>
                  <a:latin typeface="Calibri" panose="020F0502020204030204"/>
                </a:rPr>
                <a:t>J mol</a:t>
              </a:r>
              <a:r>
                <a:rPr lang="en-US" sz="2800" baseline="30000" dirty="0" smtClean="0">
                  <a:solidFill>
                    <a:srgbClr val="FF0000"/>
                  </a:solidFill>
                  <a:latin typeface="Calibri" panose="020F0502020204030204"/>
                </a:rPr>
                <a:t>-1</a:t>
              </a:r>
              <a:r>
                <a:rPr lang="en-US" sz="2800" dirty="0" smtClean="0">
                  <a:solidFill>
                    <a:srgbClr val="FF0000"/>
                  </a:solidFill>
                  <a:latin typeface="Calibri" panose="020F0502020204030204"/>
                </a:rPr>
                <a:t> K</a:t>
              </a:r>
              <a:r>
                <a:rPr lang="en-US" sz="2800" baseline="30000" dirty="0" smtClean="0">
                  <a:solidFill>
                    <a:srgbClr val="FF0000"/>
                  </a:solidFill>
                  <a:latin typeface="Calibri" panose="020F0502020204030204"/>
                </a:rPr>
                <a:t>-1</a:t>
              </a:r>
              <a:endParaRPr lang="en-US" sz="3600" baseline="30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None of the above</a:t>
              </a:r>
            </a:p>
          </p:txBody>
        </p:sp>
      </p:grpSp>
      <p:sp>
        <p:nvSpPr>
          <p:cNvPr id="51" name="Frame 5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3026" y="328858"/>
            <a:ext cx="11427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+mj-lt"/>
              </a:rPr>
              <a:t>For the Rx: </a:t>
            </a:r>
            <a:r>
              <a:rPr lang="en-US" sz="3200" dirty="0">
                <a:latin typeface="+mj-lt"/>
              </a:rPr>
              <a:t>2NO(g) + O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2NO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</a:t>
            </a:r>
            <a:r>
              <a:rPr lang="en-US" sz="3200" b="0" dirty="0">
                <a:latin typeface="+mj-lt"/>
                <a:sym typeface="Symbol"/>
              </a:rPr>
              <a:t></a:t>
            </a:r>
            <a:r>
              <a:rPr lang="en-US" sz="3200" b="0" dirty="0" err="1">
                <a:latin typeface="+mj-lt"/>
                <a:sym typeface="Symbol"/>
              </a:rPr>
              <a:t>S</a:t>
            </a:r>
            <a:r>
              <a:rPr lang="en-US" sz="3200" b="0" baseline="-25000" dirty="0" err="1">
                <a:latin typeface="+mj-lt"/>
                <a:sym typeface="Symbol"/>
              </a:rPr>
              <a:t>rxn</a:t>
            </a:r>
            <a:r>
              <a:rPr lang="en-US" sz="3200" b="0" dirty="0">
                <a:latin typeface="+mj-lt"/>
                <a:sym typeface="Symbol"/>
              </a:rPr>
              <a:t>= -146.5 </a:t>
            </a:r>
            <a:r>
              <a:rPr lang="en-US" b="0" dirty="0" smtClean="0">
                <a:latin typeface="+mj-lt"/>
                <a:sym typeface="Symbol"/>
              </a:rPr>
              <a:t>J/</a:t>
            </a:r>
            <a:r>
              <a:rPr lang="en-US" b="0" dirty="0" err="1" smtClean="0">
                <a:latin typeface="+mj-lt"/>
                <a:sym typeface="Symbol"/>
              </a:rPr>
              <a:t>molK</a:t>
            </a:r>
            <a:endParaRPr lang="en-US" baseline="30000" dirty="0">
              <a:latin typeface="+mj-lt"/>
              <a:sym typeface="Wingdings" pitchFamily="2" charset="2"/>
            </a:endParaRPr>
          </a:p>
          <a:p>
            <a:r>
              <a:rPr lang="en-US" sz="3200" b="0" dirty="0">
                <a:latin typeface="+mj-lt"/>
                <a:sym typeface="Wingdings" pitchFamily="2" charset="2"/>
              </a:rPr>
              <a:t>Calculate the standard molar entropy of O</a:t>
            </a:r>
            <a:r>
              <a:rPr lang="en-US" sz="3200" b="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b="0" dirty="0">
                <a:latin typeface="+mj-lt"/>
                <a:sym typeface="Wingdings" pitchFamily="2" charset="2"/>
              </a:rPr>
              <a:t>(g). </a:t>
            </a:r>
          </a:p>
          <a:p>
            <a:r>
              <a:rPr lang="en-US" sz="3200" b="0" dirty="0">
                <a:latin typeface="+mj-lt"/>
                <a:sym typeface="Symbol"/>
              </a:rPr>
              <a:t>S</a:t>
            </a:r>
            <a:r>
              <a:rPr lang="en-US" sz="3200" b="0" baseline="-25000" dirty="0">
                <a:latin typeface="+mj-lt"/>
                <a:sym typeface="Symbol"/>
              </a:rPr>
              <a:t>NO(g)</a:t>
            </a:r>
            <a:r>
              <a:rPr lang="en-US" sz="3200" b="0" dirty="0">
                <a:latin typeface="+mj-lt"/>
                <a:sym typeface="Symbol"/>
              </a:rPr>
              <a:t> = </a:t>
            </a:r>
            <a:r>
              <a:rPr lang="en-US" sz="3200" b="0" dirty="0" smtClean="0">
                <a:latin typeface="+mj-lt"/>
                <a:sym typeface="Symbol"/>
              </a:rPr>
              <a:t>210.8</a:t>
            </a:r>
            <a:r>
              <a:rPr lang="en-US" b="0" dirty="0">
                <a:solidFill>
                  <a:srgbClr val="000000"/>
                </a:solidFill>
                <a:latin typeface="Arial"/>
                <a:sym typeface="Symbol"/>
              </a:rPr>
              <a:t> J/</a:t>
            </a:r>
            <a:r>
              <a:rPr lang="en-US" b="0" dirty="0" err="1">
                <a:solidFill>
                  <a:srgbClr val="000000"/>
                </a:solidFill>
                <a:latin typeface="Arial"/>
                <a:sym typeface="Symbol"/>
              </a:rPr>
              <a:t>molK</a:t>
            </a:r>
            <a:r>
              <a:rPr lang="en-US" sz="3200" b="0" dirty="0" smtClean="0">
                <a:latin typeface="+mj-lt"/>
                <a:sym typeface="Symbol"/>
              </a:rPr>
              <a:t> , </a:t>
            </a:r>
            <a:r>
              <a:rPr lang="en-US" sz="3200" b="0" dirty="0">
                <a:latin typeface="+mj-lt"/>
                <a:sym typeface="Symbol"/>
              </a:rPr>
              <a:t>S</a:t>
            </a:r>
            <a:r>
              <a:rPr lang="en-US" sz="3200" b="0" baseline="-25000" dirty="0">
                <a:latin typeface="+mj-lt"/>
                <a:sym typeface="Symbol"/>
              </a:rPr>
              <a:t>NO2(g)</a:t>
            </a:r>
            <a:r>
              <a:rPr lang="en-US" sz="3200" b="0" dirty="0">
                <a:latin typeface="+mj-lt"/>
                <a:sym typeface="Symbol"/>
              </a:rPr>
              <a:t> = </a:t>
            </a:r>
            <a:r>
              <a:rPr lang="en-US" sz="3200" b="0" dirty="0" smtClean="0">
                <a:latin typeface="+mj-lt"/>
                <a:sym typeface="Symbol"/>
              </a:rPr>
              <a:t>240.1 </a:t>
            </a:r>
            <a:r>
              <a:rPr lang="en-US" b="0" dirty="0">
                <a:solidFill>
                  <a:srgbClr val="000000"/>
                </a:solidFill>
                <a:latin typeface="Arial"/>
                <a:sym typeface="Symbol"/>
              </a:rPr>
              <a:t>J/</a:t>
            </a:r>
            <a:r>
              <a:rPr lang="en-US" b="0" dirty="0" err="1">
                <a:solidFill>
                  <a:srgbClr val="000000"/>
                </a:solidFill>
                <a:latin typeface="Arial"/>
                <a:sym typeface="Symbol"/>
              </a:rPr>
              <a:t>molK</a:t>
            </a:r>
            <a:endParaRPr lang="en-US" sz="3200" b="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913348" y="2312733"/>
                <a:ext cx="66347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𝒓𝒙𝒏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𝑷𝒓𝒐𝒅𝒖𝒄𝒕𝒔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𝒓𝒆𝒂𝒄𝒕𝒂𝒏𝒕𝒔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48" y="2312733"/>
                <a:ext cx="6634701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16074" y="3073977"/>
            <a:ext cx="7467598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j-lt"/>
              </a:rPr>
              <a:t>(-146.5) = [ 2(240.1) ] – [ 2(210.8) + ∆S°</a:t>
            </a:r>
            <a:r>
              <a:rPr lang="en-US" sz="2800" b="0" baseline="-25000" dirty="0" smtClean="0">
                <a:latin typeface="+mj-lt"/>
              </a:rPr>
              <a:t>O2</a:t>
            </a:r>
            <a:r>
              <a:rPr lang="en-US" sz="2800" b="0" dirty="0" smtClean="0">
                <a:latin typeface="+mj-lt"/>
              </a:rPr>
              <a:t> ]</a:t>
            </a:r>
          </a:p>
          <a:p>
            <a:endParaRPr lang="en-US" sz="2800" b="0" baseline="-25000" dirty="0">
              <a:latin typeface="+mj-lt"/>
            </a:endParaRPr>
          </a:p>
          <a:p>
            <a:r>
              <a:rPr lang="en-US" sz="2800" b="0" dirty="0">
                <a:latin typeface="+mj-lt"/>
              </a:rPr>
              <a:t>∆S°</a:t>
            </a:r>
            <a:r>
              <a:rPr lang="en-US" sz="2800" b="0" baseline="-25000" dirty="0">
                <a:latin typeface="+mj-lt"/>
              </a:rPr>
              <a:t>O2</a:t>
            </a:r>
            <a:r>
              <a:rPr lang="en-US" sz="2800" b="0" dirty="0">
                <a:latin typeface="+mj-lt"/>
              </a:rPr>
              <a:t> </a:t>
            </a:r>
            <a:r>
              <a:rPr lang="en-US" sz="2800" b="0" dirty="0" smtClean="0">
                <a:latin typeface="+mj-lt"/>
              </a:rPr>
              <a:t> = 205.1 Jmol</a:t>
            </a:r>
            <a:r>
              <a:rPr lang="en-US" sz="2800" b="0" baseline="30000" dirty="0" smtClean="0">
                <a:latin typeface="+mj-lt"/>
              </a:rPr>
              <a:t>-1</a:t>
            </a:r>
            <a:r>
              <a:rPr lang="en-US" sz="2800" b="0" dirty="0" smtClean="0">
                <a:latin typeface="+mj-lt"/>
              </a:rPr>
              <a:t>K</a:t>
            </a:r>
            <a:r>
              <a:rPr lang="en-US" sz="2800" b="0" baseline="30000" dirty="0" smtClean="0">
                <a:latin typeface="+mj-lt"/>
              </a:rPr>
              <a:t>-1</a:t>
            </a:r>
            <a:endParaRPr lang="en-US" sz="2800" b="0" baseline="30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519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+mj-lt"/>
              </a:rPr>
              <a:t>For the following Rx: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+ 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NH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(g)</a:t>
            </a:r>
          </a:p>
          <a:p>
            <a:r>
              <a:rPr lang="en-US" sz="3200" b="0" dirty="0">
                <a:latin typeface="+mj-lt"/>
                <a:sym typeface="Wingdings" pitchFamily="2" charset="2"/>
              </a:rPr>
              <a:t>Calculate the standard Free Energy, </a:t>
            </a:r>
            <a:r>
              <a:rPr lang="en-US" sz="3200" b="0" dirty="0">
                <a:latin typeface="+mj-lt"/>
                <a:sym typeface="Symbol"/>
              </a:rPr>
              <a:t>G for the </a:t>
            </a:r>
            <a:r>
              <a:rPr lang="en-US" sz="3200" b="0" dirty="0" err="1" smtClean="0">
                <a:latin typeface="+mj-lt"/>
                <a:sym typeface="Symbol"/>
              </a:rPr>
              <a:t>rxn</a:t>
            </a:r>
            <a:r>
              <a:rPr lang="en-US" sz="3200" b="0" dirty="0" smtClean="0">
                <a:latin typeface="+mj-lt"/>
                <a:sym typeface="Symbol"/>
              </a:rPr>
              <a:t> </a:t>
            </a:r>
            <a:r>
              <a:rPr lang="en-US" sz="3200" b="0" dirty="0">
                <a:latin typeface="+mj-lt"/>
                <a:sym typeface="Symbol"/>
              </a:rPr>
              <a:t>at 25C. </a:t>
            </a:r>
            <a:endParaRPr lang="en-US" sz="3200" b="0" dirty="0" smtClean="0">
              <a:latin typeface="+mj-lt"/>
              <a:sym typeface="Symbol"/>
            </a:endParaRPr>
          </a:p>
          <a:p>
            <a:r>
              <a:rPr lang="en-US" sz="3200" b="0" dirty="0" smtClean="0">
                <a:latin typeface="+mj-lt"/>
                <a:sym typeface="Symbol"/>
              </a:rPr>
              <a:t></a:t>
            </a:r>
            <a:r>
              <a:rPr lang="en-US" sz="3200" dirty="0">
                <a:latin typeface="+mj-lt"/>
                <a:sym typeface="Symbol"/>
              </a:rPr>
              <a:t>H= -264kJ/</a:t>
            </a:r>
            <a:r>
              <a:rPr lang="en-US" sz="3200" dirty="0" err="1">
                <a:latin typeface="+mj-lt"/>
                <a:sym typeface="Symbol"/>
              </a:rPr>
              <a:t>mol</a:t>
            </a:r>
            <a:r>
              <a:rPr lang="en-US" sz="3200" dirty="0">
                <a:latin typeface="+mj-lt"/>
                <a:sym typeface="Symbol"/>
              </a:rPr>
              <a:t> </a:t>
            </a:r>
            <a:r>
              <a:rPr lang="en-US" sz="3200" dirty="0" smtClean="0">
                <a:latin typeface="+mj-lt"/>
                <a:sym typeface="Symbol"/>
              </a:rPr>
              <a:t>    </a:t>
            </a:r>
            <a:r>
              <a:rPr lang="en-US" sz="3200" dirty="0">
                <a:latin typeface="+mj-lt"/>
                <a:sym typeface="Symbol"/>
              </a:rPr>
              <a:t>S= -278 J/</a:t>
            </a:r>
            <a:r>
              <a:rPr lang="en-US" sz="3200" dirty="0" err="1">
                <a:latin typeface="+mj-lt"/>
                <a:sym typeface="Symbol"/>
              </a:rPr>
              <a:t>molK</a:t>
            </a:r>
            <a:endParaRPr lang="en-US" sz="32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-82.5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-181 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-6686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181 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None of the above</a:t>
              </a: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561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+mj-lt"/>
              </a:rPr>
              <a:t>For the following Rx: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N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+ 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(g)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NH</a:t>
            </a:r>
            <a:r>
              <a:rPr lang="en-US" sz="3200" baseline="-25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(g)</a:t>
            </a:r>
          </a:p>
          <a:p>
            <a:r>
              <a:rPr lang="en-US" sz="3200" b="0" dirty="0">
                <a:latin typeface="+mj-lt"/>
                <a:sym typeface="Wingdings" pitchFamily="2" charset="2"/>
              </a:rPr>
              <a:t>Calculate the standard Free Energy, </a:t>
            </a:r>
            <a:r>
              <a:rPr lang="en-US" sz="3200" b="0" dirty="0">
                <a:latin typeface="+mj-lt"/>
                <a:sym typeface="Symbol"/>
              </a:rPr>
              <a:t>G for the </a:t>
            </a:r>
            <a:r>
              <a:rPr lang="en-US" sz="3200" b="0" dirty="0" err="1" smtClean="0">
                <a:latin typeface="+mj-lt"/>
                <a:sym typeface="Symbol"/>
              </a:rPr>
              <a:t>rxn</a:t>
            </a:r>
            <a:r>
              <a:rPr lang="en-US" sz="3200" b="0" dirty="0" smtClean="0">
                <a:latin typeface="+mj-lt"/>
                <a:sym typeface="Symbol"/>
              </a:rPr>
              <a:t> </a:t>
            </a:r>
            <a:r>
              <a:rPr lang="en-US" sz="3200" b="0" dirty="0">
                <a:latin typeface="+mj-lt"/>
                <a:sym typeface="Symbol"/>
              </a:rPr>
              <a:t>at 25C. </a:t>
            </a:r>
            <a:endParaRPr lang="en-US" sz="3200" b="0" dirty="0" smtClean="0">
              <a:latin typeface="+mj-lt"/>
              <a:sym typeface="Symbol"/>
            </a:endParaRPr>
          </a:p>
          <a:p>
            <a:r>
              <a:rPr lang="en-US" sz="3200" b="0" dirty="0" smtClean="0">
                <a:latin typeface="+mj-lt"/>
                <a:sym typeface="Symbol"/>
              </a:rPr>
              <a:t></a:t>
            </a:r>
            <a:r>
              <a:rPr lang="en-US" sz="3200" dirty="0">
                <a:latin typeface="+mj-lt"/>
                <a:sym typeface="Symbol"/>
              </a:rPr>
              <a:t>H= -264kJ/</a:t>
            </a:r>
            <a:r>
              <a:rPr lang="en-US" sz="3200" dirty="0" err="1">
                <a:latin typeface="+mj-lt"/>
                <a:sym typeface="Symbol"/>
              </a:rPr>
              <a:t>mol</a:t>
            </a:r>
            <a:r>
              <a:rPr lang="en-US" sz="3200" dirty="0">
                <a:latin typeface="+mj-lt"/>
                <a:sym typeface="Symbol"/>
              </a:rPr>
              <a:t> </a:t>
            </a:r>
            <a:r>
              <a:rPr lang="en-US" sz="3200" dirty="0" smtClean="0">
                <a:latin typeface="+mj-lt"/>
                <a:sym typeface="Symbol"/>
              </a:rPr>
              <a:t>    </a:t>
            </a:r>
            <a:r>
              <a:rPr lang="en-US" sz="3200" dirty="0">
                <a:latin typeface="+mj-lt"/>
                <a:sym typeface="Symbol"/>
              </a:rPr>
              <a:t>S= -278 J/</a:t>
            </a:r>
            <a:r>
              <a:rPr lang="en-US" sz="3200" dirty="0" err="1">
                <a:latin typeface="+mj-lt"/>
                <a:sym typeface="Symbol"/>
              </a:rPr>
              <a:t>molK</a:t>
            </a:r>
            <a:endParaRPr lang="en-US" sz="320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-82.5 </a:t>
              </a:r>
              <a:r>
                <a:rPr lang="en-US" sz="2800" b="0" dirty="0" smtClean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 smtClean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FF0000"/>
                  </a:solidFill>
                  <a:latin typeface="Calibri" panose="020F0502020204030204"/>
                </a:rPr>
                <a:t>-181  </a:t>
              </a:r>
              <a:r>
                <a:rPr lang="en-US" sz="2800" dirty="0">
                  <a:solidFill>
                    <a:srgbClr val="FF0000"/>
                  </a:solidFill>
                  <a:latin typeface="Calibri" panose="020F0502020204030204"/>
                </a:rPr>
                <a:t>KJ </a:t>
              </a:r>
              <a:r>
                <a:rPr lang="en-US" sz="2800" dirty="0" smtClean="0">
                  <a:solidFill>
                    <a:srgbClr val="FF0000"/>
                  </a:solidFill>
                  <a:latin typeface="Calibri" panose="020F0502020204030204"/>
                </a:rPr>
                <a:t>mol</a:t>
              </a:r>
              <a:r>
                <a:rPr lang="en-US" sz="2800" baseline="30000" dirty="0" smtClean="0">
                  <a:solidFill>
                    <a:srgbClr val="FF0000"/>
                  </a:solidFill>
                  <a:latin typeface="Calibri" panose="020F0502020204030204"/>
                </a:rPr>
                <a:t>-1</a:t>
              </a:r>
              <a:endParaRPr lang="en-US" sz="2800" baseline="30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-6686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181  </a:t>
              </a:r>
              <a:r>
                <a:rPr lang="en-US" sz="2800" b="0" dirty="0">
                  <a:solidFill>
                    <a:prstClr val="black"/>
                  </a:solidFill>
                  <a:latin typeface="Calibri" panose="020F0502020204030204"/>
                </a:rPr>
                <a:t>KJ mol</a:t>
              </a:r>
              <a:r>
                <a:rPr lang="en-US" sz="2800" b="0" baseline="30000" dirty="0">
                  <a:solidFill>
                    <a:prstClr val="black"/>
                  </a:solidFill>
                  <a:latin typeface="Calibri" panose="020F0502020204030204"/>
                </a:rPr>
                <a:t>-1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>
                  <a:solidFill>
                    <a:prstClr val="black"/>
                  </a:solidFill>
                  <a:latin typeface="Calibri" panose="020F0502020204030204"/>
                </a:rPr>
                <a:t>None of the above</a:t>
              </a: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97" y="2245975"/>
            <a:ext cx="7467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∆G° = ∆H° - T∆S°  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latin typeface="+mj-lt"/>
              </a:rPr>
              <a:t>∆</a:t>
            </a:r>
            <a:r>
              <a:rPr lang="en-US" sz="3200" b="0" dirty="0">
                <a:latin typeface="+mj-lt"/>
              </a:rPr>
              <a:t>G° </a:t>
            </a:r>
            <a:r>
              <a:rPr lang="en-US" sz="3200" b="0" dirty="0" smtClean="0">
                <a:latin typeface="+mj-lt"/>
              </a:rPr>
              <a:t>= (-264) – 298(-0.278)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>
                <a:latin typeface="+mj-lt"/>
              </a:rPr>
              <a:t>∆</a:t>
            </a:r>
            <a:r>
              <a:rPr lang="en-US" sz="3200" b="0" dirty="0">
                <a:latin typeface="+mj-lt"/>
              </a:rPr>
              <a:t>G° = </a:t>
            </a:r>
            <a:r>
              <a:rPr lang="en-US" sz="3200" b="0" dirty="0" smtClean="0">
                <a:latin typeface="+mj-lt"/>
              </a:rPr>
              <a:t>-181 KJ mol</a:t>
            </a:r>
            <a:r>
              <a:rPr lang="en-US" sz="3200" b="0" baseline="30000" dirty="0" smtClean="0">
                <a:latin typeface="+mj-lt"/>
              </a:rPr>
              <a:t>-1</a:t>
            </a:r>
            <a:endParaRPr lang="en-US" sz="3200" b="0" baseline="30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686033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Careful about units matching! 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H and S usually don’t match! 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Convert before you use them!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885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Times New Roman" pitchFamily="18" charset="0"/>
              </a:rPr>
              <a:t>Calculate the Boiling Point of BCl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3</a:t>
            </a:r>
            <a:r>
              <a:rPr lang="en-US" sz="320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3200" dirty="0">
                <a:latin typeface="+mj-lt"/>
                <a:cs typeface="Times New Roman" pitchFamily="18" charset="0"/>
              </a:rPr>
              <a:t>BCl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3(</a:t>
            </a:r>
            <a:r>
              <a:rPr lang="en-US" sz="3200" i="1" baseline="-25000" dirty="0">
                <a:latin typeface="+mj-lt"/>
                <a:cs typeface="Times New Roman" pitchFamily="18" charset="0"/>
              </a:rPr>
              <a:t>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)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 BCl</a:t>
            </a:r>
            <a:r>
              <a:rPr lang="en-US" sz="3200" baseline="-25000" dirty="0">
                <a:latin typeface="+mj-lt"/>
                <a:cs typeface="Times New Roman" pitchFamily="18" charset="0"/>
                <a:sym typeface="Symbol"/>
              </a:rPr>
              <a:t>3(g).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Given:</a:t>
            </a:r>
            <a:endParaRPr lang="en-US" sz="3200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352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275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322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284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10 K</a:t>
              </a:r>
              <a:endParaRPr lang="en-US" sz="3600" b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9966"/>
              </p:ext>
            </p:extLst>
          </p:nvPr>
        </p:nvGraphicFramePr>
        <p:xfrm>
          <a:off x="6400800" y="819259"/>
          <a:ext cx="5105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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sym typeface="Symbol"/>
                        </a:rPr>
                        <a:t>H</a:t>
                      </a:r>
                      <a:r>
                        <a:rPr lang="en-US" sz="2800" baseline="-25000" dirty="0" err="1">
                          <a:solidFill>
                            <a:schemeClr val="tx1"/>
                          </a:solidFill>
                          <a:sym typeface="Symbol"/>
                        </a:rPr>
                        <a:t>f</a:t>
                      </a:r>
                      <a:endParaRPr lang="en-US" sz="2800" baseline="-25000" dirty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kJ/mol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S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J/mol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sym typeface="Symbol"/>
                        </a:rPr>
                        <a:t> 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(g)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58393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Times New Roman" pitchFamily="18" charset="0"/>
              </a:rPr>
              <a:t>Calculate the Boiling Point of BCl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3</a:t>
            </a:r>
            <a:r>
              <a:rPr lang="en-US" sz="320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3200" dirty="0">
                <a:latin typeface="+mj-lt"/>
                <a:cs typeface="Times New Roman" pitchFamily="18" charset="0"/>
              </a:rPr>
              <a:t>BCl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3(</a:t>
            </a:r>
            <a:r>
              <a:rPr lang="en-US" sz="3200" i="1" baseline="-25000" dirty="0">
                <a:latin typeface="+mj-lt"/>
                <a:cs typeface="Times New Roman" pitchFamily="18" charset="0"/>
              </a:rPr>
              <a:t>l</a:t>
            </a:r>
            <a:r>
              <a:rPr lang="en-US" sz="3200" baseline="-25000" dirty="0">
                <a:latin typeface="+mj-lt"/>
                <a:cs typeface="Times New Roman" pitchFamily="18" charset="0"/>
              </a:rPr>
              <a:t>)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 BCl</a:t>
            </a:r>
            <a:r>
              <a:rPr lang="en-US" sz="3200" baseline="-25000" dirty="0">
                <a:latin typeface="+mj-lt"/>
                <a:cs typeface="Times New Roman" pitchFamily="18" charset="0"/>
                <a:sym typeface="Symbol"/>
              </a:rPr>
              <a:t>3(g). </a:t>
            </a:r>
            <a:r>
              <a:rPr lang="en-US" sz="3200" dirty="0">
                <a:latin typeface="+mj-lt"/>
                <a:cs typeface="Times New Roman" pitchFamily="18" charset="0"/>
                <a:sym typeface="Symbol"/>
              </a:rPr>
              <a:t>Given:</a:t>
            </a:r>
            <a:endParaRPr lang="en-US" sz="3200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352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275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322 K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FF0000"/>
                  </a:solidFill>
                  <a:latin typeface="Calibri" panose="020F0502020204030204"/>
                </a:rPr>
                <a:t>284 K</a:t>
              </a:r>
              <a:endParaRPr lang="en-US" sz="2800" baseline="30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10 K</a:t>
              </a:r>
              <a:endParaRPr lang="en-US" sz="3600" b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42029"/>
              </p:ext>
            </p:extLst>
          </p:nvPr>
        </p:nvGraphicFramePr>
        <p:xfrm>
          <a:off x="6400800" y="819259"/>
          <a:ext cx="51054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90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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sym typeface="Symbol"/>
                        </a:rPr>
                        <a:t>H</a:t>
                      </a:r>
                      <a:r>
                        <a:rPr lang="en-US" sz="2800" baseline="-25000" dirty="0" err="1">
                          <a:solidFill>
                            <a:schemeClr val="tx1"/>
                          </a:solidFill>
                          <a:sym typeface="Symbol"/>
                        </a:rPr>
                        <a:t>f</a:t>
                      </a:r>
                      <a:endParaRPr lang="en-US" sz="2800" baseline="-25000" dirty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kJ/mol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sym typeface="Symbol"/>
                        </a:rPr>
                        <a:t>S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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sym typeface="Symbol"/>
                        </a:rPr>
                        <a:t>J/mol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sym typeface="Symbol"/>
                        </a:rPr>
                        <a:t> 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3200" i="1" baseline="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07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BCl</a:t>
                      </a:r>
                      <a:r>
                        <a:rPr lang="en-US" sz="3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(g)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-395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" y="15240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Phase change - at equilibrium!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So ∆G = 0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2" y="3326031"/>
            <a:ext cx="7467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∆G° = ∆H° - T∆S°  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latin typeface="+mj-lt"/>
              </a:rPr>
              <a:t>0 = (-395 </a:t>
            </a:r>
            <a:r>
              <a:rPr lang="en-US" sz="3200" b="0" dirty="0">
                <a:latin typeface="+mj-lt"/>
              </a:rPr>
              <a:t>–</a:t>
            </a:r>
            <a:r>
              <a:rPr lang="en-US" sz="3200" b="0" dirty="0" smtClean="0">
                <a:latin typeface="+mj-lt"/>
              </a:rPr>
              <a:t> -418) – T(0.290 – 0.209)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>
                <a:latin typeface="+mj-lt"/>
              </a:rPr>
              <a:t>T = 284 K</a:t>
            </a:r>
            <a:endParaRPr lang="en-US" sz="3200" b="0" baseline="30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13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+mj-lt"/>
              </a:rPr>
              <a:t>What is </a:t>
            </a:r>
            <a:r>
              <a:rPr lang="en-US" sz="3200" b="0" dirty="0">
                <a:latin typeface="+mj-lt"/>
                <a:sym typeface="Symbol"/>
              </a:rPr>
              <a:t>G for the following Rx @ 25.0C:</a:t>
            </a:r>
          </a:p>
          <a:p>
            <a:r>
              <a:rPr lang="en-US" sz="3200" dirty="0">
                <a:latin typeface="+mj-lt"/>
                <a:sym typeface="Symbol"/>
              </a:rPr>
              <a:t>2 NH</a:t>
            </a:r>
            <a:r>
              <a:rPr lang="en-US" sz="3200" baseline="-25000" dirty="0">
                <a:latin typeface="+mj-lt"/>
                <a:sym typeface="Symbol"/>
              </a:rPr>
              <a:t>3</a:t>
            </a:r>
            <a:r>
              <a:rPr lang="en-US" sz="3200" dirty="0">
                <a:latin typeface="+mj-lt"/>
                <a:sym typeface="Symbol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+ 3 </a:t>
            </a:r>
            <a:r>
              <a:rPr lang="en-US" sz="3200" dirty="0" smtClean="0">
                <a:latin typeface="+mj-lt"/>
                <a:sym typeface="Wingdings" pitchFamily="2" charset="2"/>
              </a:rPr>
              <a:t>H</a:t>
            </a:r>
            <a:r>
              <a:rPr lang="en-US" sz="3200" baseline="-25000" dirty="0" smtClean="0">
                <a:latin typeface="+mj-lt"/>
                <a:sym typeface="Wingdings" pitchFamily="2" charset="2"/>
              </a:rPr>
              <a:t>2</a:t>
            </a:r>
            <a:r>
              <a:rPr lang="en-US" sz="3200" dirty="0" smtClean="0">
                <a:latin typeface="+mj-lt"/>
                <a:sym typeface="Wingdings" pitchFamily="2" charset="2"/>
              </a:rPr>
              <a:t>(g) </a:t>
            </a:r>
            <a:r>
              <a:rPr lang="en-US" sz="3200" b="0" dirty="0">
                <a:latin typeface="+mj-lt"/>
                <a:sym typeface="Wingdings" pitchFamily="2" charset="2"/>
              </a:rPr>
              <a:t> </a:t>
            </a:r>
            <a:r>
              <a:rPr lang="en-US" sz="3200" b="0" dirty="0" smtClean="0">
                <a:latin typeface="+mj-lt"/>
                <a:sym typeface="Wingdings" pitchFamily="2" charset="2"/>
              </a:rPr>
              <a:t>   </a:t>
            </a:r>
            <a:r>
              <a:rPr lang="en-US" sz="3200" b="0" dirty="0">
                <a:latin typeface="+mj-lt"/>
                <a:sym typeface="Symbol"/>
              </a:rPr>
              <a:t>H= 92.4 kJ, S= 198 J/K</a:t>
            </a:r>
            <a:endParaRPr lang="en-US" sz="3200" b="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-58911.6 kJ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33.40 kJ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-497.64 kJ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87.45 kJ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-4857.6 kJ</a:t>
              </a:r>
              <a:endParaRPr lang="en-US" sz="3600" b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2" y="3326031"/>
            <a:ext cx="7467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∆G° = ∆H° - T∆S°  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+mj-lt"/>
              </a:rPr>
              <a:t>∆G°</a:t>
            </a:r>
            <a:r>
              <a:rPr lang="en-US" sz="3200" b="0" dirty="0" smtClean="0">
                <a:latin typeface="+mj-lt"/>
              </a:rPr>
              <a:t> = (92.4) – 298(0.198)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+mj-lt"/>
              </a:rPr>
              <a:t>∆G°</a:t>
            </a:r>
            <a:r>
              <a:rPr lang="en-US" sz="3200" b="0" dirty="0" smtClean="0">
                <a:latin typeface="+mj-lt"/>
              </a:rPr>
              <a:t> = 33.4 kJ</a:t>
            </a:r>
            <a:endParaRPr lang="en-US" sz="3200" b="0" baseline="30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708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280650"/>
            <a:ext cx="1150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+mj-lt"/>
              </a:rPr>
              <a:t>What is </a:t>
            </a:r>
            <a:r>
              <a:rPr lang="en-US" sz="3200" b="0" dirty="0">
                <a:latin typeface="+mj-lt"/>
                <a:sym typeface="Symbol"/>
              </a:rPr>
              <a:t>G for the following Rx @ 25.0C:</a:t>
            </a:r>
          </a:p>
          <a:p>
            <a:r>
              <a:rPr lang="en-US" sz="3200" dirty="0">
                <a:latin typeface="+mj-lt"/>
                <a:sym typeface="Symbol"/>
              </a:rPr>
              <a:t>2 NH</a:t>
            </a:r>
            <a:r>
              <a:rPr lang="en-US" sz="3200" baseline="-25000" dirty="0">
                <a:latin typeface="+mj-lt"/>
                <a:sym typeface="Symbol"/>
              </a:rPr>
              <a:t>3</a:t>
            </a:r>
            <a:r>
              <a:rPr lang="en-US" sz="3200" dirty="0">
                <a:latin typeface="+mj-lt"/>
                <a:sym typeface="Symbol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+ 3 </a:t>
            </a:r>
            <a:r>
              <a:rPr lang="en-US" sz="3200" dirty="0" smtClean="0">
                <a:latin typeface="+mj-lt"/>
                <a:sym typeface="Wingdings" pitchFamily="2" charset="2"/>
              </a:rPr>
              <a:t>H</a:t>
            </a:r>
            <a:r>
              <a:rPr lang="en-US" sz="3200" baseline="-25000" dirty="0" smtClean="0">
                <a:latin typeface="+mj-lt"/>
                <a:sym typeface="Wingdings" pitchFamily="2" charset="2"/>
              </a:rPr>
              <a:t>2</a:t>
            </a:r>
            <a:r>
              <a:rPr lang="en-US" sz="3200" dirty="0" smtClean="0">
                <a:latin typeface="+mj-lt"/>
                <a:sym typeface="Wingdings" pitchFamily="2" charset="2"/>
              </a:rPr>
              <a:t>(g) </a:t>
            </a:r>
            <a:r>
              <a:rPr lang="en-US" sz="3200" b="0" dirty="0">
                <a:latin typeface="+mj-lt"/>
                <a:sym typeface="Wingdings" pitchFamily="2" charset="2"/>
              </a:rPr>
              <a:t> </a:t>
            </a:r>
            <a:r>
              <a:rPr lang="en-US" sz="3200" b="0" dirty="0" smtClean="0">
                <a:latin typeface="+mj-lt"/>
                <a:sym typeface="Wingdings" pitchFamily="2" charset="2"/>
              </a:rPr>
              <a:t>   </a:t>
            </a:r>
            <a:r>
              <a:rPr lang="en-US" sz="3200" b="0" dirty="0">
                <a:latin typeface="+mj-lt"/>
                <a:sym typeface="Symbol"/>
              </a:rPr>
              <a:t>H= 92.4 kJ, S= 198 J/K</a:t>
            </a:r>
            <a:endParaRPr lang="en-US" sz="3200" b="0" dirty="0"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0" name="Picture 19" descr="answer-a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1" name="Picture 20" descr="answer-b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c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d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e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-58911.6 kJ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FF3300"/>
                  </a:solidFill>
                  <a:latin typeface="Calibri" panose="020F0502020204030204"/>
                </a:rPr>
                <a:t>33.40 kJ</a:t>
              </a:r>
              <a:endParaRPr lang="en-US" sz="2800" baseline="30000" dirty="0">
                <a:solidFill>
                  <a:srgbClr val="FF3300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3361057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-497.64 kJ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41107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87.45 kJ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-4857.6 kJ</a:t>
              </a:r>
              <a:endParaRPr lang="en-US" sz="3600" b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2" y="3326031"/>
            <a:ext cx="7467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∆G° = ∆H° - T∆S°  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+mj-lt"/>
              </a:rPr>
              <a:t>∆G°</a:t>
            </a:r>
            <a:r>
              <a:rPr lang="en-US" sz="3200" b="0" dirty="0" smtClean="0">
                <a:latin typeface="+mj-lt"/>
              </a:rPr>
              <a:t> = (92.4) – 298(0.198)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+mj-lt"/>
              </a:rPr>
              <a:t>∆G°</a:t>
            </a:r>
            <a:r>
              <a:rPr lang="en-US" sz="3200" b="0" dirty="0" smtClean="0">
                <a:latin typeface="+mj-lt"/>
              </a:rPr>
              <a:t> = 33.4 kJ</a:t>
            </a:r>
            <a:endParaRPr lang="en-US" sz="3200" b="0" baseline="30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857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331470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b="0" dirty="0">
                <a:latin typeface="+mn-lt"/>
              </a:rPr>
              <a:t>Under standard conditions (1 </a:t>
            </a:r>
            <a:r>
              <a:rPr lang="en-US" sz="3200" b="0" dirty="0" err="1">
                <a:latin typeface="+mn-lt"/>
              </a:rPr>
              <a:t>atm</a:t>
            </a:r>
            <a:r>
              <a:rPr lang="en-US" sz="3200" b="0" dirty="0">
                <a:latin typeface="+mn-lt"/>
              </a:rPr>
              <a:t> of NH</a:t>
            </a:r>
            <a:r>
              <a:rPr lang="en-US" sz="3200" b="0" baseline="-25000" dirty="0">
                <a:latin typeface="+mn-lt"/>
              </a:rPr>
              <a:t>3</a:t>
            </a:r>
            <a:r>
              <a:rPr lang="en-US" sz="3200" b="0" dirty="0">
                <a:latin typeface="+mn-lt"/>
              </a:rPr>
              <a:t>, N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 and H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) and at 298 K, what will be formed</a:t>
            </a:r>
            <a:r>
              <a:rPr lang="en-US" sz="3200" b="0" dirty="0" smtClean="0">
                <a:latin typeface="+mn-lt"/>
              </a:rPr>
              <a:t>? (</a:t>
            </a:r>
            <a:r>
              <a:rPr lang="en-US" sz="3200" b="0" dirty="0">
                <a:latin typeface="+mn-lt"/>
              </a:rPr>
              <a:t>∆G° = 33.4 </a:t>
            </a:r>
            <a:r>
              <a:rPr lang="en-US" sz="3200" b="0" dirty="0" smtClean="0">
                <a:latin typeface="+mn-lt"/>
              </a:rPr>
              <a:t>kJ)</a:t>
            </a:r>
            <a:endParaRPr lang="en-US" sz="3200" b="0" dirty="0">
              <a:latin typeface="+mn-lt"/>
            </a:endParaRPr>
          </a:p>
          <a:p>
            <a:r>
              <a:rPr lang="en-US" sz="3200" dirty="0">
                <a:latin typeface="+mn-lt"/>
                <a:sym typeface="Symbol"/>
              </a:rPr>
              <a:t>2 NH</a:t>
            </a:r>
            <a:r>
              <a:rPr lang="en-US" sz="3200" baseline="-25000" dirty="0">
                <a:latin typeface="+mn-lt"/>
                <a:sym typeface="Symbol"/>
              </a:rPr>
              <a:t>3</a:t>
            </a:r>
            <a:r>
              <a:rPr lang="en-US" sz="3200" dirty="0">
                <a:latin typeface="+mn-lt"/>
                <a:sym typeface="Symbol"/>
              </a:rPr>
              <a:t>(g) </a:t>
            </a:r>
            <a:r>
              <a:rPr lang="en-US" sz="3200" dirty="0">
                <a:latin typeface="+mn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2792730"/>
            <a:chOff x="574172" y="2359660"/>
            <a:chExt cx="7420155" cy="2792730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NH</a:t>
              </a:r>
              <a:r>
                <a:rPr lang="en-US" sz="3600" b="0" baseline="-25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US" sz="2800" b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N</a:t>
              </a:r>
              <a:r>
                <a:rPr lang="en-US" sz="3600" b="0" baseline="-25000" dirty="0" smtClean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 and H</a:t>
              </a:r>
              <a:r>
                <a:rPr lang="en-US" sz="3600" b="0" baseline="-25000" dirty="0" smtClean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Equal amounts of all three gases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Need more information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59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5824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>
                <a:latin typeface="Arial" charset="0"/>
              </a:rPr>
              <a:t>It can be shown that: </a:t>
            </a:r>
            <a:endParaRPr lang="en-US" sz="40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0" dirty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latin typeface="Arial" charset="0"/>
                <a:cs typeface="Arial" charset="0"/>
              </a:rPr>
              <a:t> −</a:t>
            </a:r>
            <a:r>
              <a:rPr lang="en-US" sz="4000" b="1" dirty="0" err="1">
                <a:latin typeface="Arial" charset="0"/>
                <a:cs typeface="Arial" charset="0"/>
              </a:rPr>
              <a:t>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b="1" dirty="0">
                <a:latin typeface="Arial" charset="0"/>
                <a:cs typeface="Arial" charset="0"/>
              </a:rPr>
              <a:t>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</a:t>
            </a:r>
            <a:r>
              <a:rPr lang="en-US" sz="4000" b="1" dirty="0" err="1" smtClean="0">
                <a:latin typeface="Arial" charset="0"/>
                <a:cs typeface="Arial" charset="0"/>
              </a:rPr>
              <a:t>T</a:t>
            </a:r>
            <a:r>
              <a:rPr lang="en-US" sz="4000" b="1" dirty="0" err="1" smtClean="0">
                <a:latin typeface="Symbol" charset="0"/>
                <a:cs typeface="Arial" charset="0"/>
              </a:rPr>
              <a:t>D</a:t>
            </a:r>
            <a:r>
              <a:rPr lang="en-US" sz="4000" b="1" i="1" dirty="0" err="1" smtClean="0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 smtClean="0">
                <a:latin typeface="Arial" charset="0"/>
                <a:cs typeface="Arial" charset="0"/>
              </a:rPr>
              <a:t>sys</a:t>
            </a:r>
            <a:endParaRPr lang="en-US" sz="4000" b="1" baseline="-25000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 smtClean="0">
                <a:latin typeface="Arial" charset="0"/>
                <a:cs typeface="Arial" charset="0"/>
              </a:rPr>
              <a:t>This turns into…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4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331470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b="0" dirty="0">
                <a:latin typeface="+mn-lt"/>
              </a:rPr>
              <a:t>Under standard conditions (1 </a:t>
            </a:r>
            <a:r>
              <a:rPr lang="en-US" sz="3200" b="0" dirty="0" err="1">
                <a:latin typeface="+mn-lt"/>
              </a:rPr>
              <a:t>atm</a:t>
            </a:r>
            <a:r>
              <a:rPr lang="en-US" sz="3200" b="0" dirty="0">
                <a:latin typeface="+mn-lt"/>
              </a:rPr>
              <a:t> of NH</a:t>
            </a:r>
            <a:r>
              <a:rPr lang="en-US" sz="3200" b="0" baseline="-25000" dirty="0">
                <a:latin typeface="+mn-lt"/>
              </a:rPr>
              <a:t>3</a:t>
            </a:r>
            <a:r>
              <a:rPr lang="en-US" sz="3200" b="0" dirty="0">
                <a:latin typeface="+mn-lt"/>
              </a:rPr>
              <a:t>, N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 and H</a:t>
            </a:r>
            <a:r>
              <a:rPr lang="en-US" sz="3200" b="0" baseline="-25000" dirty="0">
                <a:latin typeface="+mn-lt"/>
              </a:rPr>
              <a:t>2</a:t>
            </a:r>
            <a:r>
              <a:rPr lang="en-US" sz="3200" b="0" dirty="0">
                <a:latin typeface="+mn-lt"/>
              </a:rPr>
              <a:t>) and at 298 K, what will be formed</a:t>
            </a:r>
            <a:r>
              <a:rPr lang="en-US" sz="3200" b="0" dirty="0" smtClean="0">
                <a:latin typeface="+mn-lt"/>
              </a:rPr>
              <a:t>? (</a:t>
            </a:r>
            <a:r>
              <a:rPr lang="en-US" sz="3200" b="0" dirty="0">
                <a:latin typeface="+mn-lt"/>
              </a:rPr>
              <a:t>∆G° = 33.4 </a:t>
            </a:r>
            <a:r>
              <a:rPr lang="en-US" sz="3200" b="0" dirty="0" smtClean="0">
                <a:latin typeface="+mn-lt"/>
              </a:rPr>
              <a:t>kJ)</a:t>
            </a:r>
            <a:endParaRPr lang="en-US" sz="3200" b="0" dirty="0">
              <a:latin typeface="+mn-lt"/>
            </a:endParaRPr>
          </a:p>
          <a:p>
            <a:r>
              <a:rPr lang="en-US" sz="3200" dirty="0">
                <a:latin typeface="+mn-lt"/>
                <a:sym typeface="Symbol"/>
              </a:rPr>
              <a:t>2 NH</a:t>
            </a:r>
            <a:r>
              <a:rPr lang="en-US" sz="3200" baseline="-25000" dirty="0">
                <a:latin typeface="+mn-lt"/>
                <a:sym typeface="Symbol"/>
              </a:rPr>
              <a:t>3</a:t>
            </a:r>
            <a:r>
              <a:rPr lang="en-US" sz="3200" dirty="0">
                <a:latin typeface="+mn-lt"/>
                <a:sym typeface="Symbol"/>
              </a:rPr>
              <a:t>(g) </a:t>
            </a:r>
            <a:r>
              <a:rPr lang="en-US" sz="3200" dirty="0">
                <a:latin typeface="+mn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n-lt"/>
                <a:sym typeface="Wingdings" pitchFamily="2" charset="2"/>
              </a:rPr>
              <a:t>2</a:t>
            </a:r>
            <a:r>
              <a:rPr lang="en-US" sz="3200" dirty="0">
                <a:latin typeface="+mn-lt"/>
                <a:sym typeface="Wingdings" pitchFamily="2" charset="2"/>
              </a:rPr>
              <a:t>(g)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2792730"/>
            <a:chOff x="574172" y="2359660"/>
            <a:chExt cx="7420155" cy="2792730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FF0000"/>
                  </a:solidFill>
                  <a:latin typeface="Calibri" panose="020F0502020204030204"/>
                </a:rPr>
                <a:t>NH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Calibri" panose="020F0502020204030204"/>
                </a:rPr>
                <a:t>3</a:t>
              </a:r>
              <a:endParaRPr lang="en-US" sz="2800" baseline="-25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N</a:t>
              </a:r>
              <a:r>
                <a:rPr lang="en-US" sz="3600" b="0" baseline="-25000" dirty="0" smtClean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 and H</a:t>
              </a:r>
              <a:r>
                <a:rPr lang="en-US" sz="3600" b="0" baseline="-25000" dirty="0" smtClean="0">
                  <a:solidFill>
                    <a:schemeClr val="tx1"/>
                  </a:solidFill>
                  <a:latin typeface="Calibri" panose="020F0502020204030204"/>
                </a:rPr>
                <a:t>2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Equal amounts of all three gases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4542790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Need more information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174" y="2296842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∆G = + so not spontaneous in reverse direction, reactants will be produced not products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86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331470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b="0" dirty="0">
                <a:latin typeface="+mj-lt"/>
              </a:rPr>
              <a:t>Calculate the equilibrium constant for this reaction at 298 K. </a:t>
            </a:r>
          </a:p>
          <a:p>
            <a:r>
              <a:rPr lang="en-US" sz="3200" dirty="0">
                <a:latin typeface="+mj-lt"/>
                <a:sym typeface="Symbol"/>
              </a:rPr>
              <a:t>2 NH</a:t>
            </a:r>
            <a:r>
              <a:rPr lang="en-US" sz="3200" baseline="-25000" dirty="0">
                <a:latin typeface="+mj-lt"/>
                <a:sym typeface="Symbol"/>
              </a:rPr>
              <a:t>3</a:t>
            </a:r>
            <a:r>
              <a:rPr lang="en-US" sz="3200" dirty="0">
                <a:latin typeface="+mj-lt"/>
                <a:sym typeface="Symbol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</a:t>
            </a:r>
            <a:r>
              <a:rPr lang="en-US" sz="3200" dirty="0" smtClean="0">
                <a:latin typeface="+mj-lt"/>
                <a:sym typeface="Wingdings" pitchFamily="2" charset="2"/>
              </a:rPr>
              <a:t>) </a:t>
            </a:r>
            <a:r>
              <a:rPr lang="en-US" sz="3200" b="0" dirty="0" smtClean="0">
                <a:latin typeface="+mj-lt"/>
              </a:rPr>
              <a:t>(</a:t>
            </a:r>
            <a:r>
              <a:rPr lang="en-US" sz="3200" b="0" dirty="0">
                <a:latin typeface="+mj-lt"/>
              </a:rPr>
              <a:t>∆G° = 33.4 </a:t>
            </a:r>
            <a:r>
              <a:rPr lang="en-US" sz="3200" b="0" dirty="0" smtClean="0">
                <a:latin typeface="+mj-lt"/>
              </a:rPr>
              <a:t>kJ)</a:t>
            </a:r>
            <a:endParaRPr lang="en-US" sz="3200" b="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3304822"/>
            <a:chOff x="574172" y="2359660"/>
            <a:chExt cx="7420155" cy="3304822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1.014</a:t>
              </a:r>
              <a:endParaRPr lang="en-US" sz="2800" b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609048.5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1.397 E-6</a:t>
              </a:r>
              <a:endParaRPr lang="en-US" sz="2800" b="0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34477" y="5054882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Need to know </a:t>
              </a:r>
              <a:b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equilibrium [ ]’s </a:t>
              </a:r>
              <a:b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to calculate </a:t>
              </a:r>
              <a:r>
                <a:rPr lang="en-US" sz="3600" b="0" dirty="0" err="1" smtClean="0">
                  <a:solidFill>
                    <a:schemeClr val="tx1"/>
                  </a:solidFill>
                  <a:latin typeface="Calibri" panose="020F0502020204030204"/>
                </a:rPr>
                <a:t>Keq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099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52400" y="331470"/>
            <a:ext cx="1150620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b="0" dirty="0">
                <a:latin typeface="+mj-lt"/>
              </a:rPr>
              <a:t>Calculate the equilibrium constant for this reaction at 298 K. </a:t>
            </a:r>
          </a:p>
          <a:p>
            <a:r>
              <a:rPr lang="en-US" sz="3200" dirty="0">
                <a:latin typeface="+mj-lt"/>
                <a:sym typeface="Symbol"/>
              </a:rPr>
              <a:t>2 NH</a:t>
            </a:r>
            <a:r>
              <a:rPr lang="en-US" sz="3200" baseline="-25000" dirty="0">
                <a:latin typeface="+mj-lt"/>
                <a:sym typeface="Symbol"/>
              </a:rPr>
              <a:t>3</a:t>
            </a:r>
            <a:r>
              <a:rPr lang="en-US" sz="3200" dirty="0">
                <a:latin typeface="+mj-lt"/>
                <a:sym typeface="Symbol"/>
              </a:rPr>
              <a:t>(g) </a:t>
            </a:r>
            <a:r>
              <a:rPr lang="en-US" sz="3200" dirty="0">
                <a:latin typeface="+mj-lt"/>
                <a:sym typeface="Wingdings" pitchFamily="2" charset="2"/>
              </a:rPr>
              <a:t>  N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(g) + 3 H</a:t>
            </a:r>
            <a:r>
              <a:rPr lang="en-US" sz="3200" baseline="-25000" dirty="0">
                <a:latin typeface="+mj-lt"/>
                <a:sym typeface="Wingdings" pitchFamily="2" charset="2"/>
              </a:rPr>
              <a:t>2</a:t>
            </a:r>
            <a:r>
              <a:rPr lang="en-US" sz="3200" dirty="0">
                <a:latin typeface="+mj-lt"/>
                <a:sym typeface="Wingdings" pitchFamily="2" charset="2"/>
              </a:rPr>
              <a:t>(g</a:t>
            </a:r>
            <a:r>
              <a:rPr lang="en-US" sz="3200" dirty="0" smtClean="0">
                <a:latin typeface="+mj-lt"/>
                <a:sym typeface="Wingdings" pitchFamily="2" charset="2"/>
              </a:rPr>
              <a:t>) </a:t>
            </a:r>
            <a:r>
              <a:rPr lang="en-US" sz="3200" b="0" dirty="0" smtClean="0">
                <a:latin typeface="+mj-lt"/>
              </a:rPr>
              <a:t>(</a:t>
            </a:r>
            <a:r>
              <a:rPr lang="en-US" sz="3200" b="0" dirty="0">
                <a:latin typeface="+mj-lt"/>
              </a:rPr>
              <a:t>∆G° = 33.4 </a:t>
            </a:r>
            <a:r>
              <a:rPr lang="en-US" sz="3200" b="0" dirty="0" smtClean="0">
                <a:latin typeface="+mj-lt"/>
              </a:rPr>
              <a:t>kJ)</a:t>
            </a:r>
            <a:endParaRPr lang="en-US" sz="3200" b="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0845" y="2777490"/>
            <a:ext cx="7420155" cy="3304822"/>
            <a:chOff x="574172" y="2359660"/>
            <a:chExt cx="7420155" cy="3304822"/>
          </a:xfrm>
        </p:grpSpPr>
        <p:pic>
          <p:nvPicPr>
            <p:cNvPr id="13" name="Picture 12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5" name="Picture 14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34477" y="2408202"/>
              <a:ext cx="3572198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prstClr val="black"/>
                  </a:solidFill>
                  <a:latin typeface="Calibri" panose="020F0502020204030204"/>
                </a:rPr>
                <a:t>1.014</a:t>
              </a:r>
              <a:endParaRPr lang="en-US" sz="2800" b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34477" y="3060868"/>
              <a:ext cx="3339028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609048.5</a:t>
              </a:r>
              <a:endParaRPr lang="en-US" sz="2800" b="0" baseline="-25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9"/>
              </p:custDataLst>
            </p:nvPr>
          </p:nvSpPr>
          <p:spPr>
            <a:xfrm>
              <a:off x="1312448" y="3804920"/>
              <a:ext cx="668187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FF0000"/>
                  </a:solidFill>
                  <a:latin typeface="Calibri" panose="020F0502020204030204"/>
                </a:rPr>
                <a:t>1.397 E-6</a:t>
              </a:r>
              <a:endParaRPr lang="en-US" sz="2800" baseline="300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5054882"/>
              <a:ext cx="632054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Need to know </a:t>
              </a:r>
              <a:b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equilibrium [ ]’s </a:t>
              </a:r>
              <a:b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3600" b="0" dirty="0" smtClean="0">
                  <a:solidFill>
                    <a:schemeClr val="tx1"/>
                  </a:solidFill>
                  <a:latin typeface="Calibri" panose="020F0502020204030204"/>
                </a:rPr>
                <a:t>to calculate </a:t>
              </a:r>
              <a:r>
                <a:rPr lang="en-US" sz="3600" b="0" dirty="0" err="1" smtClean="0">
                  <a:solidFill>
                    <a:schemeClr val="tx1"/>
                  </a:solidFill>
                  <a:latin typeface="Calibri" panose="020F0502020204030204"/>
                </a:rPr>
                <a:t>Keq</a:t>
              </a:r>
              <a:endParaRPr lang="en-US" sz="2800" b="0" baseline="3000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6529" y="1847200"/>
            <a:ext cx="7467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∆G° = -RT ln(K)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0" dirty="0" smtClean="0">
                <a:latin typeface="+mj-lt"/>
              </a:rPr>
              <a:t>33400= -(8.314)(298)ln(K)</a:t>
            </a:r>
          </a:p>
          <a:p>
            <a:pPr>
              <a:lnSpc>
                <a:spcPct val="150000"/>
              </a:lnSpc>
            </a:pPr>
            <a:r>
              <a:rPr lang="en-US" sz="3200" b="0" dirty="0" smtClean="0">
                <a:latin typeface="+mj-lt"/>
              </a:rPr>
              <a:t>-13.48 = ln(K)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e</a:t>
            </a:r>
            <a:r>
              <a:rPr lang="en-US" sz="3200" baseline="30000" dirty="0" smtClean="0">
                <a:solidFill>
                  <a:srgbClr val="0070C0"/>
                </a:solidFill>
                <a:latin typeface="+mj-lt"/>
              </a:rPr>
              <a:t>x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= y    ln(y) = x      </a:t>
            </a:r>
            <a:r>
              <a:rPr lang="en-US" sz="3200" b="0" dirty="0" smtClean="0">
                <a:latin typeface="+mj-lt"/>
              </a:rPr>
              <a:t>e</a:t>
            </a:r>
            <a:r>
              <a:rPr lang="en-US" sz="3200" b="0" baseline="30000" dirty="0" smtClean="0">
                <a:latin typeface="+mj-lt"/>
              </a:rPr>
              <a:t>-13.48</a:t>
            </a:r>
            <a:r>
              <a:rPr lang="en-US" sz="3200" b="0" dirty="0" smtClean="0">
                <a:latin typeface="+mj-lt"/>
              </a:rPr>
              <a:t> = K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latin typeface="+mj-lt"/>
              </a:rPr>
              <a:t>	</a:t>
            </a:r>
            <a:r>
              <a:rPr lang="en-US" sz="3200" b="0" dirty="0" smtClean="0">
                <a:latin typeface="+mj-lt"/>
              </a:rPr>
              <a:t>			K = 1.397 x 10</a:t>
            </a:r>
            <a:r>
              <a:rPr lang="en-US" sz="3200" b="0" baseline="30000" dirty="0" smtClean="0">
                <a:latin typeface="+mj-lt"/>
              </a:rPr>
              <a:t>-6</a:t>
            </a:r>
            <a:endParaRPr lang="en-US" sz="3200" b="0" baseline="30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4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6"/>
            <a:ext cx="11582400" cy="5480119"/>
          </a:xfrm>
          <a:noFill/>
          <a:ln w="101600"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>
                <a:latin typeface="Arial" charset="0"/>
              </a:rPr>
              <a:t>It can be shown that: </a:t>
            </a:r>
            <a:endParaRPr lang="en-US" sz="40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4000" dirty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latin typeface="Arial" charset="0"/>
                <a:cs typeface="Arial" charset="0"/>
              </a:rPr>
              <a:t> −</a:t>
            </a:r>
            <a:r>
              <a:rPr lang="en-US" sz="4000" b="1" dirty="0" err="1">
                <a:latin typeface="Arial" charset="0"/>
                <a:cs typeface="Arial" charset="0"/>
              </a:rPr>
              <a:t>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b="1" dirty="0">
                <a:latin typeface="Arial" charset="0"/>
                <a:cs typeface="Arial" charset="0"/>
              </a:rPr>
              <a:t>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</a:t>
            </a:r>
            <a:r>
              <a:rPr lang="en-US" sz="4000" b="1" dirty="0" err="1" smtClean="0">
                <a:latin typeface="Arial" charset="0"/>
                <a:cs typeface="Arial" charset="0"/>
              </a:rPr>
              <a:t>T</a:t>
            </a:r>
            <a:r>
              <a:rPr lang="en-US" sz="4000" b="1" dirty="0" err="1" smtClean="0">
                <a:latin typeface="Symbol" charset="0"/>
                <a:cs typeface="Arial" charset="0"/>
              </a:rPr>
              <a:t>D</a:t>
            </a:r>
            <a:r>
              <a:rPr lang="en-US" sz="4000" b="1" i="1" dirty="0" err="1" smtClean="0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 smtClean="0">
                <a:latin typeface="Arial" charset="0"/>
                <a:cs typeface="Arial" charset="0"/>
              </a:rPr>
              <a:t>sys</a:t>
            </a:r>
            <a:endParaRPr lang="en-US" sz="4000" b="1" baseline="-25000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 smtClean="0">
                <a:latin typeface="Arial" charset="0"/>
                <a:cs typeface="Arial" charset="0"/>
              </a:rPr>
              <a:t>This turns into…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22773"/>
            <a:ext cx="11582400" cy="3012454"/>
          </a:xfrm>
          <a:noFill/>
          <a:ln w="101600">
            <a:noFill/>
          </a:ln>
        </p:spPr>
        <p:txBody>
          <a:bodyPr/>
          <a:lstStyle/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8000" b="1" dirty="0" err="1">
                <a:latin typeface="Symbol" charset="0"/>
                <a:cs typeface="Arial" charset="0"/>
              </a:rPr>
              <a:t>D</a:t>
            </a:r>
            <a:r>
              <a:rPr lang="en-US" sz="8000" b="1" i="1" dirty="0" err="1">
                <a:latin typeface="Arial" charset="0"/>
                <a:cs typeface="Arial" charset="0"/>
              </a:rPr>
              <a:t>G</a:t>
            </a:r>
            <a:r>
              <a:rPr lang="en-US" sz="8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8000" b="1" dirty="0">
                <a:latin typeface="Arial" charset="0"/>
                <a:cs typeface="Arial" charset="0"/>
              </a:rPr>
              <a:t> = </a:t>
            </a:r>
            <a:r>
              <a:rPr lang="en-US" sz="8000" b="1" dirty="0" err="1">
                <a:latin typeface="Symbol" charset="0"/>
                <a:cs typeface="Arial" charset="0"/>
              </a:rPr>
              <a:t>D</a:t>
            </a:r>
            <a:r>
              <a:rPr lang="en-US" sz="8000" b="1" i="1" dirty="0" err="1">
                <a:latin typeface="Arial" charset="0"/>
                <a:cs typeface="Arial" charset="0"/>
              </a:rPr>
              <a:t>H</a:t>
            </a:r>
            <a:r>
              <a:rPr lang="en-US" sz="8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8000" b="1" dirty="0" err="1">
                <a:latin typeface="Arial" charset="0"/>
                <a:cs typeface="Arial" charset="0"/>
              </a:rPr>
              <a:t>−T</a:t>
            </a:r>
            <a:r>
              <a:rPr lang="en-US" sz="8000" b="1" dirty="0" err="1">
                <a:latin typeface="Symbol" charset="0"/>
                <a:cs typeface="Arial" charset="0"/>
              </a:rPr>
              <a:t>D</a:t>
            </a:r>
            <a:r>
              <a:rPr lang="en-US" sz="8000" b="1" i="1" dirty="0" err="1">
                <a:latin typeface="Arial" charset="0"/>
                <a:cs typeface="Arial" charset="0"/>
              </a:rPr>
              <a:t>S</a:t>
            </a:r>
            <a:r>
              <a:rPr lang="en-US" sz="8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8000" b="1" baseline="-25000" dirty="0">
                <a:latin typeface="Arial" charset="0"/>
                <a:cs typeface="Arial" charset="0"/>
              </a:rPr>
              <a:t> </a:t>
            </a:r>
            <a:endParaRPr lang="en-US" sz="8000" b="1" baseline="-25000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Important Equation!!!</a:t>
            </a:r>
            <a:endParaRPr lang="en-US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99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7147"/>
            <a:ext cx="11582400" cy="4765054"/>
          </a:xfrm>
          <a:noFill/>
          <a:ln w="101600">
            <a:noFill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dirty="0" smtClean="0">
                <a:latin typeface="Arial" charset="0"/>
                <a:cs typeface="Arial" charset="0"/>
              </a:rPr>
              <a:t>−</a:t>
            </a:r>
            <a:r>
              <a:rPr lang="en-US" sz="4000" b="1" dirty="0" err="1">
                <a:latin typeface="Arial" charset="0"/>
                <a:cs typeface="Arial" charset="0"/>
              </a:rPr>
              <a:t>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b="1" dirty="0">
                <a:latin typeface="Arial" charset="0"/>
                <a:cs typeface="Arial" charset="0"/>
              </a:rPr>
              <a:t>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</a:t>
            </a:r>
            <a:r>
              <a:rPr lang="en-US" sz="4000" b="1" dirty="0" err="1" smtClean="0">
                <a:latin typeface="Arial" charset="0"/>
                <a:cs typeface="Arial" charset="0"/>
              </a:rPr>
              <a:t>T</a:t>
            </a:r>
            <a:r>
              <a:rPr lang="en-US" sz="4000" b="1" dirty="0" err="1" smtClean="0">
                <a:latin typeface="Symbol" charset="0"/>
                <a:cs typeface="Arial" charset="0"/>
              </a:rPr>
              <a:t>D</a:t>
            </a:r>
            <a:r>
              <a:rPr lang="en-US" sz="4000" b="1" i="1" dirty="0" err="1" smtClean="0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 smtClean="0">
                <a:latin typeface="Arial" charset="0"/>
                <a:cs typeface="Arial" charset="0"/>
              </a:rPr>
              <a:t>sys</a:t>
            </a:r>
            <a:endParaRPr lang="en-US" sz="4000" b="1" baseline="-250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400" b="1" baseline="-25000" dirty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G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>
                <a:latin typeface="Arial" charset="0"/>
                <a:cs typeface="Arial" charset="0"/>
              </a:rPr>
              <a:t>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baseline="-25000" dirty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4000" b="1" baseline="-250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z="4000" dirty="0" smtClean="0">
                <a:latin typeface="Arial" charset="0"/>
                <a:cs typeface="Arial" charset="0"/>
              </a:rPr>
              <a:t>Because </a:t>
            </a:r>
            <a:r>
              <a:rPr lang="en-US" sz="4000" dirty="0" err="1">
                <a:latin typeface="Symbol" charset="0"/>
                <a:cs typeface="Arial" charset="0"/>
              </a:rPr>
              <a:t>D</a:t>
            </a:r>
            <a:r>
              <a:rPr lang="en-US" sz="4000" i="1" dirty="0" err="1">
                <a:latin typeface="Arial" charset="0"/>
                <a:cs typeface="Arial" charset="0"/>
              </a:rPr>
              <a:t>S</a:t>
            </a:r>
            <a:r>
              <a:rPr lang="en-US" sz="4000" baseline="-25000" dirty="0" err="1">
                <a:latin typeface="Arial" charset="0"/>
                <a:cs typeface="Arial" charset="0"/>
              </a:rPr>
              <a:t>univ</a:t>
            </a:r>
            <a:r>
              <a:rPr lang="en-US" sz="4000" dirty="0">
                <a:latin typeface="Arial" charset="0"/>
                <a:cs typeface="Arial" charset="0"/>
              </a:rPr>
              <a:t> determines if a process is spontaneous, </a:t>
            </a:r>
            <a:r>
              <a:rPr lang="en-US" sz="4000" dirty="0">
                <a:latin typeface="Symbol" charset="0"/>
                <a:cs typeface="Arial" charset="0"/>
              </a:rPr>
              <a:t>D</a:t>
            </a:r>
            <a:r>
              <a:rPr lang="en-US" sz="4000" i="1" dirty="0">
                <a:latin typeface="Arial" charset="0"/>
                <a:cs typeface="Arial" charset="0"/>
              </a:rPr>
              <a:t>G</a:t>
            </a:r>
            <a:r>
              <a:rPr lang="en-US" sz="4000" dirty="0">
                <a:latin typeface="Arial" charset="0"/>
                <a:cs typeface="Arial" charset="0"/>
              </a:rPr>
              <a:t> also determines </a:t>
            </a:r>
            <a:r>
              <a:rPr lang="en-US" sz="4000" dirty="0" smtClean="0">
                <a:latin typeface="Arial" charset="0"/>
                <a:cs typeface="Arial" charset="0"/>
              </a:rPr>
              <a:t>spontaneity.</a:t>
            </a:r>
          </a:p>
          <a:p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r>
              <a:rPr lang="en-US" sz="4000" dirty="0" err="1" smtClean="0">
                <a:latin typeface="Symbol" charset="0"/>
                <a:cs typeface="Arial" charset="0"/>
              </a:rPr>
              <a:t>D</a:t>
            </a:r>
            <a:r>
              <a:rPr lang="en-US" sz="4000" i="1" dirty="0" err="1" smtClean="0">
                <a:latin typeface="Arial" charset="0"/>
                <a:cs typeface="Arial" charset="0"/>
              </a:rPr>
              <a:t>S</a:t>
            </a:r>
            <a:r>
              <a:rPr lang="en-US" sz="4000" baseline="-25000" dirty="0" err="1" smtClean="0">
                <a:latin typeface="Arial" charset="0"/>
                <a:cs typeface="Arial" charset="0"/>
              </a:rPr>
              <a:t>univ</a:t>
            </a:r>
            <a:r>
              <a:rPr lang="en-US" sz="4000" dirty="0" smtClean="0">
                <a:latin typeface="Arial" charset="0"/>
                <a:cs typeface="Arial" charset="0"/>
              </a:rPr>
              <a:t> </a:t>
            </a:r>
            <a:r>
              <a:rPr lang="en-US" sz="4000" dirty="0">
                <a:latin typeface="Arial" charset="0"/>
                <a:cs typeface="Arial" charset="0"/>
              </a:rPr>
              <a:t>is positive when spontaneous, </a:t>
            </a:r>
            <a:r>
              <a:rPr lang="en-US" sz="4000" dirty="0" smtClean="0"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so </a:t>
            </a:r>
            <a:r>
              <a:rPr lang="en-US" sz="4000" dirty="0">
                <a:latin typeface="Symbol" charset="0"/>
                <a:cs typeface="Arial" charset="0"/>
              </a:rPr>
              <a:t>D</a:t>
            </a:r>
            <a:r>
              <a:rPr lang="en-US" sz="4000" i="1" dirty="0">
                <a:latin typeface="Arial" charset="0"/>
                <a:cs typeface="Arial" charset="0"/>
              </a:rPr>
              <a:t>G</a:t>
            </a:r>
            <a:r>
              <a:rPr lang="en-US" sz="4000" dirty="0">
                <a:latin typeface="Arial" charset="0"/>
                <a:cs typeface="Arial" charset="0"/>
              </a:rPr>
              <a:t> is negative</a:t>
            </a:r>
            <a:r>
              <a:rPr lang="en-US" sz="4000" dirty="0" smtClean="0">
                <a:latin typeface="Arial" charset="0"/>
                <a:cs typeface="Arial" charset="0"/>
              </a:rPr>
              <a:t>.</a:t>
            </a:r>
            <a:endParaRPr lang="en-US" sz="4000" b="1" baseline="-25000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4000" b="1" baseline="-25000" dirty="0"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62202"/>
            <a:ext cx="11582400" cy="3012454"/>
          </a:xfrm>
          <a:noFill/>
          <a:ln w="101600">
            <a:noFill/>
          </a:ln>
        </p:spPr>
        <p:txBody>
          <a:bodyPr/>
          <a:lstStyle/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6600" dirty="0" smtClean="0">
                <a:latin typeface="+mj-lt"/>
                <a:cs typeface="Arial" charset="0"/>
              </a:rPr>
              <a:t>A process will be spontaneous when </a:t>
            </a:r>
            <a:r>
              <a:rPr lang="en-US" sz="6600" dirty="0" smtClean="0">
                <a:latin typeface="Symbol" charset="0"/>
                <a:cs typeface="Arial" charset="0"/>
              </a:rPr>
              <a:t>D</a:t>
            </a:r>
            <a:r>
              <a:rPr lang="en-US" sz="6600" i="1" dirty="0" smtClean="0">
                <a:latin typeface="Arial" charset="0"/>
                <a:cs typeface="Arial" charset="0"/>
              </a:rPr>
              <a:t>G </a:t>
            </a:r>
            <a:r>
              <a:rPr lang="en-US" sz="6600" dirty="0" smtClean="0">
                <a:latin typeface="Arial" charset="0"/>
                <a:cs typeface="Arial" charset="0"/>
              </a:rPr>
              <a:t>is negative</a:t>
            </a:r>
            <a:endParaRPr lang="en-US" sz="6600" baseline="-25000" dirty="0" smtClean="0"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Important fact that lets us do a lot of math! </a:t>
            </a:r>
            <a:endParaRPr lang="en-US" sz="4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98076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36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31750" y="1352601"/>
            <a:ext cx="10950650" cy="3012454"/>
          </a:xfrm>
          <a:noFill/>
          <a:ln w="101600">
            <a:noFill/>
          </a:ln>
        </p:spPr>
        <p:txBody>
          <a:bodyPr/>
          <a:lstStyle/>
          <a:p>
            <a:pPr marL="0" indent="0">
              <a:lnSpc>
                <a:spcPct val="90000"/>
              </a:lnSpc>
              <a:buSzPct val="80000"/>
              <a:buNone/>
            </a:pPr>
            <a:r>
              <a:rPr lang="en-US" sz="4400" dirty="0" smtClean="0">
                <a:latin typeface="+mj-lt"/>
                <a:cs typeface="Arial" charset="0"/>
              </a:rPr>
              <a:t>It is very common for them to ask you to predict if a reaction is spontaneous  based on just the algebraic sign on ∆H and ∆S</a:t>
            </a:r>
          </a:p>
          <a:p>
            <a:pPr marL="0" indent="0">
              <a:lnSpc>
                <a:spcPct val="90000"/>
              </a:lnSpc>
              <a:buSzPct val="80000"/>
              <a:buNone/>
            </a:pPr>
            <a:endParaRPr lang="en-US" sz="4400" baseline="-25000" dirty="0">
              <a:latin typeface="+mj-lt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You need to use the Gibbs equation </a:t>
            </a:r>
            <a:br>
              <a:rPr lang="en-US" sz="4000" b="1" dirty="0" smtClean="0">
                <a:solidFill>
                  <a:srgbClr val="0070C0"/>
                </a:solidFill>
                <a:latin typeface="+mj-lt"/>
                <a:cs typeface="Arial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+mj-lt"/>
                <a:cs typeface="Arial" charset="0"/>
              </a:rPr>
              <a:t>to see if ∆G ends up + or - </a:t>
            </a:r>
            <a:endParaRPr lang="en-US" sz="40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G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>
                <a:latin typeface="Arial" charset="0"/>
                <a:cs typeface="Arial" charset="0"/>
              </a:rPr>
              <a:t> = 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H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dirty="0" err="1">
                <a:latin typeface="Arial" charset="0"/>
                <a:cs typeface="Arial" charset="0"/>
              </a:rPr>
              <a:t>−T</a:t>
            </a:r>
            <a:r>
              <a:rPr lang="en-US" sz="4000" b="1" dirty="0" err="1">
                <a:latin typeface="Symbol" charset="0"/>
                <a:cs typeface="Arial" charset="0"/>
              </a:rPr>
              <a:t>D</a:t>
            </a:r>
            <a:r>
              <a:rPr lang="en-US" sz="4000" b="1" i="1" dirty="0" err="1">
                <a:latin typeface="Arial" charset="0"/>
                <a:cs typeface="Arial" charset="0"/>
              </a:rPr>
              <a:t>S</a:t>
            </a:r>
            <a:r>
              <a:rPr lang="en-US" sz="4000" b="1" baseline="-25000" dirty="0" err="1">
                <a:latin typeface="Arial" charset="0"/>
                <a:cs typeface="Arial" charset="0"/>
              </a:rPr>
              <a:t>sys</a:t>
            </a:r>
            <a:r>
              <a:rPr lang="en-US" sz="4000" b="1" baseline="-25000" dirty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90000"/>
              </a:lnSpc>
              <a:buSzPct val="80000"/>
              <a:buNone/>
            </a:pPr>
            <a:endParaRPr lang="en-US" sz="4000" b="1" baseline="-2500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11179250" cy="1143000"/>
          </a:xfrm>
        </p:spPr>
        <p:txBody>
          <a:bodyPr/>
          <a:lstStyle/>
          <a:p>
            <a:pPr algn="l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 Math with Gibbs Free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04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D"/>
  <p:tag name="QUESTION WEIGHT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"/>
  <p:tag name="CORRECT ANSWER" val="A"/>
  <p:tag name="QUESTION WEIGHT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13944</TotalTime>
  <Words>1891</Words>
  <Application>Microsoft Office PowerPoint</Application>
  <PresentationFormat>Widescreen</PresentationFormat>
  <Paragraphs>390</Paragraphs>
  <Slides>42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Wingdings</vt:lpstr>
      <vt:lpstr>Default Design</vt:lpstr>
      <vt:lpstr>Equation</vt:lpstr>
      <vt:lpstr>THERMODYNAMICS</vt:lpstr>
      <vt:lpstr>Now it is time for some math! </vt:lpstr>
      <vt:lpstr>Gibbs Free Energy</vt:lpstr>
      <vt:lpstr>Gibbs Free Energy</vt:lpstr>
      <vt:lpstr>Gibbs Free Energy</vt:lpstr>
      <vt:lpstr>Gibbs Free Energy</vt:lpstr>
      <vt:lpstr>Gibbs Free Energy</vt:lpstr>
      <vt:lpstr>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Mental Math with Gibbs Free Energy</vt:lpstr>
      <vt:lpstr>PowerPoint Presentation</vt:lpstr>
      <vt:lpstr>PowerPoint Presentation</vt:lpstr>
      <vt:lpstr>Gibbs at Equilibrium</vt:lpstr>
      <vt:lpstr>Gibbs at Equilibrium</vt:lpstr>
      <vt:lpstr>Calculating Free Energy</vt:lpstr>
      <vt:lpstr>Calculating Free Energy</vt:lpstr>
      <vt:lpstr>Calculating Free Energy</vt:lpstr>
      <vt:lpstr>Free Energy and Pressure</vt:lpstr>
      <vt:lpstr>Free Energy and Equilibrium</vt:lpstr>
      <vt:lpstr>Free Energy and Equilibrium</vt:lpstr>
      <vt:lpstr>Free Energy and Equilibrium</vt:lpstr>
      <vt:lpstr>Reminder….</vt:lpstr>
      <vt:lpstr>Free Energy and Equilibrium</vt:lpstr>
      <vt:lpstr>Free Energy and Equilibrium</vt:lpstr>
      <vt:lpstr>Free Energy and Equilibrium</vt:lpstr>
      <vt:lpstr>Soooo many rearrangements…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172</cp:revision>
  <cp:lastPrinted>2014-09-17T14:17:55Z</cp:lastPrinted>
  <dcterms:created xsi:type="dcterms:W3CDTF">2006-07-17T23:12:30Z</dcterms:created>
  <dcterms:modified xsi:type="dcterms:W3CDTF">2020-05-14T17:12:28Z</dcterms:modified>
</cp:coreProperties>
</file>