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11" r:id="rId2"/>
    <p:sldId id="306" r:id="rId3"/>
    <p:sldId id="277" r:id="rId4"/>
    <p:sldId id="307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320" r:id="rId13"/>
    <p:sldId id="322" r:id="rId14"/>
    <p:sldId id="325" r:id="rId15"/>
    <p:sldId id="326" r:id="rId16"/>
    <p:sldId id="327" r:id="rId17"/>
    <p:sldId id="321" r:id="rId18"/>
    <p:sldId id="323" r:id="rId19"/>
    <p:sldId id="324" r:id="rId2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2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2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2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2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FBA3"/>
    <a:srgbClr val="A50021"/>
    <a:srgbClr val="DDDDDD"/>
    <a:srgbClr val="FF3300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558" autoAdjust="0"/>
    <p:restoredTop sz="94631" autoAdjust="0"/>
  </p:normalViewPr>
  <p:slideViewPr>
    <p:cSldViewPr>
      <p:cViewPr varScale="1">
        <p:scale>
          <a:sx n="65" d="100"/>
          <a:sy n="65" d="100"/>
        </p:scale>
        <p:origin x="468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C2BF4C-EFA8-5D45-9C10-22719223BA7D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2E3D78-3FAD-DF49-929D-0E2EBC0BBF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115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75F264B-6103-974C-97EB-5A89D80FA9B1}" type="slidenum">
              <a:rPr lang="en-US" sz="1200"/>
              <a:pPr eaLnBrk="1" hangingPunct="1"/>
              <a:t>3</a:t>
            </a:fld>
            <a:endParaRPr lang="en-US" sz="12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8258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75F264B-6103-974C-97EB-5A89D80FA9B1}" type="slidenum">
              <a:rPr lang="en-US" sz="1200"/>
              <a:pPr eaLnBrk="1" hangingPunct="1"/>
              <a:t>12</a:t>
            </a:fld>
            <a:endParaRPr lang="en-US" sz="12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0638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75F264B-6103-974C-97EB-5A89D80FA9B1}" type="slidenum">
              <a:rPr lang="en-US" sz="1200"/>
              <a:pPr eaLnBrk="1" hangingPunct="1"/>
              <a:t>13</a:t>
            </a:fld>
            <a:endParaRPr lang="en-US" sz="12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8135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75F264B-6103-974C-97EB-5A89D80FA9B1}" type="slidenum">
              <a:rPr lang="en-US" sz="1200"/>
              <a:pPr eaLnBrk="1" hangingPunct="1"/>
              <a:t>14</a:t>
            </a:fld>
            <a:endParaRPr lang="en-US" sz="12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4966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75F264B-6103-974C-97EB-5A89D80FA9B1}" type="slidenum">
              <a:rPr lang="en-US" sz="1200"/>
              <a:pPr eaLnBrk="1" hangingPunct="1"/>
              <a:t>15</a:t>
            </a:fld>
            <a:endParaRPr lang="en-US" sz="12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1661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75F264B-6103-974C-97EB-5A89D80FA9B1}" type="slidenum">
              <a:rPr lang="en-US" sz="1200"/>
              <a:pPr eaLnBrk="1" hangingPunct="1"/>
              <a:t>16</a:t>
            </a:fld>
            <a:endParaRPr lang="en-US" sz="12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9677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75F264B-6103-974C-97EB-5A89D80FA9B1}" type="slidenum">
              <a:rPr lang="en-US" sz="1200"/>
              <a:pPr eaLnBrk="1" hangingPunct="1"/>
              <a:t>17</a:t>
            </a:fld>
            <a:endParaRPr lang="en-US" sz="12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219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75F264B-6103-974C-97EB-5A89D80FA9B1}" type="slidenum">
              <a:rPr lang="en-US" sz="1200"/>
              <a:pPr eaLnBrk="1" hangingPunct="1"/>
              <a:t>18</a:t>
            </a:fld>
            <a:endParaRPr lang="en-US" sz="12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1714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75F264B-6103-974C-97EB-5A89D80FA9B1}" type="slidenum">
              <a:rPr lang="en-US" sz="1200"/>
              <a:pPr eaLnBrk="1" hangingPunct="1"/>
              <a:t>19</a:t>
            </a:fld>
            <a:endParaRPr lang="en-US" sz="12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1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75F264B-6103-974C-97EB-5A89D80FA9B1}" type="slidenum">
              <a:rPr lang="en-US" sz="1200"/>
              <a:pPr eaLnBrk="1" hangingPunct="1"/>
              <a:t>4</a:t>
            </a:fld>
            <a:endParaRPr lang="en-US" sz="12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5967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75F264B-6103-974C-97EB-5A89D80FA9B1}" type="slidenum">
              <a:rPr lang="en-US" sz="1200"/>
              <a:pPr eaLnBrk="1" hangingPunct="1"/>
              <a:t>5</a:t>
            </a:fld>
            <a:endParaRPr lang="en-US" sz="12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0896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75F264B-6103-974C-97EB-5A89D80FA9B1}" type="slidenum">
              <a:rPr lang="en-US" sz="1200"/>
              <a:pPr eaLnBrk="1" hangingPunct="1"/>
              <a:t>6</a:t>
            </a:fld>
            <a:endParaRPr lang="en-US" sz="12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8262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75F264B-6103-974C-97EB-5A89D80FA9B1}" type="slidenum">
              <a:rPr lang="en-US" sz="1200"/>
              <a:pPr eaLnBrk="1" hangingPunct="1"/>
              <a:t>7</a:t>
            </a:fld>
            <a:endParaRPr lang="en-US" sz="12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2360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75F264B-6103-974C-97EB-5A89D80FA9B1}" type="slidenum">
              <a:rPr lang="en-US" sz="1200"/>
              <a:pPr eaLnBrk="1" hangingPunct="1"/>
              <a:t>8</a:t>
            </a:fld>
            <a:endParaRPr lang="en-US" sz="12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9165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75F264B-6103-974C-97EB-5A89D80FA9B1}" type="slidenum">
              <a:rPr lang="en-US" sz="1200"/>
              <a:pPr eaLnBrk="1" hangingPunct="1"/>
              <a:t>9</a:t>
            </a:fld>
            <a:endParaRPr lang="en-US" sz="12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7542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75F264B-6103-974C-97EB-5A89D80FA9B1}" type="slidenum">
              <a:rPr lang="en-US" sz="1200"/>
              <a:pPr eaLnBrk="1" hangingPunct="1"/>
              <a:t>10</a:t>
            </a:fld>
            <a:endParaRPr lang="en-US" sz="12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4774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75F264B-6103-974C-97EB-5A89D80FA9B1}" type="slidenum">
              <a:rPr lang="en-US" sz="1200"/>
              <a:pPr eaLnBrk="1" hangingPunct="1"/>
              <a:t>11</a:t>
            </a:fld>
            <a:endParaRPr lang="en-US" sz="12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218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3C0FE6-2BD4-44AA-9F48-690D5782FC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8AB490-D81A-4C43-9FED-9B5971947F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0DAD05-7355-45D6-B231-511D022D48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3C13BC-650C-4559-889B-828B581673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8836BE-EE02-4C0A-820F-9398D00851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8EF688-0E39-4725-B909-74499BF7B2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3323A0-34C4-493C-9B56-7F832A64D4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07E7C9-F5F0-469A-8D46-F4EE91BE3C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3B0F1B-CAA6-41F9-8D22-41B626752A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7B3DE-FB27-4B42-B63A-3275867E69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2A7997-EB3E-4F55-A9FC-EC81BE408C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fld id="{F8D16CD6-7AC9-4704-8C2D-9DAA901F638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22911" y="1287851"/>
            <a:ext cx="8746177" cy="2023753"/>
          </a:xfrm>
        </p:spPr>
        <p:txBody>
          <a:bodyPr>
            <a:normAutofit/>
          </a:bodyPr>
          <a:lstStyle/>
          <a:p>
            <a:pPr algn="ctr"/>
            <a:r>
              <a:rPr lang="en-US" sz="8000" u="sng" dirty="0" smtClean="0">
                <a:latin typeface="Impact" panose="020B0806030902050204" pitchFamily="34" charset="0"/>
              </a:rPr>
              <a:t>THERMODYNAMICS</a:t>
            </a:r>
            <a:endParaRPr lang="en-US" sz="8000" u="sng" dirty="0">
              <a:latin typeface="Impact" panose="020B080603090205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67DC9B-EEAE-F64D-A8B6-FF023D9B83FE}"/>
              </a:ext>
            </a:extLst>
          </p:cNvPr>
          <p:cNvSpPr txBox="1"/>
          <p:nvPr/>
        </p:nvSpPr>
        <p:spPr>
          <a:xfrm>
            <a:off x="2088355" y="3311604"/>
            <a:ext cx="80152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Spontaneity</a:t>
            </a:r>
            <a:endParaRPr lang="en-US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379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1079825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Keep Thinking About Melting Ice…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55550" y="1227590"/>
            <a:ext cx="11080897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3600" b="0" dirty="0">
                <a:latin typeface="+mn-lt"/>
              </a:rPr>
              <a:t>Melting is an endothermic </a:t>
            </a:r>
            <a:r>
              <a:rPr lang="en-US" sz="3600" b="0" dirty="0" smtClean="0">
                <a:latin typeface="+mn-lt"/>
              </a:rPr>
              <a:t>process</a:t>
            </a:r>
            <a:r>
              <a:rPr lang="en-US" sz="3600" b="0" dirty="0">
                <a:latin typeface="+mn-lt"/>
              </a:rPr>
              <a:t>, yet ice </a:t>
            </a:r>
            <a:r>
              <a:rPr lang="en-US" sz="3600" b="0" i="1" u="sng" dirty="0">
                <a:latin typeface="+mn-lt"/>
              </a:rPr>
              <a:t>will </a:t>
            </a:r>
            <a:r>
              <a:rPr lang="en-US" sz="3600" b="0" dirty="0">
                <a:latin typeface="+mn-lt"/>
              </a:rPr>
              <a:t>spontaneously melt above 0 °C.</a:t>
            </a:r>
          </a:p>
          <a:p>
            <a:pPr>
              <a:defRPr/>
            </a:pPr>
            <a:endParaRPr lang="en-US" sz="4000" b="0" dirty="0">
              <a:latin typeface="+mn-lt"/>
            </a:endParaRPr>
          </a:p>
          <a:p>
            <a:r>
              <a:rPr lang="en-US" sz="3600" b="0" dirty="0" smtClean="0">
                <a:latin typeface="+mn-lt"/>
              </a:rPr>
              <a:t>Even though it is endothermic which lends itself towards non-spontaneous,</a:t>
            </a:r>
            <a:br>
              <a:rPr lang="en-US" sz="3600" b="0" dirty="0" smtClean="0">
                <a:latin typeface="+mn-lt"/>
              </a:rPr>
            </a:br>
            <a:r>
              <a:rPr lang="en-US" sz="3600" b="0" dirty="0" smtClean="0">
                <a:latin typeface="+mn-lt"/>
              </a:rPr>
              <a:t>the increase in </a:t>
            </a:r>
            <a:r>
              <a:rPr lang="en-US" sz="3600" b="0" i="1" u="sng" dirty="0" smtClean="0">
                <a:latin typeface="+mn-lt"/>
              </a:rPr>
              <a:t>ENTROPY</a:t>
            </a:r>
            <a:r>
              <a:rPr lang="en-US" sz="3600" b="0" dirty="0" smtClean="0">
                <a:latin typeface="+mn-lt"/>
              </a:rPr>
              <a:t/>
            </a:r>
            <a:br>
              <a:rPr lang="en-US" sz="3600" b="0" dirty="0" smtClean="0">
                <a:latin typeface="+mn-lt"/>
              </a:rPr>
            </a:br>
            <a:r>
              <a:rPr lang="en-US" sz="3600" b="0" dirty="0" smtClean="0">
                <a:latin typeface="+mn-lt"/>
              </a:rPr>
              <a:t>overcomes this problem, </a:t>
            </a:r>
            <a:br>
              <a:rPr lang="en-US" sz="3600" b="0" dirty="0" smtClean="0">
                <a:latin typeface="+mn-lt"/>
              </a:rPr>
            </a:br>
            <a:r>
              <a:rPr lang="en-US" sz="3600" b="0" dirty="0" smtClean="0">
                <a:latin typeface="+mn-lt"/>
              </a:rPr>
              <a:t>causing the reaction to end up</a:t>
            </a:r>
            <a:br>
              <a:rPr lang="en-US" sz="3600" b="0" dirty="0" smtClean="0">
                <a:latin typeface="+mn-lt"/>
              </a:rPr>
            </a:br>
            <a:r>
              <a:rPr lang="en-US" sz="3600" b="0" dirty="0" smtClean="0">
                <a:latin typeface="+mn-lt"/>
              </a:rPr>
              <a:t>spontaneous! </a:t>
            </a:r>
            <a:endParaRPr lang="en-US" sz="3600" b="0" dirty="0">
              <a:latin typeface="+mn-lt"/>
            </a:endParaRPr>
          </a:p>
          <a:p>
            <a:pPr>
              <a:defRPr/>
            </a:pPr>
            <a:endParaRPr lang="en-US" sz="4000" b="0" dirty="0">
              <a:latin typeface="+mn-lt"/>
            </a:endParaRPr>
          </a:p>
        </p:txBody>
      </p:sp>
      <p:sp>
        <p:nvSpPr>
          <p:cNvPr id="8" name="Frame 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9" name="Picture 8" descr="17_Pg817_UnFig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15"/>
          <a:stretch>
            <a:fillRect/>
          </a:stretch>
        </p:blipFill>
        <p:spPr bwMode="auto">
          <a:xfrm>
            <a:off x="6781800" y="3670471"/>
            <a:ext cx="4953000" cy="276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49187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1079825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Enthalpy AND Entropy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55550" y="1227590"/>
            <a:ext cx="11080897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4000" b="0" dirty="0">
                <a:latin typeface="Arial" charset="0"/>
              </a:rPr>
              <a:t>There are two factors that determine whether a reaction is spontaneous. </a:t>
            </a:r>
            <a:endParaRPr lang="en-US" sz="4000" b="0" dirty="0" smtClean="0">
              <a:latin typeface="Arial" charset="0"/>
            </a:endParaRPr>
          </a:p>
          <a:p>
            <a:endParaRPr lang="en-US" sz="3600" dirty="0">
              <a:solidFill>
                <a:schemeClr val="accent2"/>
              </a:solidFill>
              <a:latin typeface="Arial" charset="0"/>
            </a:endParaRPr>
          </a:p>
          <a:p>
            <a:r>
              <a:rPr lang="en-US" sz="4000" dirty="0" smtClean="0">
                <a:solidFill>
                  <a:srgbClr val="0070C0"/>
                </a:solidFill>
                <a:latin typeface="Arial" charset="0"/>
              </a:rPr>
              <a:t>Enthalpy </a:t>
            </a:r>
            <a:r>
              <a:rPr lang="en-US" sz="4000" dirty="0">
                <a:solidFill>
                  <a:srgbClr val="0070C0"/>
                </a:solidFill>
                <a:latin typeface="Arial" charset="0"/>
              </a:rPr>
              <a:t>change </a:t>
            </a:r>
            <a:r>
              <a:rPr lang="en-US" sz="4000" dirty="0">
                <a:latin typeface="Arial" charset="0"/>
              </a:rPr>
              <a:t>and the </a:t>
            </a:r>
            <a:endParaRPr lang="en-US" sz="4000" dirty="0" smtClean="0">
              <a:latin typeface="Arial" charset="0"/>
            </a:endParaRPr>
          </a:p>
          <a:p>
            <a:r>
              <a:rPr lang="en-US" sz="4000" dirty="0" smtClean="0">
                <a:solidFill>
                  <a:srgbClr val="0070C0"/>
                </a:solidFill>
                <a:latin typeface="Arial" charset="0"/>
              </a:rPr>
              <a:t>Entropy </a:t>
            </a:r>
            <a:r>
              <a:rPr lang="en-US" sz="4000" dirty="0">
                <a:solidFill>
                  <a:srgbClr val="0070C0"/>
                </a:solidFill>
                <a:latin typeface="Arial" charset="0"/>
              </a:rPr>
              <a:t>change </a:t>
            </a:r>
            <a:r>
              <a:rPr lang="en-US" sz="4000" dirty="0">
                <a:latin typeface="Arial" charset="0"/>
              </a:rPr>
              <a:t>of the system.</a:t>
            </a:r>
          </a:p>
          <a:p>
            <a:pPr>
              <a:defRPr/>
            </a:pPr>
            <a:endParaRPr lang="en-US" sz="4000" b="0" dirty="0">
              <a:latin typeface="+mn-lt"/>
            </a:endParaRPr>
          </a:p>
        </p:txBody>
      </p:sp>
      <p:sp>
        <p:nvSpPr>
          <p:cNvPr id="8" name="Frame 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2008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1079825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Enthalpy Contribution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55551" y="1352601"/>
            <a:ext cx="11080897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  <a:latin typeface="Arial" charset="0"/>
              </a:rPr>
              <a:t>Enthalpy change, </a:t>
            </a:r>
            <a:r>
              <a:rPr lang="en-US" sz="4000" dirty="0" smtClean="0">
                <a:solidFill>
                  <a:srgbClr val="0070C0"/>
                </a:solidFill>
                <a:latin typeface="Symbol" charset="0"/>
              </a:rPr>
              <a:t>D</a:t>
            </a:r>
            <a:r>
              <a:rPr lang="en-US" sz="4000" i="1" dirty="0" smtClean="0">
                <a:solidFill>
                  <a:srgbClr val="0070C0"/>
                </a:solidFill>
                <a:latin typeface="Arial" charset="0"/>
              </a:rPr>
              <a:t>H</a:t>
            </a:r>
            <a:r>
              <a:rPr lang="en-US" sz="4000" dirty="0" smtClean="0">
                <a:solidFill>
                  <a:srgbClr val="0070C0"/>
                </a:solidFill>
                <a:latin typeface="Arial" charset="0"/>
              </a:rPr>
              <a:t>, </a:t>
            </a:r>
            <a:r>
              <a:rPr lang="en-US" sz="4000" dirty="0" smtClean="0">
                <a:latin typeface="Arial" charset="0"/>
              </a:rPr>
              <a:t>- </a:t>
            </a:r>
            <a:r>
              <a:rPr lang="en-US" sz="4000" b="0" dirty="0" smtClean="0">
                <a:latin typeface="Arial" charset="0"/>
              </a:rPr>
              <a:t>the difference in the sum of the internal energy and pressure/volume work energy of the reactants to the products.  </a:t>
            </a:r>
          </a:p>
          <a:p>
            <a:pPr>
              <a:defRPr/>
            </a:pPr>
            <a:endParaRPr lang="en-US" sz="4000" b="0" dirty="0">
              <a:latin typeface="+mn-lt"/>
            </a:endParaRPr>
          </a:p>
        </p:txBody>
      </p:sp>
      <p:sp>
        <p:nvSpPr>
          <p:cNvPr id="8" name="Frame 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8898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1079825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Enthalpy Contribution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55551" y="1352601"/>
            <a:ext cx="11080897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  <a:latin typeface="Arial" charset="0"/>
              </a:rPr>
              <a:t>Enthalpy change, </a:t>
            </a:r>
            <a:r>
              <a:rPr lang="en-US" sz="4000" dirty="0" smtClean="0">
                <a:solidFill>
                  <a:srgbClr val="0070C0"/>
                </a:solidFill>
                <a:latin typeface="Symbol" charset="0"/>
              </a:rPr>
              <a:t>D</a:t>
            </a:r>
            <a:r>
              <a:rPr lang="en-US" sz="4000" i="1" dirty="0" smtClean="0">
                <a:solidFill>
                  <a:srgbClr val="0070C0"/>
                </a:solidFill>
                <a:latin typeface="Arial" charset="0"/>
              </a:rPr>
              <a:t>H</a:t>
            </a:r>
            <a:r>
              <a:rPr lang="en-US" sz="4000" dirty="0" smtClean="0">
                <a:solidFill>
                  <a:srgbClr val="0070C0"/>
                </a:solidFill>
                <a:latin typeface="Arial" charset="0"/>
              </a:rPr>
              <a:t>, </a:t>
            </a:r>
            <a:r>
              <a:rPr lang="en-US" sz="4000" dirty="0" smtClean="0">
                <a:latin typeface="Arial" charset="0"/>
              </a:rPr>
              <a:t>- </a:t>
            </a:r>
            <a:r>
              <a:rPr lang="en-US" sz="4000" b="0" dirty="0" smtClean="0">
                <a:latin typeface="Arial" charset="0"/>
              </a:rPr>
              <a:t>the difference in the sum of the internal energy and pressure/volume work energy of the reactants to the products.  </a:t>
            </a:r>
          </a:p>
          <a:p>
            <a:pPr>
              <a:defRPr/>
            </a:pPr>
            <a:endParaRPr lang="en-US" sz="4000" b="0" dirty="0">
              <a:latin typeface="+mn-lt"/>
            </a:endParaRPr>
          </a:p>
        </p:txBody>
      </p:sp>
      <p:sp>
        <p:nvSpPr>
          <p:cNvPr id="8" name="Frame 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6526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1079825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Quick Enthalpy Review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55551" y="1347059"/>
            <a:ext cx="11080897" cy="4244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71500" indent="-571500" eaLnBrk="1" hangingPunct="1">
              <a:spcBef>
                <a:spcPct val="5000"/>
              </a:spcBef>
              <a:buFont typeface="Arial" panose="020B0604020202020204" pitchFamily="34" charset="0"/>
              <a:buChar char="•"/>
            </a:pPr>
            <a:r>
              <a:rPr lang="en-US" sz="3600" b="0" dirty="0">
                <a:latin typeface="Symbol" charset="0"/>
              </a:rPr>
              <a:t>D</a:t>
            </a:r>
            <a:r>
              <a:rPr lang="en-US" sz="3600" b="0" i="1" dirty="0">
                <a:latin typeface="Arial" charset="0"/>
              </a:rPr>
              <a:t>H</a:t>
            </a:r>
            <a:r>
              <a:rPr lang="en-US" sz="3600" b="0" dirty="0">
                <a:latin typeface="Arial" charset="0"/>
              </a:rPr>
              <a:t> generally measured in kJ/</a:t>
            </a:r>
            <a:r>
              <a:rPr lang="en-US" sz="3600" b="0" dirty="0" err="1">
                <a:latin typeface="Arial" charset="0"/>
              </a:rPr>
              <a:t>mol</a:t>
            </a:r>
            <a:endParaRPr lang="en-US" sz="3600" b="0" dirty="0">
              <a:latin typeface="Arial" charset="0"/>
            </a:endParaRPr>
          </a:p>
          <a:p>
            <a:pPr marL="571500" indent="-571500" eaLnBrk="1" hangingPunct="1">
              <a:spcBef>
                <a:spcPct val="5000"/>
              </a:spcBef>
              <a:buFont typeface="Arial" panose="020B0604020202020204" pitchFamily="34" charset="0"/>
              <a:buChar char="•"/>
            </a:pPr>
            <a:r>
              <a:rPr lang="en-US" sz="3600" b="0" dirty="0">
                <a:latin typeface="Arial" charset="0"/>
              </a:rPr>
              <a:t>Stronger bonds = more stable molecules</a:t>
            </a:r>
          </a:p>
          <a:p>
            <a:pPr marL="571500" indent="-571500" eaLnBrk="1" hangingPunct="1">
              <a:spcBef>
                <a:spcPct val="5000"/>
              </a:spcBef>
              <a:buFont typeface="Arial" panose="020B0604020202020204" pitchFamily="34" charset="0"/>
              <a:buChar char="•"/>
            </a:pPr>
            <a:r>
              <a:rPr lang="en-US" sz="3600" b="0" dirty="0">
                <a:latin typeface="Arial" charset="0"/>
              </a:rPr>
              <a:t>A </a:t>
            </a:r>
            <a:r>
              <a:rPr lang="en-US" sz="3600" b="0" dirty="0" err="1">
                <a:latin typeface="Arial" charset="0"/>
              </a:rPr>
              <a:t>Rxn</a:t>
            </a:r>
            <a:r>
              <a:rPr lang="en-US" sz="3600" b="0" dirty="0">
                <a:latin typeface="Arial" charset="0"/>
              </a:rPr>
              <a:t> is generally exothermic if the bonds in the products are stronger than the bonds in the reactants.</a:t>
            </a:r>
          </a:p>
          <a:p>
            <a:pPr marL="800100" lvl="1" indent="-342900">
              <a:spcBef>
                <a:spcPct val="5000"/>
              </a:spcBef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70C0"/>
                </a:solidFill>
                <a:latin typeface="Arial" charset="0"/>
              </a:rPr>
              <a:t>Exothermic</a:t>
            </a:r>
            <a:r>
              <a:rPr lang="en-US" sz="3600" b="0" dirty="0">
                <a:latin typeface="Arial" charset="0"/>
              </a:rPr>
              <a:t> =</a:t>
            </a:r>
            <a:r>
              <a:rPr lang="en-US" sz="4400" b="0" dirty="0">
                <a:latin typeface="Arial" charset="0"/>
              </a:rPr>
              <a:t> </a:t>
            </a:r>
            <a:r>
              <a:rPr lang="en-US" sz="3600" b="0" dirty="0">
                <a:latin typeface="Arial" charset="0"/>
              </a:rPr>
              <a:t>energy released; </a:t>
            </a:r>
            <a:r>
              <a:rPr lang="en-US" sz="3600" b="0" dirty="0">
                <a:latin typeface="Symbol" charset="0"/>
              </a:rPr>
              <a:t>D</a:t>
            </a:r>
            <a:r>
              <a:rPr lang="en-US" sz="3600" b="0" i="1" dirty="0">
                <a:latin typeface="Arial" charset="0"/>
              </a:rPr>
              <a:t>H</a:t>
            </a:r>
            <a:r>
              <a:rPr lang="en-US" sz="3600" b="0" dirty="0">
                <a:latin typeface="Arial" charset="0"/>
              </a:rPr>
              <a:t> is negative.</a:t>
            </a:r>
          </a:p>
          <a:p>
            <a:pPr>
              <a:defRPr/>
            </a:pPr>
            <a:endParaRPr lang="en-US" sz="4000" b="0" dirty="0">
              <a:latin typeface="+mn-lt"/>
            </a:endParaRPr>
          </a:p>
        </p:txBody>
      </p:sp>
      <p:sp>
        <p:nvSpPr>
          <p:cNvPr id="8" name="Frame 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943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1079825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Quick Enthalpy Review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55551" y="1451763"/>
            <a:ext cx="11080897" cy="411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"/>
              </a:spcBef>
            </a:pPr>
            <a:r>
              <a:rPr lang="en-US" sz="3600" b="0" dirty="0">
                <a:latin typeface="Arial" charset="0"/>
              </a:rPr>
              <a:t>A </a:t>
            </a:r>
            <a:r>
              <a:rPr lang="en-US" sz="3600" b="0" dirty="0" err="1">
                <a:latin typeface="Arial" charset="0"/>
              </a:rPr>
              <a:t>Rxn</a:t>
            </a:r>
            <a:r>
              <a:rPr lang="en-US" sz="3600" b="0" dirty="0">
                <a:latin typeface="Arial" charset="0"/>
              </a:rPr>
              <a:t> is generally endothermic if the bonds in the products are weaker than the bonds in the reactants.</a:t>
            </a:r>
          </a:p>
          <a:p>
            <a:pPr marL="914400" lvl="1" indent="-457200" eaLnBrk="1" hangingPunct="1">
              <a:spcBef>
                <a:spcPct val="5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70C0"/>
                </a:solidFill>
                <a:latin typeface="Arial" charset="0"/>
              </a:rPr>
              <a:t>Endothermic </a:t>
            </a:r>
            <a:r>
              <a:rPr lang="en-US" sz="3200" b="0" dirty="0">
                <a:latin typeface="Arial" charset="0"/>
              </a:rPr>
              <a:t>=</a:t>
            </a:r>
            <a:r>
              <a:rPr lang="en-US" sz="3600" b="0" dirty="0">
                <a:latin typeface="Arial" charset="0"/>
              </a:rPr>
              <a:t> </a:t>
            </a:r>
            <a:r>
              <a:rPr lang="en-US" sz="3200" b="0" dirty="0">
                <a:latin typeface="Arial" charset="0"/>
              </a:rPr>
              <a:t>energy absorbed; </a:t>
            </a:r>
            <a:r>
              <a:rPr lang="en-US" sz="3200" b="0" dirty="0">
                <a:latin typeface="Symbol" charset="0"/>
              </a:rPr>
              <a:t>D</a:t>
            </a:r>
            <a:r>
              <a:rPr lang="en-US" sz="3200" b="0" i="1" dirty="0">
                <a:latin typeface="Arial" charset="0"/>
              </a:rPr>
              <a:t>H</a:t>
            </a:r>
            <a:r>
              <a:rPr lang="en-US" sz="3200" b="0" dirty="0">
                <a:latin typeface="Arial" charset="0"/>
              </a:rPr>
              <a:t> is positive</a:t>
            </a:r>
            <a:r>
              <a:rPr lang="en-US" sz="3200" b="0" dirty="0" smtClean="0">
                <a:latin typeface="Arial" charset="0"/>
              </a:rPr>
              <a:t>.</a:t>
            </a:r>
          </a:p>
          <a:p>
            <a:pPr marL="914400" lvl="1" indent="-457200" eaLnBrk="1" hangingPunct="1">
              <a:spcBef>
                <a:spcPct val="5000"/>
              </a:spcBef>
              <a:buFont typeface="Arial" panose="020B0604020202020204" pitchFamily="34" charset="0"/>
              <a:buChar char="•"/>
            </a:pPr>
            <a:endParaRPr lang="en-US" sz="3600" b="0" dirty="0">
              <a:latin typeface="Arial" charset="0"/>
            </a:endParaRPr>
          </a:p>
          <a:p>
            <a:pPr algn="ctr" eaLnBrk="1" hangingPunct="1">
              <a:spcBef>
                <a:spcPct val="5000"/>
              </a:spcBef>
            </a:pPr>
            <a:r>
              <a:rPr lang="en-US" sz="3600" dirty="0" smtClean="0">
                <a:latin typeface="Arial" charset="0"/>
              </a:rPr>
              <a:t>Enthalpy </a:t>
            </a:r>
            <a:r>
              <a:rPr lang="en-US" sz="3600" dirty="0">
                <a:latin typeface="Arial" charset="0"/>
              </a:rPr>
              <a:t>change is favorable for exothermic </a:t>
            </a:r>
            <a:r>
              <a:rPr lang="en-US" sz="3600" dirty="0" err="1" smtClean="0">
                <a:latin typeface="Arial" charset="0"/>
              </a:rPr>
              <a:t>rxns</a:t>
            </a:r>
            <a:r>
              <a:rPr lang="en-US" sz="3600" dirty="0" smtClean="0">
                <a:latin typeface="Arial" charset="0"/>
              </a:rPr>
              <a:t/>
            </a:r>
            <a:br>
              <a:rPr lang="en-US" sz="3600" dirty="0" smtClean="0">
                <a:latin typeface="Arial" charset="0"/>
              </a:rPr>
            </a:br>
            <a:r>
              <a:rPr lang="en-US" sz="3600" dirty="0" smtClean="0">
                <a:latin typeface="Arial" charset="0"/>
              </a:rPr>
              <a:t>and </a:t>
            </a:r>
            <a:r>
              <a:rPr lang="en-US" sz="3600" dirty="0">
                <a:latin typeface="Arial" charset="0"/>
              </a:rPr>
              <a:t>unfavorable for endothermic </a:t>
            </a:r>
            <a:r>
              <a:rPr lang="en-US" sz="3600" dirty="0" err="1" smtClean="0">
                <a:latin typeface="Arial" charset="0"/>
              </a:rPr>
              <a:t>rxns</a:t>
            </a:r>
            <a:endParaRPr lang="en-US" sz="3600" dirty="0">
              <a:latin typeface="Arial" charset="0"/>
            </a:endParaRPr>
          </a:p>
          <a:p>
            <a:pPr>
              <a:defRPr/>
            </a:pPr>
            <a:endParaRPr lang="en-US" sz="4000" b="0" dirty="0">
              <a:latin typeface="+mn-lt"/>
            </a:endParaRPr>
          </a:p>
        </p:txBody>
      </p:sp>
      <p:sp>
        <p:nvSpPr>
          <p:cNvPr id="8" name="Frame 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4890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1079825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Entropy Contribution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55551" y="1352601"/>
            <a:ext cx="11080897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  <a:latin typeface="Arial" charset="0"/>
              </a:rPr>
              <a:t>Entropy </a:t>
            </a:r>
            <a:r>
              <a:rPr lang="en-US" sz="4000" dirty="0">
                <a:solidFill>
                  <a:srgbClr val="0070C0"/>
                </a:solidFill>
                <a:latin typeface="Arial" charset="0"/>
              </a:rPr>
              <a:t>change, </a:t>
            </a:r>
            <a:r>
              <a:rPr lang="en-US" sz="4000" dirty="0">
                <a:solidFill>
                  <a:srgbClr val="0070C0"/>
                </a:solidFill>
                <a:latin typeface="Symbol" charset="0"/>
              </a:rPr>
              <a:t>D</a:t>
            </a:r>
            <a:r>
              <a:rPr lang="en-US" sz="4000" i="1" dirty="0">
                <a:solidFill>
                  <a:srgbClr val="0070C0"/>
                </a:solidFill>
                <a:latin typeface="Arial" charset="0"/>
              </a:rPr>
              <a:t>S</a:t>
            </a:r>
            <a:r>
              <a:rPr lang="en-US" sz="4000" i="1" dirty="0">
                <a:latin typeface="Arial" charset="0"/>
              </a:rPr>
              <a:t>,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b="0" dirty="0" smtClean="0">
                <a:latin typeface="Arial" charset="0"/>
              </a:rPr>
              <a:t>- the </a:t>
            </a:r>
            <a:r>
              <a:rPr lang="en-US" sz="4000" b="0" dirty="0">
                <a:latin typeface="Arial" charset="0"/>
              </a:rPr>
              <a:t>difference in randomness of the reactants compared to the products</a:t>
            </a:r>
            <a:r>
              <a:rPr lang="en-US" sz="4000" b="0" dirty="0" smtClean="0">
                <a:latin typeface="Arial" charset="0"/>
              </a:rPr>
              <a:t>. The number of “</a:t>
            </a:r>
            <a:r>
              <a:rPr lang="en-US" sz="4000" b="0" u="sng" dirty="0" smtClean="0">
                <a:latin typeface="Arial" charset="0"/>
              </a:rPr>
              <a:t>microstate arrangements</a:t>
            </a:r>
            <a:r>
              <a:rPr lang="en-US" sz="4000" b="0" dirty="0" smtClean="0">
                <a:latin typeface="Arial" charset="0"/>
              </a:rPr>
              <a:t>” possible in a system. More “disorder” means there are more ways to arrange the particles – more microstate arrangements. </a:t>
            </a:r>
            <a:endParaRPr lang="en-US" sz="4000" b="0" dirty="0">
              <a:latin typeface="Arial" charset="0"/>
            </a:endParaRPr>
          </a:p>
          <a:p>
            <a:pPr>
              <a:defRPr/>
            </a:pPr>
            <a:endParaRPr lang="en-US" sz="4000" b="0" dirty="0">
              <a:latin typeface="+mn-lt"/>
            </a:endParaRPr>
          </a:p>
        </p:txBody>
      </p:sp>
      <p:sp>
        <p:nvSpPr>
          <p:cNvPr id="8" name="Frame 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8975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1079825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Entropy Contribution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Frame 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5" name="Picture 2" descr="If you see a penny on the ground do you pick it up? - Quora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01"/>
          <a:stretch/>
        </p:blipFill>
        <p:spPr bwMode="auto">
          <a:xfrm>
            <a:off x="494924" y="2646745"/>
            <a:ext cx="1114805" cy="109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506815" y="1347059"/>
            <a:ext cx="830418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0" dirty="0" smtClean="0">
                <a:latin typeface="+mj-lt"/>
              </a:rPr>
              <a:t>Remember permutations in math class? The number of unique combinations  you could make out of things like flipping coins? </a:t>
            </a:r>
            <a:br>
              <a:rPr lang="en-US" sz="3200" b="0" dirty="0" smtClean="0">
                <a:latin typeface="+mj-lt"/>
              </a:rPr>
            </a:br>
            <a:r>
              <a:rPr lang="en-US" sz="3200" b="0" dirty="0" smtClean="0">
                <a:latin typeface="+mj-lt"/>
              </a:rPr>
              <a:t>Similar idea! </a:t>
            </a:r>
          </a:p>
          <a:p>
            <a:endParaRPr lang="en-US" sz="3200" b="0" dirty="0">
              <a:latin typeface="+mj-lt"/>
            </a:endParaRPr>
          </a:p>
          <a:p>
            <a:r>
              <a:rPr lang="en-US" sz="3200" b="0" dirty="0" smtClean="0">
                <a:latin typeface="+mj-lt"/>
              </a:rPr>
              <a:t>Now think about a ice cube versus gas particles – those gas particles will be able to arrange themselves in WAY more combinations in 3-dimensional space than the solid particles could in their little cube</a:t>
            </a:r>
            <a:r>
              <a:rPr lang="en-US" sz="3600" b="0" dirty="0" smtClean="0">
                <a:latin typeface="+mj-lt"/>
              </a:rPr>
              <a:t>. </a:t>
            </a:r>
            <a:endParaRPr lang="en-US" sz="3600" b="0" dirty="0">
              <a:latin typeface="+mj-lt"/>
            </a:endParaRPr>
          </a:p>
        </p:txBody>
      </p:sp>
      <p:pic>
        <p:nvPicPr>
          <p:cNvPr id="9" name="Picture 2" descr="If you see a penny on the ground do you pick it up? - Quora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799"/>
          <a:stretch/>
        </p:blipFill>
        <p:spPr bwMode="auto">
          <a:xfrm>
            <a:off x="494924" y="1403575"/>
            <a:ext cx="1079755" cy="109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f you see a penny on the ground do you pick it up? - Quora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799"/>
          <a:stretch/>
        </p:blipFill>
        <p:spPr bwMode="auto">
          <a:xfrm>
            <a:off x="1949662" y="1403575"/>
            <a:ext cx="1079755" cy="109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 you see a penny on the ground do you pick it up? - Quora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01"/>
          <a:stretch/>
        </p:blipFill>
        <p:spPr bwMode="auto">
          <a:xfrm>
            <a:off x="1932136" y="2673845"/>
            <a:ext cx="1114805" cy="109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If you see a penny on the ground do you pick it up? - Quora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799"/>
          <a:stretch/>
        </p:blipFill>
        <p:spPr bwMode="auto">
          <a:xfrm>
            <a:off x="494924" y="3940889"/>
            <a:ext cx="1079755" cy="109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If you see a penny on the ground do you pick it up? - Quora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01"/>
          <a:stretch/>
        </p:blipFill>
        <p:spPr bwMode="auto">
          <a:xfrm>
            <a:off x="1932136" y="3940889"/>
            <a:ext cx="1114805" cy="109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If you see a penny on the ground do you pick it up? - Quora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799"/>
          <a:stretch/>
        </p:blipFill>
        <p:spPr bwMode="auto">
          <a:xfrm>
            <a:off x="1967186" y="5243346"/>
            <a:ext cx="1079755" cy="109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If you see a penny on the ground do you pick it up? - Quora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01"/>
          <a:stretch/>
        </p:blipFill>
        <p:spPr bwMode="auto">
          <a:xfrm>
            <a:off x="494924" y="5237567"/>
            <a:ext cx="1114805" cy="109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40714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1079825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Algebraic Sign on Entropy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55551" y="1352601"/>
            <a:ext cx="11080897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4000" u="sng" dirty="0" smtClean="0">
                <a:solidFill>
                  <a:srgbClr val="0070C0"/>
                </a:solidFill>
                <a:latin typeface="Arial" charset="0"/>
              </a:rPr>
              <a:t>Positive ( + ) ∆S </a:t>
            </a:r>
            <a:r>
              <a:rPr lang="en-US" sz="4000" b="0" dirty="0" smtClean="0">
                <a:solidFill>
                  <a:schemeClr val="tx1"/>
                </a:solidFill>
                <a:latin typeface="Arial" charset="0"/>
              </a:rPr>
              <a:t/>
            </a:r>
            <a:br>
              <a:rPr lang="en-US" sz="4000" b="0" dirty="0" smtClean="0">
                <a:solidFill>
                  <a:schemeClr val="tx1"/>
                </a:solidFill>
                <a:latin typeface="Arial" charset="0"/>
              </a:rPr>
            </a:br>
            <a:r>
              <a:rPr lang="en-US" sz="4000" b="0" dirty="0" smtClean="0">
                <a:solidFill>
                  <a:schemeClr val="tx1"/>
                </a:solidFill>
                <a:latin typeface="Arial" charset="0"/>
              </a:rPr>
              <a:t>Increase in the “microstate arrangements”</a:t>
            </a:r>
          </a:p>
          <a:p>
            <a:endParaRPr lang="en-US" sz="4000" b="0" dirty="0">
              <a:solidFill>
                <a:schemeClr val="tx1"/>
              </a:solidFill>
              <a:latin typeface="Arial" charset="0"/>
            </a:endParaRPr>
          </a:p>
          <a:p>
            <a:r>
              <a:rPr lang="en-US" sz="4000" u="sng" dirty="0" smtClean="0">
                <a:solidFill>
                  <a:srgbClr val="0070C0"/>
                </a:solidFill>
                <a:latin typeface="Arial" charset="0"/>
              </a:rPr>
              <a:t>Negative ( - ) </a:t>
            </a:r>
            <a:r>
              <a:rPr lang="en-US" sz="4000" u="sng" dirty="0">
                <a:solidFill>
                  <a:srgbClr val="0070C0"/>
                </a:solidFill>
                <a:latin typeface="Arial" charset="0"/>
              </a:rPr>
              <a:t>∆S </a:t>
            </a:r>
            <a:r>
              <a:rPr lang="en-US" sz="4000" b="0" dirty="0">
                <a:solidFill>
                  <a:schemeClr val="tx1"/>
                </a:solidFill>
                <a:latin typeface="Arial" charset="0"/>
              </a:rPr>
              <a:t/>
            </a:r>
            <a:br>
              <a:rPr lang="en-US" sz="4000" b="0" dirty="0">
                <a:solidFill>
                  <a:schemeClr val="tx1"/>
                </a:solidFill>
                <a:latin typeface="Arial" charset="0"/>
              </a:rPr>
            </a:br>
            <a:r>
              <a:rPr lang="en-US" sz="4000" b="0" dirty="0" smtClean="0">
                <a:solidFill>
                  <a:schemeClr val="tx1"/>
                </a:solidFill>
                <a:latin typeface="Arial" charset="0"/>
              </a:rPr>
              <a:t>Decrease </a:t>
            </a:r>
            <a:r>
              <a:rPr lang="en-US" sz="4000" b="0" dirty="0">
                <a:solidFill>
                  <a:schemeClr val="tx1"/>
                </a:solidFill>
                <a:latin typeface="Arial" charset="0"/>
              </a:rPr>
              <a:t>in the “microstate arrangements” </a:t>
            </a:r>
          </a:p>
          <a:p>
            <a:r>
              <a:rPr lang="en-US" sz="4000" b="0" dirty="0" smtClean="0">
                <a:solidFill>
                  <a:schemeClr val="tx1"/>
                </a:solidFill>
                <a:latin typeface="Arial" charset="0"/>
              </a:rPr>
              <a:t> </a:t>
            </a:r>
            <a:endParaRPr lang="en-US" sz="4000" b="0" dirty="0">
              <a:solidFill>
                <a:schemeClr val="tx1"/>
              </a:solidFill>
              <a:latin typeface="Arial" charset="0"/>
            </a:endParaRPr>
          </a:p>
          <a:p>
            <a:pPr>
              <a:defRPr/>
            </a:pPr>
            <a:endParaRPr lang="en-US" sz="4000" b="0" dirty="0">
              <a:latin typeface="+mn-lt"/>
            </a:endParaRPr>
          </a:p>
        </p:txBody>
      </p:sp>
      <p:sp>
        <p:nvSpPr>
          <p:cNvPr id="8" name="Frame 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00" y="4876800"/>
            <a:ext cx="11734800" cy="12280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"/>
              </a:spcBef>
            </a:pPr>
            <a:r>
              <a:rPr lang="en-US" sz="3600" dirty="0" smtClean="0">
                <a:latin typeface="Arial" charset="0"/>
              </a:rPr>
              <a:t>Entropy </a:t>
            </a:r>
            <a:r>
              <a:rPr lang="en-US" sz="3600" dirty="0">
                <a:latin typeface="Arial" charset="0"/>
              </a:rPr>
              <a:t>change is favorable for </a:t>
            </a:r>
            <a:r>
              <a:rPr lang="en-US" sz="3600" dirty="0" smtClean="0">
                <a:latin typeface="Arial" charset="0"/>
              </a:rPr>
              <a:t>increase in entropy</a:t>
            </a:r>
          </a:p>
          <a:p>
            <a:pPr algn="ctr" eaLnBrk="1" hangingPunct="1">
              <a:spcBef>
                <a:spcPct val="5000"/>
              </a:spcBef>
            </a:pPr>
            <a:r>
              <a:rPr lang="en-US" sz="3600" dirty="0" smtClean="0">
                <a:latin typeface="Arial" charset="0"/>
              </a:rPr>
              <a:t>and </a:t>
            </a:r>
            <a:r>
              <a:rPr lang="en-US" sz="3600" dirty="0">
                <a:latin typeface="Arial" charset="0"/>
              </a:rPr>
              <a:t>unfavorable for </a:t>
            </a:r>
            <a:r>
              <a:rPr lang="en-US" sz="3600" dirty="0" smtClean="0">
                <a:latin typeface="Arial" charset="0"/>
              </a:rPr>
              <a:t>decrease in entropy</a:t>
            </a:r>
            <a:endParaRPr lang="en-US" sz="3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9439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1079825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Yes…there will be math…yay! 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55550" y="1347059"/>
            <a:ext cx="11080897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0" dirty="0" smtClean="0">
                <a:solidFill>
                  <a:schemeClr val="tx1"/>
                </a:solidFill>
                <a:latin typeface="Arial" charset="0"/>
              </a:rPr>
              <a:t>In another PowerPoint we will see the math behind how enthalpy and entropy both contribute to whether something is spontaneous or not – we will be able to see mathematically if a reaction is: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70C0"/>
                </a:solidFill>
                <a:latin typeface="Arial" charset="0"/>
              </a:rPr>
              <a:t>Enthalpy driven </a:t>
            </a:r>
            <a:r>
              <a:rPr lang="en-US" sz="3200" b="0" dirty="0" smtClean="0">
                <a:solidFill>
                  <a:schemeClr val="tx1"/>
                </a:solidFill>
                <a:latin typeface="Arial" charset="0"/>
              </a:rPr>
              <a:t>– Enthalpy makes it spontaneous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70C0"/>
                </a:solidFill>
                <a:latin typeface="Arial" charset="0"/>
              </a:rPr>
              <a:t>Entropy driven </a:t>
            </a:r>
            <a:r>
              <a:rPr lang="en-US" sz="3200" b="0" dirty="0" smtClean="0">
                <a:solidFill>
                  <a:schemeClr val="tx1"/>
                </a:solidFill>
                <a:latin typeface="Arial" charset="0"/>
              </a:rPr>
              <a:t>– Entropy makes it spontaneous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70C0"/>
                </a:solidFill>
                <a:latin typeface="Arial" charset="0"/>
              </a:rPr>
              <a:t>Both </a:t>
            </a:r>
            <a:r>
              <a:rPr lang="en-US" sz="3200" b="0" dirty="0" smtClean="0">
                <a:solidFill>
                  <a:schemeClr val="tx1"/>
                </a:solidFill>
                <a:latin typeface="Arial" charset="0"/>
              </a:rPr>
              <a:t>– Enthalpy and entropy both make it spontaneous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70C0"/>
                </a:solidFill>
                <a:latin typeface="Arial" charset="0"/>
              </a:rPr>
              <a:t>Neither</a:t>
            </a:r>
            <a:r>
              <a:rPr lang="en-US" sz="3200" b="0" dirty="0" smtClean="0">
                <a:solidFill>
                  <a:schemeClr val="tx1"/>
                </a:solidFill>
                <a:latin typeface="Arial" charset="0"/>
              </a:rPr>
              <a:t> – never spontaneous b/c enthalpy and entropy are both unfavorable. </a:t>
            </a:r>
            <a:endParaRPr lang="en-US" sz="4000" b="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" name="Frame 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3827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777240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Spontaneous Processes 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55550" y="1352601"/>
            <a:ext cx="11080897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  <a:latin typeface="Helvetica" pitchFamily="2" charset="0"/>
              </a:rPr>
              <a:t>Processes that occur without outside intervention</a:t>
            </a:r>
          </a:p>
          <a:p>
            <a:endParaRPr lang="en-US" sz="3600" b="0" dirty="0" smtClean="0">
              <a:solidFill>
                <a:schemeClr val="tx1"/>
              </a:solidFill>
              <a:latin typeface="Helvetica" pitchFamily="2" charset="0"/>
            </a:endParaRPr>
          </a:p>
          <a:p>
            <a:r>
              <a:rPr lang="en-US" sz="3600" dirty="0" smtClean="0">
                <a:solidFill>
                  <a:schemeClr val="tx1"/>
                </a:solidFill>
                <a:latin typeface="Helvetica" pitchFamily="2" charset="0"/>
              </a:rPr>
              <a:t>They can be fast or slow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b="0" dirty="0" smtClean="0">
                <a:solidFill>
                  <a:schemeClr val="tx1"/>
                </a:solidFill>
                <a:latin typeface="Helvetica" pitchFamily="2" charset="0"/>
              </a:rPr>
              <a:t>Just because it </a:t>
            </a:r>
            <a:r>
              <a:rPr lang="en-US" sz="3600" b="0" i="1" u="sng" dirty="0" smtClean="0">
                <a:solidFill>
                  <a:schemeClr val="tx1"/>
                </a:solidFill>
                <a:latin typeface="Helvetica" pitchFamily="2" charset="0"/>
              </a:rPr>
              <a:t>can</a:t>
            </a:r>
            <a:r>
              <a:rPr lang="en-US" sz="3600" b="0" dirty="0" smtClean="0">
                <a:solidFill>
                  <a:schemeClr val="tx1"/>
                </a:solidFill>
                <a:latin typeface="Helvetica" pitchFamily="2" charset="0"/>
              </a:rPr>
              <a:t> happen, doesn’t mean </a:t>
            </a:r>
            <a:br>
              <a:rPr lang="en-US" sz="3600" b="0" dirty="0" smtClean="0">
                <a:solidFill>
                  <a:schemeClr val="tx1"/>
                </a:solidFill>
                <a:latin typeface="Helvetica" pitchFamily="2" charset="0"/>
              </a:rPr>
            </a:br>
            <a:r>
              <a:rPr lang="en-US" sz="3600" b="0" dirty="0" smtClean="0">
                <a:solidFill>
                  <a:schemeClr val="tx1"/>
                </a:solidFill>
                <a:latin typeface="Helvetica" pitchFamily="2" charset="0"/>
              </a:rPr>
              <a:t>it will be fast! It could be very </a:t>
            </a:r>
            <a:r>
              <a:rPr lang="en-US" sz="3600" b="0" dirty="0" err="1" smtClean="0">
                <a:solidFill>
                  <a:schemeClr val="tx1"/>
                </a:solidFill>
                <a:latin typeface="Helvetica" pitchFamily="2" charset="0"/>
              </a:rPr>
              <a:t>very</a:t>
            </a:r>
            <a:r>
              <a:rPr lang="en-US" sz="3600" b="0" dirty="0" smtClean="0">
                <a:solidFill>
                  <a:schemeClr val="tx1"/>
                </a:solidFill>
                <a:latin typeface="Helvetica" pitchFamily="2" charset="0"/>
              </a:rPr>
              <a:t> slow!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b="0" dirty="0" smtClean="0">
                <a:solidFill>
                  <a:schemeClr val="tx1"/>
                </a:solidFill>
                <a:latin typeface="Helvetica" pitchFamily="2" charset="0"/>
              </a:rPr>
              <a:t>Most combustion is fast.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b="0" dirty="0" smtClean="0">
                <a:solidFill>
                  <a:schemeClr val="tx1"/>
                </a:solidFill>
                <a:latin typeface="Helvetica" pitchFamily="2" charset="0"/>
              </a:rPr>
              <a:t>Converting graphite to diamond is very slow.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3600" b="0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24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988385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Thermodynamics vs. Kinetics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55550" y="1352601"/>
            <a:ext cx="11080897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Helvetica" pitchFamily="2" charset="0"/>
              </a:rPr>
              <a:t>Thermodynamics</a:t>
            </a:r>
            <a:r>
              <a:rPr lang="en-US" sz="3600" b="1" dirty="0" smtClean="0">
                <a:latin typeface="Helvetica" pitchFamily="2" charset="0"/>
              </a:rPr>
              <a:t>: Predicts whether a process will occur under the given conditions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0" dirty="0" smtClean="0">
                <a:latin typeface="Helvetica" pitchFamily="2" charset="0"/>
              </a:rPr>
              <a:t>Processes that will occur are called “spontaneous”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0" dirty="0" smtClean="0">
                <a:latin typeface="Helvetica" pitchFamily="2" charset="0"/>
              </a:rPr>
              <a:t>If it wont occur its called “non-spontaneous”</a:t>
            </a:r>
            <a:endParaRPr lang="en-US" sz="3600" b="0" dirty="0">
              <a:latin typeface="Helvetica" pitchFamily="2" charset="0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555550" y="4059133"/>
            <a:ext cx="1108089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Helvetica" pitchFamily="2" charset="0"/>
              </a:rPr>
              <a:t>Kinetics</a:t>
            </a:r>
            <a:r>
              <a:rPr lang="en-US" sz="3600" b="1" dirty="0" smtClean="0">
                <a:latin typeface="Helvetica" pitchFamily="2" charset="0"/>
              </a:rPr>
              <a:t>: If a reaction can occur, kinetics predicts the speed of the reaction. </a:t>
            </a:r>
            <a:endParaRPr lang="en-US" sz="3600" b="1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5103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1079825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What determines spontaneity?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55550" y="1352601"/>
            <a:ext cx="11080897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0" dirty="0" smtClean="0">
                <a:solidFill>
                  <a:schemeClr val="tx1"/>
                </a:solidFill>
                <a:latin typeface="Helvetica" pitchFamily="2" charset="0"/>
              </a:rPr>
              <a:t>Spontaneity is determined by comparing the </a:t>
            </a:r>
            <a:r>
              <a:rPr lang="en-US" sz="3600" dirty="0" smtClean="0">
                <a:solidFill>
                  <a:srgbClr val="0070C0"/>
                </a:solidFill>
                <a:latin typeface="Helvetica" pitchFamily="2" charset="0"/>
              </a:rPr>
              <a:t>chemical potential energy</a:t>
            </a:r>
            <a:r>
              <a:rPr lang="en-US" sz="3600" b="0" dirty="0" smtClean="0">
                <a:solidFill>
                  <a:srgbClr val="0070C0"/>
                </a:solidFill>
                <a:latin typeface="Helvetica" pitchFamily="2" charset="0"/>
              </a:rPr>
              <a:t> </a:t>
            </a:r>
            <a:r>
              <a:rPr lang="en-US" sz="3600" b="0" dirty="0" smtClean="0">
                <a:solidFill>
                  <a:schemeClr val="tx1"/>
                </a:solidFill>
                <a:latin typeface="Helvetica" pitchFamily="2" charset="0"/>
              </a:rPr>
              <a:t>of the system before the reaction, with the free energy of the system after the reaction. 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sz="3600" b="0" dirty="0" smtClean="0">
                <a:solidFill>
                  <a:schemeClr val="tx1"/>
                </a:solidFill>
                <a:latin typeface="Helvetica" pitchFamily="2" charset="0"/>
              </a:rPr>
              <a:t>Less potential energy after the reaction means the reaction is </a:t>
            </a:r>
            <a:r>
              <a:rPr lang="en-US" sz="3600" dirty="0" smtClean="0">
                <a:solidFill>
                  <a:srgbClr val="0070C0"/>
                </a:solidFill>
                <a:latin typeface="Helvetica" pitchFamily="2" charset="0"/>
              </a:rPr>
              <a:t>thermodynamically favorable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3600" b="0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8" name="Frame 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9649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1079825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Remember!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55550" y="2133600"/>
            <a:ext cx="11080897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6000" b="0" dirty="0" smtClean="0">
                <a:solidFill>
                  <a:schemeClr val="tx1"/>
                </a:solidFill>
                <a:latin typeface="+mn-lt"/>
              </a:rPr>
              <a:t>Spontaneity </a:t>
            </a:r>
            <a:r>
              <a:rPr lang="en-US" sz="6000" b="0" dirty="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≠ Fast or Slow</a:t>
            </a:r>
          </a:p>
          <a:p>
            <a:r>
              <a:rPr lang="en-US" sz="3200" b="0" dirty="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            Thermodynamics                        Kinetics </a:t>
            </a:r>
            <a:endParaRPr lang="en-US" sz="3200" dirty="0" smtClean="0">
              <a:solidFill>
                <a:srgbClr val="0070C0"/>
              </a:solidFill>
              <a:latin typeface="+mn-lt"/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36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Frame 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3915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1079825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Reversibility of Processes 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55550" y="1352601"/>
            <a:ext cx="11080897" cy="4468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600" dirty="0">
                <a:latin typeface="Arial" charset="0"/>
              </a:rPr>
              <a:t>Any spontaneous process is </a:t>
            </a:r>
            <a:r>
              <a:rPr lang="en-US" sz="3600" dirty="0" smtClean="0">
                <a:solidFill>
                  <a:srgbClr val="0070C0"/>
                </a:solidFill>
                <a:latin typeface="Arial" charset="0"/>
              </a:rPr>
              <a:t>IRREVERSIBLE</a:t>
            </a:r>
          </a:p>
          <a:p>
            <a:pPr marL="1028700" lvl="1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600" b="0" dirty="0" smtClean="0">
                <a:latin typeface="Arial" charset="0"/>
              </a:rPr>
              <a:t>Because </a:t>
            </a:r>
            <a:r>
              <a:rPr lang="en-US" sz="3600" b="0" dirty="0">
                <a:latin typeface="Arial" charset="0"/>
              </a:rPr>
              <a:t>there is a net release of energy when it proceeds in that direction</a:t>
            </a:r>
            <a:r>
              <a:rPr lang="en-US" sz="3600" b="0" dirty="0" smtClean="0">
                <a:latin typeface="Arial" charset="0"/>
              </a:rPr>
              <a:t>.</a:t>
            </a:r>
          </a:p>
          <a:p>
            <a:pPr marL="1943100" lvl="3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200" b="0" dirty="0" smtClean="0">
                <a:latin typeface="Arial" charset="0"/>
              </a:rPr>
              <a:t>Can’t go back without outside intervention</a:t>
            </a:r>
          </a:p>
          <a:p>
            <a:pPr marL="1943100" lvl="3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3200" b="0" dirty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3600" dirty="0">
                <a:latin typeface="Arial" charset="0"/>
              </a:rPr>
              <a:t>A </a:t>
            </a:r>
            <a:r>
              <a:rPr lang="en-US" sz="3600" dirty="0" smtClean="0">
                <a:solidFill>
                  <a:srgbClr val="0070C0"/>
                </a:solidFill>
                <a:latin typeface="Arial" charset="0"/>
              </a:rPr>
              <a:t>REVERSIBLE</a:t>
            </a:r>
            <a:r>
              <a:rPr lang="en-US" sz="3600" dirty="0" smtClean="0">
                <a:latin typeface="Arial" charset="0"/>
              </a:rPr>
              <a:t> </a:t>
            </a:r>
            <a:r>
              <a:rPr lang="en-US" sz="3600" dirty="0">
                <a:latin typeface="Arial" charset="0"/>
              </a:rPr>
              <a:t>process will proceed back and forth between the two end conditions.</a:t>
            </a:r>
          </a:p>
          <a:p>
            <a:pPr marL="914400" lvl="1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600" b="0" dirty="0">
                <a:latin typeface="Arial" charset="0"/>
              </a:rPr>
              <a:t>Any reversible process is at equilibrium.</a:t>
            </a:r>
          </a:p>
          <a:p>
            <a:pPr marL="914400" lvl="1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600" b="0" dirty="0">
                <a:latin typeface="Arial" charset="0"/>
              </a:rPr>
              <a:t>This results in no change in free energy</a:t>
            </a:r>
            <a:r>
              <a:rPr lang="en-US" sz="3600" b="0" dirty="0" smtClean="0">
                <a:latin typeface="Arial" charset="0"/>
              </a:rPr>
              <a:t>.</a:t>
            </a:r>
            <a:endParaRPr lang="en-US" sz="3600" b="0" dirty="0">
              <a:latin typeface="Arial" charset="0"/>
            </a:endParaRPr>
          </a:p>
        </p:txBody>
      </p:sp>
      <p:sp>
        <p:nvSpPr>
          <p:cNvPr id="8" name="Frame 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2244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1079825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Reversibility of Processes 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55550" y="1363685"/>
            <a:ext cx="11080897" cy="1532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600" b="0" dirty="0" smtClean="0">
                <a:latin typeface="Arial" charset="0"/>
              </a:rPr>
              <a:t>If a process is spontaneous in one direction, it MUST be non-spontaneous in the opposite direction. </a:t>
            </a:r>
            <a:endParaRPr lang="en-US" sz="3200" b="0" dirty="0" smtClean="0">
              <a:latin typeface="Arial" charset="0"/>
            </a:endParaRPr>
          </a:p>
          <a:p>
            <a:pPr lvl="3">
              <a:lnSpc>
                <a:spcPct val="90000"/>
              </a:lnSpc>
            </a:pPr>
            <a:endParaRPr lang="en-US" sz="3200" b="0" dirty="0">
              <a:latin typeface="Arial" charset="0"/>
            </a:endParaRPr>
          </a:p>
        </p:txBody>
      </p:sp>
      <p:sp>
        <p:nvSpPr>
          <p:cNvPr id="8" name="Frame 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5" name="Picture 7" descr="17_Pg815_UnFig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90"/>
          <a:stretch>
            <a:fillRect/>
          </a:stretch>
        </p:blipFill>
        <p:spPr bwMode="auto">
          <a:xfrm>
            <a:off x="2094704" y="3304530"/>
            <a:ext cx="8002587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01075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1079825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Endo/</a:t>
            </a:r>
            <a:r>
              <a:rPr lang="en-US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Exo</a:t>
            </a:r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Considerations 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55550" y="1363685"/>
            <a:ext cx="11080897" cy="4878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r>
              <a:rPr lang="en-US" sz="3200" b="0" dirty="0">
                <a:latin typeface="Arial" charset="0"/>
              </a:rPr>
              <a:t>Spontaneous processes occur because they </a:t>
            </a:r>
            <a:r>
              <a:rPr lang="en-US" sz="3200" b="0" dirty="0" smtClean="0">
                <a:latin typeface="Arial" charset="0"/>
              </a:rPr>
              <a:t/>
            </a:r>
            <a:br>
              <a:rPr lang="en-US" sz="3200" b="0" dirty="0" smtClean="0">
                <a:latin typeface="Arial" charset="0"/>
              </a:rPr>
            </a:br>
            <a:r>
              <a:rPr lang="en-US" sz="3200" b="0" dirty="0" smtClean="0">
                <a:latin typeface="Arial" charset="0"/>
              </a:rPr>
              <a:t>release </a:t>
            </a:r>
            <a:r>
              <a:rPr lang="en-US" sz="3200" b="0" dirty="0">
                <a:latin typeface="Arial" charset="0"/>
              </a:rPr>
              <a:t>energy from the system.</a:t>
            </a:r>
          </a:p>
          <a:p>
            <a:pPr>
              <a:spcBef>
                <a:spcPts val="300"/>
              </a:spcBef>
            </a:pPr>
            <a:r>
              <a:rPr lang="en-US" sz="3200" dirty="0">
                <a:latin typeface="Arial" charset="0"/>
              </a:rPr>
              <a:t>Most spontaneous processes are:</a:t>
            </a:r>
          </a:p>
          <a:p>
            <a:pPr lvl="1">
              <a:spcBef>
                <a:spcPts val="300"/>
              </a:spcBef>
            </a:pPr>
            <a:r>
              <a:rPr lang="en-US" sz="3200" b="0" dirty="0">
                <a:latin typeface="Arial" charset="0"/>
              </a:rPr>
              <a:t>Exothermic</a:t>
            </a:r>
          </a:p>
          <a:p>
            <a:pPr>
              <a:spcBef>
                <a:spcPts val="300"/>
              </a:spcBef>
            </a:pPr>
            <a:r>
              <a:rPr lang="en-US" sz="3200" dirty="0">
                <a:latin typeface="Arial" charset="0"/>
              </a:rPr>
              <a:t>But there </a:t>
            </a:r>
            <a:r>
              <a:rPr lang="en-US" sz="3200" i="1" u="sng" dirty="0">
                <a:latin typeface="Arial" charset="0"/>
              </a:rPr>
              <a:t>are</a:t>
            </a:r>
            <a:r>
              <a:rPr lang="en-US" sz="3200" dirty="0">
                <a:latin typeface="Arial" charset="0"/>
              </a:rPr>
              <a:t> some spontaneous processes that are:</a:t>
            </a:r>
          </a:p>
          <a:p>
            <a:pPr lvl="1">
              <a:spcBef>
                <a:spcPts val="300"/>
              </a:spcBef>
            </a:pPr>
            <a:r>
              <a:rPr lang="en-US" sz="3200" b="0" dirty="0" smtClean="0">
                <a:latin typeface="Arial" charset="0"/>
              </a:rPr>
              <a:t>Endothermic</a:t>
            </a:r>
          </a:p>
          <a:p>
            <a:pPr lvl="1">
              <a:spcBef>
                <a:spcPts val="300"/>
              </a:spcBef>
            </a:pPr>
            <a:endParaRPr lang="en-US" sz="3200" b="0" dirty="0">
              <a:latin typeface="Arial" charset="0"/>
            </a:endParaRPr>
          </a:p>
          <a:p>
            <a:pPr>
              <a:spcBef>
                <a:spcPts val="300"/>
              </a:spcBef>
            </a:pPr>
            <a:r>
              <a:rPr lang="en-US" sz="3600" dirty="0">
                <a:latin typeface="Arial" charset="0"/>
              </a:rPr>
              <a:t>[</a:t>
            </a:r>
            <a:r>
              <a:rPr lang="en-US" sz="3600" dirty="0" smtClean="0">
                <a:solidFill>
                  <a:srgbClr val="FF0000"/>
                </a:solidFill>
                <a:latin typeface="Arial" charset="0"/>
              </a:rPr>
              <a:t>THINK…</a:t>
            </a:r>
            <a:r>
              <a:rPr lang="en-US" sz="3600" dirty="0" smtClean="0">
                <a:latin typeface="Arial" charset="0"/>
              </a:rPr>
              <a:t>] </a:t>
            </a:r>
            <a:r>
              <a:rPr lang="en-US" sz="3600" dirty="0">
                <a:latin typeface="Arial" charset="0"/>
              </a:rPr>
              <a:t>How can something absorb potential energy, yet have a net release of </a:t>
            </a:r>
            <a:r>
              <a:rPr lang="en-US" sz="3600" dirty="0" smtClean="0">
                <a:latin typeface="Arial" charset="0"/>
              </a:rPr>
              <a:t>energy?!</a:t>
            </a:r>
          </a:p>
        </p:txBody>
      </p:sp>
      <p:sp>
        <p:nvSpPr>
          <p:cNvPr id="8" name="Frame 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6671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1079825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Think About Melting Ice…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55550" y="1227590"/>
            <a:ext cx="11080897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600" b="0" dirty="0">
                <a:latin typeface="+mn-lt"/>
              </a:rPr>
              <a:t>When a solid melts, the particles have more freedom of movement</a:t>
            </a:r>
            <a:r>
              <a:rPr lang="en-US" sz="3600" b="0" dirty="0" smtClean="0">
                <a:latin typeface="+mn-lt"/>
              </a:rPr>
              <a:t>.</a:t>
            </a:r>
          </a:p>
          <a:p>
            <a:pPr>
              <a:defRPr/>
            </a:pPr>
            <a:endParaRPr lang="en-US" sz="4000" b="0" dirty="0">
              <a:latin typeface="+mn-lt"/>
            </a:endParaRPr>
          </a:p>
          <a:p>
            <a:pPr>
              <a:defRPr/>
            </a:pPr>
            <a:r>
              <a:rPr lang="en-US" sz="3600" b="0" dirty="0">
                <a:latin typeface="+mn-lt"/>
              </a:rPr>
              <a:t>More freedom of </a:t>
            </a:r>
            <a:r>
              <a:rPr lang="en-US" sz="3600" b="0" dirty="0" smtClean="0">
                <a:latin typeface="+mn-lt"/>
              </a:rPr>
              <a:t>motion increases </a:t>
            </a:r>
            <a:r>
              <a:rPr lang="en-US" sz="3600" b="0" dirty="0">
                <a:latin typeface="+mn-lt"/>
              </a:rPr>
              <a:t>the randomness of </a:t>
            </a:r>
            <a:r>
              <a:rPr lang="en-US" sz="3600" b="0" dirty="0" smtClean="0">
                <a:latin typeface="+mn-lt"/>
              </a:rPr>
              <a:t/>
            </a:r>
            <a:br>
              <a:rPr lang="en-US" sz="3600" b="0" dirty="0" smtClean="0">
                <a:latin typeface="+mn-lt"/>
              </a:rPr>
            </a:br>
            <a:r>
              <a:rPr lang="en-US" sz="3600" b="0" dirty="0" smtClean="0">
                <a:latin typeface="+mn-lt"/>
              </a:rPr>
              <a:t>the </a:t>
            </a:r>
            <a:r>
              <a:rPr lang="en-US" sz="3600" b="0" dirty="0">
                <a:latin typeface="+mn-lt"/>
              </a:rPr>
              <a:t>system.  When systems </a:t>
            </a:r>
            <a:r>
              <a:rPr lang="en-US" sz="3600" b="0" dirty="0" smtClean="0">
                <a:latin typeface="+mn-lt"/>
              </a:rPr>
              <a:t/>
            </a:r>
            <a:br>
              <a:rPr lang="en-US" sz="3600" b="0" dirty="0" smtClean="0">
                <a:latin typeface="+mn-lt"/>
              </a:rPr>
            </a:br>
            <a:r>
              <a:rPr lang="en-US" sz="3600" b="0" dirty="0" smtClean="0">
                <a:latin typeface="+mn-lt"/>
              </a:rPr>
              <a:t>become </a:t>
            </a:r>
            <a:r>
              <a:rPr lang="en-US" sz="3600" b="0" dirty="0">
                <a:latin typeface="+mn-lt"/>
              </a:rPr>
              <a:t>more random, </a:t>
            </a:r>
            <a:r>
              <a:rPr lang="en-US" sz="3600" b="0" dirty="0" smtClean="0">
                <a:latin typeface="+mn-lt"/>
              </a:rPr>
              <a:t/>
            </a:r>
            <a:br>
              <a:rPr lang="en-US" sz="3600" b="0" dirty="0" smtClean="0">
                <a:latin typeface="+mn-lt"/>
              </a:rPr>
            </a:br>
            <a:r>
              <a:rPr lang="en-US" sz="3600" b="0" dirty="0" smtClean="0">
                <a:latin typeface="+mn-lt"/>
              </a:rPr>
              <a:t>energy </a:t>
            </a:r>
            <a:r>
              <a:rPr lang="en-US" sz="3600" b="0" dirty="0">
                <a:latin typeface="+mn-lt"/>
              </a:rPr>
              <a:t>is released. We call </a:t>
            </a:r>
            <a:r>
              <a:rPr lang="en-US" sz="3600" b="0" dirty="0" smtClean="0">
                <a:latin typeface="+mn-lt"/>
              </a:rPr>
              <a:t/>
            </a:r>
            <a:br>
              <a:rPr lang="en-US" sz="3600" b="0" dirty="0" smtClean="0">
                <a:latin typeface="+mn-lt"/>
              </a:rPr>
            </a:br>
            <a:r>
              <a:rPr lang="en-US" sz="3600" b="0" dirty="0" smtClean="0">
                <a:latin typeface="+mn-lt"/>
              </a:rPr>
              <a:t>this type of energy</a:t>
            </a:r>
            <a:r>
              <a:rPr lang="en-US" sz="3600" b="0" dirty="0">
                <a:latin typeface="+mn-lt"/>
              </a:rPr>
              <a:t>, </a:t>
            </a:r>
            <a:r>
              <a:rPr lang="en-US" sz="3600" dirty="0">
                <a:solidFill>
                  <a:srgbClr val="0070C0"/>
                </a:solidFill>
                <a:latin typeface="+mn-lt"/>
              </a:rPr>
              <a:t>entropy.</a:t>
            </a:r>
          </a:p>
          <a:p>
            <a:pPr>
              <a:defRPr/>
            </a:pPr>
            <a:endParaRPr lang="en-US" sz="4000" b="0" dirty="0">
              <a:latin typeface="+mn-lt"/>
            </a:endParaRPr>
          </a:p>
        </p:txBody>
      </p:sp>
      <p:sp>
        <p:nvSpPr>
          <p:cNvPr id="8" name="Frame 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9" name="Picture 8" descr="17_Pg817_UnFig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15"/>
          <a:stretch>
            <a:fillRect/>
          </a:stretch>
        </p:blipFill>
        <p:spPr bwMode="auto">
          <a:xfrm>
            <a:off x="6781800" y="3670471"/>
            <a:ext cx="4953000" cy="276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54308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13008</TotalTime>
  <Words>625</Words>
  <Application>Microsoft Office PowerPoint</Application>
  <PresentationFormat>Widescreen</PresentationFormat>
  <Paragraphs>101</Paragraphs>
  <Slides>19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ＭＳ Ｐゴシック</vt:lpstr>
      <vt:lpstr>Arial</vt:lpstr>
      <vt:lpstr>Calibri</vt:lpstr>
      <vt:lpstr>Comic Sans MS</vt:lpstr>
      <vt:lpstr>Helvetica</vt:lpstr>
      <vt:lpstr>Impact</vt:lpstr>
      <vt:lpstr>Symbol</vt:lpstr>
      <vt:lpstr>Times New Roman</vt:lpstr>
      <vt:lpstr>Default Design</vt:lpstr>
      <vt:lpstr>THERMODYNAMICS</vt:lpstr>
      <vt:lpstr>Spontaneous Processes </vt:lpstr>
      <vt:lpstr>Thermodynamics vs. Kinetics</vt:lpstr>
      <vt:lpstr>What determines spontaneity?</vt:lpstr>
      <vt:lpstr>Remember!</vt:lpstr>
      <vt:lpstr>Reversibility of Processes </vt:lpstr>
      <vt:lpstr>Reversibility of Processes </vt:lpstr>
      <vt:lpstr>Endo/Exo Considerations </vt:lpstr>
      <vt:lpstr>Think About Melting Ice…</vt:lpstr>
      <vt:lpstr>Keep Thinking About Melting Ice…</vt:lpstr>
      <vt:lpstr>Enthalpy AND Entropy</vt:lpstr>
      <vt:lpstr>Enthalpy Contribution</vt:lpstr>
      <vt:lpstr>Enthalpy Contribution</vt:lpstr>
      <vt:lpstr>Quick Enthalpy Review</vt:lpstr>
      <vt:lpstr>Quick Enthalpy Review</vt:lpstr>
      <vt:lpstr>Entropy Contribution</vt:lpstr>
      <vt:lpstr>Entropy Contribution</vt:lpstr>
      <vt:lpstr>Algebraic Sign on Entropy</vt:lpstr>
      <vt:lpstr>Yes…there will be math…yay! </vt:lpstr>
    </vt:vector>
  </TitlesOfParts>
  <Company>Independent Web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Andrew Allan</dc:creator>
  <cp:lastModifiedBy>Farmer, Stephanie [DH]</cp:lastModifiedBy>
  <cp:revision>160</cp:revision>
  <cp:lastPrinted>2014-09-17T14:17:55Z</cp:lastPrinted>
  <dcterms:created xsi:type="dcterms:W3CDTF">2006-07-17T23:12:30Z</dcterms:created>
  <dcterms:modified xsi:type="dcterms:W3CDTF">2020-05-13T22:21:02Z</dcterms:modified>
</cp:coreProperties>
</file>