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22"/>
  </p:notesMasterIdLst>
  <p:sldIdLst>
    <p:sldId id="320" r:id="rId3"/>
    <p:sldId id="321" r:id="rId4"/>
    <p:sldId id="322" r:id="rId5"/>
    <p:sldId id="323" r:id="rId6"/>
    <p:sldId id="324" r:id="rId7"/>
    <p:sldId id="269" r:id="rId8"/>
    <p:sldId id="270" r:id="rId9"/>
    <p:sldId id="308" r:id="rId10"/>
    <p:sldId id="309" r:id="rId11"/>
    <p:sldId id="325" r:id="rId12"/>
    <p:sldId id="326" r:id="rId13"/>
    <p:sldId id="327" r:id="rId14"/>
    <p:sldId id="328" r:id="rId15"/>
    <p:sldId id="311" r:id="rId16"/>
    <p:sldId id="329" r:id="rId17"/>
    <p:sldId id="330" r:id="rId18"/>
    <p:sldId id="331" r:id="rId19"/>
    <p:sldId id="332" r:id="rId20"/>
    <p:sldId id="333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6600"/>
    <a:srgbClr val="00CCFF"/>
    <a:srgbClr val="5F5F5F"/>
    <a:srgbClr val="99FF66"/>
    <a:srgbClr val="FFCCFF"/>
    <a:srgbClr val="DDDDDD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86" autoAdjust="0"/>
  </p:normalViewPr>
  <p:slideViewPr>
    <p:cSldViewPr>
      <p:cViewPr varScale="1">
        <p:scale>
          <a:sx n="65" d="100"/>
          <a:sy n="65" d="100"/>
        </p:scale>
        <p:origin x="10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01773766-CA99-4600-9D5A-6DB0DDBA82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69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096071E6-E79C-654F-A419-60560748B7B6}" type="slidenum">
              <a:rPr lang="en-US" sz="1200" baseline="0"/>
              <a:pPr/>
              <a:t>8</a:t>
            </a:fld>
            <a:endParaRPr lang="en-US" sz="1200" baseline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45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C45DD47-F5F8-C847-94D8-23EADFC73F0A}" type="slidenum">
              <a:rPr lang="en-US" sz="1200" baseline="0"/>
              <a:pPr/>
              <a:t>17</a:t>
            </a:fld>
            <a:endParaRPr lang="en-US" sz="120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720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C45DD47-F5F8-C847-94D8-23EADFC73F0A}" type="slidenum">
              <a:rPr lang="en-US" sz="1200" baseline="0"/>
              <a:pPr/>
              <a:t>18</a:t>
            </a:fld>
            <a:endParaRPr lang="en-US" sz="120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014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C45DD47-F5F8-C847-94D8-23EADFC73F0A}" type="slidenum">
              <a:rPr lang="en-US" sz="1200" baseline="0"/>
              <a:pPr/>
              <a:t>19</a:t>
            </a:fld>
            <a:endParaRPr lang="en-US" sz="120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4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C45DD47-F5F8-C847-94D8-23EADFC73F0A}" type="slidenum">
              <a:rPr lang="en-US" sz="1200" baseline="0"/>
              <a:pPr/>
              <a:t>9</a:t>
            </a:fld>
            <a:endParaRPr lang="en-US" sz="120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29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C45DD47-F5F8-C847-94D8-23EADFC73F0A}" type="slidenum">
              <a:rPr lang="en-US" sz="1200" baseline="0"/>
              <a:pPr/>
              <a:t>10</a:t>
            </a:fld>
            <a:endParaRPr lang="en-US" sz="120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80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C45DD47-F5F8-C847-94D8-23EADFC73F0A}" type="slidenum">
              <a:rPr lang="en-US" sz="1200" baseline="0"/>
              <a:pPr/>
              <a:t>11</a:t>
            </a:fld>
            <a:endParaRPr lang="en-US" sz="120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27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C45DD47-F5F8-C847-94D8-23EADFC73F0A}" type="slidenum">
              <a:rPr lang="en-US" sz="1200" baseline="0"/>
              <a:pPr/>
              <a:t>12</a:t>
            </a:fld>
            <a:endParaRPr lang="en-US" sz="120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48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C45DD47-F5F8-C847-94D8-23EADFC73F0A}" type="slidenum">
              <a:rPr lang="en-US" sz="1200" baseline="0"/>
              <a:pPr/>
              <a:t>13</a:t>
            </a:fld>
            <a:endParaRPr lang="en-US" sz="120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45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0E12B36-6F31-F849-B938-40AD20D1C58D}" type="slidenum">
              <a:rPr lang="en-US" sz="1200" baseline="0"/>
              <a:pPr/>
              <a:t>14</a:t>
            </a:fld>
            <a:endParaRPr lang="en-US" sz="1200" baseline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56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C45DD47-F5F8-C847-94D8-23EADFC73F0A}" type="slidenum">
              <a:rPr lang="en-US" sz="1200" baseline="0"/>
              <a:pPr/>
              <a:t>15</a:t>
            </a:fld>
            <a:endParaRPr lang="en-US" sz="120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17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C45DD47-F5F8-C847-94D8-23EADFC73F0A}" type="slidenum">
              <a:rPr lang="en-US" sz="1200" baseline="0"/>
              <a:pPr/>
              <a:t>16</a:t>
            </a:fld>
            <a:endParaRPr lang="en-US" sz="120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19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96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38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05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31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17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59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1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7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24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38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 smtClean="0">
                <a:latin typeface="Impact" panose="020B0806030902050204" pitchFamily="34" charset="0"/>
              </a:rPr>
              <a:t>KINETICS</a:t>
            </a:r>
            <a:endParaRPr lang="en-US" sz="8000" u="sng" dirty="0">
              <a:latin typeface="Impact" panose="020B080603090205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3116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Quick Review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90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8316" y="1371600"/>
            <a:ext cx="11201400" cy="2971800"/>
          </a:xfrm>
          <a:noFill/>
          <a:ln w="101600">
            <a:noFill/>
          </a:ln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3200" dirty="0">
                <a:solidFill>
                  <a:schemeClr val="accent2"/>
                </a:solidFill>
                <a:effectLst/>
                <a:latin typeface="Helvetica" pitchFamily="2" charset="0"/>
              </a:rPr>
              <a:t>H</a:t>
            </a:r>
            <a:r>
              <a:rPr lang="en-US" sz="3200" baseline="-25000" dirty="0">
                <a:solidFill>
                  <a:schemeClr val="accent2"/>
                </a:solidFill>
                <a:effectLst/>
                <a:latin typeface="Helvetica" pitchFamily="2" charset="0"/>
              </a:rPr>
              <a:t>2 </a:t>
            </a:r>
            <a:r>
              <a:rPr lang="en-US" sz="32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(</a:t>
            </a:r>
            <a:r>
              <a:rPr lang="en-US" sz="3200" i="1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g</a:t>
            </a:r>
            <a:r>
              <a:rPr lang="en-US" sz="32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)</a:t>
            </a:r>
            <a:r>
              <a:rPr lang="en-US" sz="3200" dirty="0">
                <a:solidFill>
                  <a:schemeClr val="accent2"/>
                </a:solidFill>
                <a:effectLst/>
                <a:latin typeface="Helvetica" pitchFamily="2" charset="0"/>
              </a:rPr>
              <a:t> + I</a:t>
            </a:r>
            <a:r>
              <a:rPr lang="en-US" sz="3200" baseline="-25000" dirty="0">
                <a:solidFill>
                  <a:schemeClr val="accent2"/>
                </a:solidFill>
                <a:effectLst/>
                <a:latin typeface="Helvetica" pitchFamily="2" charset="0"/>
              </a:rPr>
              <a:t>2 </a:t>
            </a:r>
            <a:r>
              <a:rPr lang="en-US" sz="32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(</a:t>
            </a:r>
            <a:r>
              <a:rPr lang="en-US" sz="3200" i="1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g</a:t>
            </a:r>
            <a:r>
              <a:rPr lang="en-US" sz="32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)</a:t>
            </a:r>
            <a:r>
              <a:rPr lang="en-US" sz="3200" dirty="0">
                <a:solidFill>
                  <a:schemeClr val="accent2"/>
                </a:solidFill>
                <a:effectLst/>
                <a:latin typeface="Helvetica" pitchFamily="2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 2 HI</a:t>
            </a:r>
            <a:r>
              <a:rPr lang="en-US" sz="32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(</a:t>
            </a:r>
            <a:r>
              <a:rPr lang="en-US" sz="3200" i="1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g</a:t>
            </a:r>
            <a:r>
              <a:rPr lang="en-US" sz="3200" baseline="-25000" dirty="0" smtClean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)</a:t>
            </a:r>
            <a:endParaRPr lang="en-US" sz="3200" b="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200" b="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For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these reactions, the change in the number of molecules of one substance is a multiple of the change in the number of molecules of another.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For the above reaction, for every 1 mole of H</a:t>
            </a:r>
            <a:r>
              <a:rPr lang="en-US" sz="3200" b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2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 used,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/>
            </a:r>
            <a:b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</a:b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1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mole of I</a:t>
            </a:r>
            <a:r>
              <a:rPr lang="en-US" sz="3200" b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2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 will also be used and 2 moles of HI made.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Therefore, the rate of change will be different.</a:t>
            </a:r>
            <a:endParaRPr lang="en-US" sz="32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Symbo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1011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Reaction Rate and Stoichiometry 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39631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29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8316" y="1371600"/>
                <a:ext cx="11201400" cy="2971800"/>
              </a:xfrm>
              <a:noFill/>
              <a:ln w="101600">
                <a:noFill/>
              </a:ln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sz="4400" b="0" dirty="0" smtClean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  <a:sym typeface="Symbol" charset="0"/>
                  </a:rPr>
                  <a:t>To be consistent, the change in the concentration of each substance is multiplied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Symbol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Symbol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Symbol" charset="0"/>
                          </a:rPr>
                          <m:t>𝑐𝑜𝑒𝑓𝑓𝑖𝑐𝑖𝑒𝑛𝑡</m:t>
                        </m:r>
                      </m:den>
                    </m:f>
                  </m:oMath>
                </a14:m>
                <a:endParaRPr lang="en-US" sz="4400" b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  <a:sym typeface="Symbol" charset="0"/>
                </a:endParaRPr>
              </a:p>
            </p:txBody>
          </p:sp>
        </mc:Choice>
        <mc:Fallback>
          <p:sp>
            <p:nvSpPr>
              <p:cNvPr id="122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8316" y="1371600"/>
                <a:ext cx="11201400" cy="2971800"/>
              </a:xfrm>
              <a:blipFill>
                <a:blip r:embed="rId3"/>
                <a:stretch>
                  <a:fillRect l="-1959" t="-6557"/>
                </a:stretch>
              </a:blipFill>
              <a:ln w="1016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1011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Reaction Rate and Stoichiometry 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23" y="4124868"/>
            <a:ext cx="10951353" cy="1361532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0552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8316" y="1371600"/>
            <a:ext cx="11201400" cy="2971800"/>
          </a:xfrm>
          <a:noFill/>
          <a:ln w="101600"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Average Rate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the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change in measured concentrations in any particular time period.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Linear approximation of a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curve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larger the time interval, the more the average rate deviates from the instantaneous rate.</a:t>
            </a:r>
          </a:p>
          <a:p>
            <a:pPr eaLnBrk="1" hangingPunct="1">
              <a:lnSpc>
                <a:spcPct val="90000"/>
              </a:lnSpc>
            </a:pPr>
            <a:endParaRPr lang="en-US" sz="44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Symbo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1011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Average Rate vs. Instantaneous Rate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9986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8316" y="1371600"/>
            <a:ext cx="11201400" cy="2971800"/>
          </a:xfrm>
          <a:noFill/>
          <a:ln w="101600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charset="0"/>
              </a:rPr>
              <a:t>Instantaneous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charset="0"/>
              </a:rPr>
              <a:t>Rate -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>the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change in concentration at any one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>specific, particular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time.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Slope at one point of a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>curve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>Found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by taking the slope of a line tangent to the curve at that particular point.</a:t>
            </a:r>
          </a:p>
          <a:p>
            <a:pPr lvl="6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First derivative of the function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/>
            </a:r>
            <a:b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</a:br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>(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for all of you calculus fans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>)</a:t>
            </a:r>
            <a:endParaRPr lang="en-US" sz="3200" b="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1011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Average Rate vs. Instantaneous Rate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478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334962"/>
            <a:ext cx="6324600" cy="579438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2 (</a:t>
            </a:r>
            <a:r>
              <a:rPr lang="en-US" i="1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+ I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2 (</a:t>
            </a:r>
            <a:r>
              <a:rPr lang="en-US" i="1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  <a:sym typeface="Symbol" charset="0"/>
              </a:rPr>
              <a:t> 2 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HI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lang="en-US" i="1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7696200" y="304800"/>
            <a:ext cx="2971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[H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the instantaneous rate at 50 s is as follows: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7696200" y="3276600"/>
            <a:ext cx="2971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[HI], the instantaneous rate at 50 s is as follows:</a:t>
            </a:r>
          </a:p>
        </p:txBody>
      </p:sp>
      <p:pic>
        <p:nvPicPr>
          <p:cNvPr id="15365" name="Picture 10" descr="Picture15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752601"/>
            <a:ext cx="243205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1" descr="Picture16.png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676" y="4800600"/>
            <a:ext cx="2524125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2" descr="13_02_Fig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6"/>
          <a:stretch>
            <a:fillRect/>
          </a:stretch>
        </p:blipFill>
        <p:spPr bwMode="auto">
          <a:xfrm>
            <a:off x="1752600" y="1219201"/>
            <a:ext cx="5562600" cy="500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1822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8316" y="1371600"/>
            <a:ext cx="11348884" cy="2971800"/>
          </a:xfrm>
          <a:noFill/>
          <a:ln w="101600"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sz="3200" dirty="0" smtClean="0">
                <a:solidFill>
                  <a:srgbClr val="0070C0"/>
                </a:solidFill>
                <a:effectLst/>
                <a:latin typeface="Arial" charset="0"/>
              </a:rPr>
              <a:t>Nature of the Reactants -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kind of reactant molecules and what physical condition they are in.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Small molecules tend to react faster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 </a:t>
            </a:r>
            <a:b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large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molecules.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Gases tend to react faster than liquids,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 faster than solids.</a:t>
            </a:r>
            <a:endParaRPr lang="en-US" sz="32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1011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Factors Affecting Reaction Rates 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9366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8316" y="1371600"/>
            <a:ext cx="11348884" cy="2971800"/>
          </a:xfrm>
          <a:noFill/>
          <a:ln w="101600"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sz="3200" dirty="0" smtClean="0">
                <a:solidFill>
                  <a:srgbClr val="0070C0"/>
                </a:solidFill>
                <a:effectLst/>
                <a:latin typeface="Arial" charset="0"/>
              </a:rPr>
              <a:t>Nature of the Reactants -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kind of reactant molecules and what physical condition they are in.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Powdered solids are more reactive than </a:t>
            </a:r>
            <a:r>
              <a:rPr lang="ja-JP" alt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blocks.</a:t>
            </a:r>
            <a:r>
              <a:rPr lang="ja-JP" alt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32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Symbol" panose="05050102010706020507" pitchFamily="18" charset="2"/>
              <a:buChar char="-"/>
            </a:pP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surface area for contact with other reactants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Certain types of chemicals are more reactive than others.</a:t>
            </a:r>
          </a:p>
          <a:p>
            <a:pPr lvl="2">
              <a:buFont typeface="Symbol" panose="05050102010706020507" pitchFamily="18" charset="2"/>
              <a:buChar char="-"/>
            </a:pP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example,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 is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reactive than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endParaRPr lang="en-US" sz="32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Ions react faster than molecules. </a:t>
            </a:r>
          </a:p>
          <a:p>
            <a:pPr lvl="2">
              <a:buFont typeface="Symbol" panose="05050102010706020507" pitchFamily="18" charset="2"/>
              <a:buChar char="-"/>
            </a:pPr>
            <a:r>
              <a:rPr lang="en-US" sz="32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bonds need to be broken.</a:t>
            </a:r>
            <a:endParaRPr lang="en-US" sz="32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1011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Factors Affecting Reaction Rates 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6667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8316" y="1371600"/>
            <a:ext cx="11348884" cy="2971800"/>
          </a:xfrm>
          <a:noFill/>
          <a:ln w="101600"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sz="3200" dirty="0" smtClean="0">
                <a:solidFill>
                  <a:srgbClr val="0070C0"/>
                </a:solidFill>
                <a:effectLst/>
                <a:latin typeface="Arial" charset="0"/>
              </a:rPr>
              <a:t>Temperature -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Increasing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>temp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increases the reaction 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>rate.</a:t>
            </a:r>
          </a:p>
          <a:p>
            <a:pPr marL="0" indent="0" eaLnBrk="1" hangingPunct="1">
              <a:buNone/>
            </a:pPr>
            <a:endParaRPr lang="en-US" sz="3200" b="0" dirty="0">
              <a:solidFill>
                <a:srgbClr val="000000"/>
              </a:solidFill>
              <a:effectLst/>
              <a:latin typeface="Arial" charset="0"/>
            </a:endParaRPr>
          </a:p>
          <a:p>
            <a:pPr marL="0" indent="0" eaLnBrk="1" hangingPunct="1">
              <a:buNone/>
            </a:pPr>
            <a:r>
              <a:rPr lang="en-US" sz="3200" dirty="0" smtClean="0">
                <a:solidFill>
                  <a:srgbClr val="0070C0"/>
                </a:solidFill>
                <a:effectLst/>
                <a:latin typeface="Arial" charset="0"/>
              </a:rPr>
              <a:t>Chemist</a:t>
            </a:r>
            <a:r>
              <a:rPr lang="ja-JP" altLang="en-US" sz="3200" dirty="0">
                <a:solidFill>
                  <a:srgbClr val="0070C0"/>
                </a:solidFill>
                <a:effectLst/>
                <a:latin typeface="Arial" charset="0"/>
              </a:rPr>
              <a:t>’</a:t>
            </a:r>
            <a:r>
              <a:rPr lang="en-US" sz="3200" dirty="0">
                <a:solidFill>
                  <a:srgbClr val="0070C0"/>
                </a:solidFill>
                <a:effectLst/>
                <a:latin typeface="Arial" charset="0"/>
              </a:rPr>
              <a:t>s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charset="0"/>
              </a:rPr>
              <a:t>rule</a:t>
            </a:r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> - for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each 10 °C rise in temperature, the speed of the reaction doubles.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Just an approximation, doesn’t always work.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800" b="0" dirty="0">
              <a:solidFill>
                <a:srgbClr val="000000"/>
              </a:solidFill>
              <a:effectLst/>
              <a:latin typeface="Arial" charset="0"/>
            </a:endParaRPr>
          </a:p>
          <a:p>
            <a:pPr marL="0" indent="0" eaLnBrk="1" hangingPunct="1">
              <a:buNone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There is a mathematical relationship between the absolute temperature and the speed of a reaction discovered by Svante Arrhenius, which will be examined later.</a:t>
            </a:r>
            <a:endParaRPr lang="en-US" sz="3200" b="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1011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Factors Affecting Reaction Rates 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90650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8316" y="1371600"/>
            <a:ext cx="11348884" cy="2971800"/>
          </a:xfrm>
          <a:noFill/>
          <a:ln w="101600"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>
                <a:solidFill>
                  <a:srgbClr val="0070C0"/>
                </a:solidFill>
                <a:effectLst/>
                <a:latin typeface="Arial" charset="0"/>
              </a:rPr>
              <a:t>Catalysts -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Helvetica" pitchFamily="2" charset="0"/>
              </a:rPr>
              <a:t>substances </a:t>
            </a:r>
            <a:r>
              <a:rPr lang="en-US" sz="2800" b="0" dirty="0">
                <a:solidFill>
                  <a:srgbClr val="000000"/>
                </a:solidFill>
                <a:effectLst/>
                <a:latin typeface="Helvetica" pitchFamily="2" charset="0"/>
              </a:rPr>
              <a:t>that affect the speed of a reaction without being consumed.  </a:t>
            </a:r>
            <a:endParaRPr lang="en-US" sz="2800" b="0" dirty="0" smtClean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0" indent="0" eaLnBrk="1" hangingPunct="1">
              <a:buNone/>
            </a:pPr>
            <a:endParaRPr lang="en-US" sz="2800" b="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0" indent="0" eaLnBrk="1" hangingPunct="1">
              <a:buNone/>
            </a:pPr>
            <a:r>
              <a:rPr lang="en-US" sz="2800" dirty="0" smtClean="0">
                <a:solidFill>
                  <a:srgbClr val="0070C0"/>
                </a:solidFill>
                <a:effectLst/>
                <a:latin typeface="Helvetica" pitchFamily="2" charset="0"/>
              </a:rPr>
              <a:t>Positive Catalysts – </a:t>
            </a:r>
            <a:r>
              <a:rPr lang="en-US" sz="2800" b="0" dirty="0">
                <a:solidFill>
                  <a:srgbClr val="000000"/>
                </a:solidFill>
                <a:effectLst/>
                <a:latin typeface="Helvetica" pitchFamily="2" charset="0"/>
              </a:rPr>
              <a:t>M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Helvetica" pitchFamily="2" charset="0"/>
              </a:rPr>
              <a:t>ost common kind, used </a:t>
            </a:r>
            <a:r>
              <a:rPr lang="en-US" sz="2800" b="0" dirty="0">
                <a:solidFill>
                  <a:srgbClr val="000000"/>
                </a:solidFill>
                <a:effectLst/>
                <a:latin typeface="Helvetica" pitchFamily="2" charset="0"/>
              </a:rPr>
              <a:t>to speed up a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Helvetica" pitchFamily="2" charset="0"/>
              </a:rPr>
              <a:t>reaction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solidFill>
                  <a:srgbClr val="0070C0"/>
                </a:solidFill>
                <a:effectLst/>
                <a:latin typeface="Helvetica" pitchFamily="2" charset="0"/>
              </a:rPr>
              <a:t>Negative Catalysts -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Helvetica" pitchFamily="2" charset="0"/>
              </a:rPr>
              <a:t>Used </a:t>
            </a:r>
            <a:r>
              <a:rPr lang="en-US" sz="2800" b="0" dirty="0">
                <a:solidFill>
                  <a:srgbClr val="000000"/>
                </a:solidFill>
                <a:effectLst/>
                <a:latin typeface="Helvetica" pitchFamily="2" charset="0"/>
              </a:rPr>
              <a:t>to slow a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Helvetica" pitchFamily="2" charset="0"/>
              </a:rPr>
              <a:t>reaction, also called inhibitors. </a:t>
            </a:r>
          </a:p>
          <a:p>
            <a:pPr marL="0" indent="0" eaLnBrk="1" hangingPunct="1">
              <a:buNone/>
            </a:pPr>
            <a:endParaRPr lang="en-US" sz="2800" b="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0" indent="0" eaLnBrk="1" hangingPunct="1">
              <a:buNone/>
            </a:pPr>
            <a:r>
              <a:rPr lang="en-US" sz="2800" dirty="0">
                <a:solidFill>
                  <a:srgbClr val="0070C0"/>
                </a:solidFill>
                <a:effectLst/>
                <a:latin typeface="Helvetica" pitchFamily="2" charset="0"/>
              </a:rPr>
              <a:t>Homogeneous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Helvetica" pitchFamily="2" charset="0"/>
              </a:rPr>
              <a:t>-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Helvetica" pitchFamily="2" charset="0"/>
              </a:rPr>
              <a:t>present </a:t>
            </a:r>
            <a:r>
              <a:rPr lang="en-US" sz="2800" b="0" dirty="0">
                <a:solidFill>
                  <a:srgbClr val="000000"/>
                </a:solidFill>
                <a:effectLst/>
                <a:latin typeface="Helvetica" pitchFamily="2" charset="0"/>
              </a:rPr>
              <a:t>in same phase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solidFill>
                  <a:srgbClr val="0070C0"/>
                </a:solidFill>
                <a:effectLst/>
                <a:latin typeface="Helvetica" pitchFamily="2" charset="0"/>
              </a:rPr>
              <a:t>Heterogeneous -  </a:t>
            </a:r>
            <a:r>
              <a:rPr lang="en-US" sz="2800" b="0" dirty="0">
                <a:solidFill>
                  <a:srgbClr val="000000"/>
                </a:solidFill>
                <a:effectLst/>
                <a:latin typeface="Helvetica" pitchFamily="2" charset="0"/>
              </a:rPr>
              <a:t>present in different phase</a:t>
            </a:r>
          </a:p>
          <a:p>
            <a:pPr marL="0" indent="0">
              <a:buNone/>
            </a:pPr>
            <a:endParaRPr lang="en-US" sz="2600" dirty="0">
              <a:latin typeface="Helvetica" pitchFamily="2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1011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Factors Affecting Reaction Rates 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55033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8316" y="1371600"/>
            <a:ext cx="11348884" cy="2971800"/>
          </a:xfrm>
          <a:noFill/>
          <a:ln w="101600">
            <a:noFill/>
          </a:ln>
        </p:spPr>
        <p:txBody>
          <a:bodyPr/>
          <a:lstStyle/>
          <a:p>
            <a:pPr marL="0" indent="0" eaLnBrk="1" hangingPunct="1">
              <a:spcBef>
                <a:spcPct val="10000"/>
              </a:spcBef>
              <a:buNone/>
            </a:pPr>
            <a:r>
              <a:rPr lang="en-US" sz="3200" dirty="0" smtClean="0">
                <a:solidFill>
                  <a:srgbClr val="0070C0"/>
                </a:solidFill>
                <a:effectLst/>
                <a:latin typeface="Arial" charset="0"/>
              </a:rPr>
              <a:t>Reactant Concentration – </a:t>
            </a:r>
          </a:p>
          <a:p>
            <a:pPr eaLnBrk="1" hangingPunct="1">
              <a:spcBef>
                <a:spcPct val="10000"/>
              </a:spcBef>
            </a:pPr>
            <a:r>
              <a:rPr lang="en-US" sz="3000" b="0" dirty="0" smtClean="0">
                <a:solidFill>
                  <a:srgbClr val="000000"/>
                </a:solidFill>
                <a:effectLst/>
                <a:latin typeface="Helvetica" pitchFamily="2" charset="0"/>
              </a:rPr>
              <a:t>Generally</a:t>
            </a:r>
            <a:r>
              <a:rPr lang="en-US" sz="3000" b="0" dirty="0">
                <a:solidFill>
                  <a:srgbClr val="000000"/>
                </a:solidFill>
                <a:effectLst/>
                <a:latin typeface="Helvetica" pitchFamily="2" charset="0"/>
              </a:rPr>
              <a:t>, the larger the concentration of reactant molecules, the faster the reaction. </a:t>
            </a:r>
          </a:p>
          <a:p>
            <a:pPr lvl="3">
              <a:spcBef>
                <a:spcPct val="10000"/>
              </a:spcBef>
            </a:pPr>
            <a:r>
              <a:rPr lang="en-US" sz="3000" b="0" dirty="0">
                <a:solidFill>
                  <a:srgbClr val="000000"/>
                </a:solidFill>
                <a:effectLst/>
                <a:latin typeface="Helvetica" pitchFamily="2" charset="0"/>
              </a:rPr>
              <a:t>This increases the frequency of reactant </a:t>
            </a:r>
            <a:r>
              <a:rPr lang="en-US" sz="3000" b="0" dirty="0" smtClean="0">
                <a:solidFill>
                  <a:srgbClr val="000000"/>
                </a:solidFill>
                <a:effectLst/>
                <a:latin typeface="Helvetica" pitchFamily="2" charset="0"/>
              </a:rPr>
              <a:t>molecules colliding with each other. </a:t>
            </a:r>
            <a:endParaRPr lang="en-US" sz="3000" b="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>
              <a:spcBef>
                <a:spcPct val="10000"/>
              </a:spcBef>
            </a:pPr>
            <a:r>
              <a:rPr lang="en-US" sz="3000" b="0" dirty="0">
                <a:solidFill>
                  <a:srgbClr val="000000"/>
                </a:solidFill>
                <a:effectLst/>
                <a:latin typeface="Helvetica" pitchFamily="2" charset="0"/>
              </a:rPr>
              <a:t>Concentration of gases depends on the partial pressure of the </a:t>
            </a:r>
            <a:r>
              <a:rPr lang="en-US" sz="3000" b="0" dirty="0" smtClean="0">
                <a:solidFill>
                  <a:srgbClr val="000000"/>
                </a:solidFill>
                <a:effectLst/>
                <a:latin typeface="Helvetica" pitchFamily="2" charset="0"/>
              </a:rPr>
              <a:t>gases. </a:t>
            </a:r>
            <a:endParaRPr lang="en-US" sz="3000" b="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lvl="3"/>
            <a:r>
              <a:rPr lang="en-US" sz="3000" b="0" dirty="0" smtClean="0">
                <a:solidFill>
                  <a:srgbClr val="000000"/>
                </a:solidFill>
                <a:effectLst/>
                <a:latin typeface="Helvetica" pitchFamily="2" charset="0"/>
              </a:rPr>
              <a:t> Higher </a:t>
            </a:r>
            <a:r>
              <a:rPr lang="en-US" sz="3000" b="0" dirty="0">
                <a:solidFill>
                  <a:srgbClr val="000000"/>
                </a:solidFill>
                <a:effectLst/>
                <a:latin typeface="Helvetica" pitchFamily="2" charset="0"/>
              </a:rPr>
              <a:t>pressure = higher concentration</a:t>
            </a:r>
          </a:p>
          <a:p>
            <a:pPr eaLnBrk="1" hangingPunct="1">
              <a:spcBef>
                <a:spcPct val="10000"/>
              </a:spcBef>
            </a:pPr>
            <a:r>
              <a:rPr lang="en-US" sz="3000" b="0" dirty="0">
                <a:solidFill>
                  <a:srgbClr val="000000"/>
                </a:solidFill>
                <a:effectLst/>
                <a:latin typeface="Helvetica" pitchFamily="2" charset="0"/>
              </a:rPr>
              <a:t>Concentrations of solutions depend on the solute-to-solution ratio (molarity).</a:t>
            </a:r>
            <a:endParaRPr lang="en-US" sz="3000" b="0" dirty="0">
              <a:solidFill>
                <a:srgbClr val="000000"/>
              </a:solidFill>
              <a:effectLst/>
              <a:latin typeface="Helvetica" pitchFamily="2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1011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Factors Affecting Reaction Rates 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97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Kinetics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Kinetics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The area of chemistry that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studies reaction rates and reaction mechanisms.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0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Reaction Rate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0070C0"/>
                </a:solidFill>
                <a:latin typeface="+mn-lt"/>
              </a:rPr>
              <a:t>Reaction Rate - </a:t>
            </a:r>
            <a:r>
              <a:rPr lang="en-US" sz="3600" b="0" dirty="0" smtClean="0">
                <a:latin typeface="+mn-lt"/>
              </a:rPr>
              <a:t>The </a:t>
            </a:r>
            <a:r>
              <a:rPr lang="en-US" sz="3600" b="0" dirty="0">
                <a:latin typeface="+mn-lt"/>
              </a:rPr>
              <a:t>speed of a chemical </a:t>
            </a:r>
            <a:r>
              <a:rPr lang="en-US" sz="3600" b="0" dirty="0" smtClean="0">
                <a:latin typeface="+mn-lt"/>
              </a:rPr>
              <a:t>reaction</a:t>
            </a:r>
          </a:p>
          <a:p>
            <a:pPr eaLnBrk="1" hangingPunct="1">
              <a:defRPr/>
            </a:pPr>
            <a:endParaRPr lang="en-US" sz="3600" b="0" dirty="0">
              <a:latin typeface="+mn-lt"/>
            </a:endParaRPr>
          </a:p>
          <a:p>
            <a:pPr eaLnBrk="1" hangingPunct="1">
              <a:defRPr/>
            </a:pPr>
            <a:r>
              <a:rPr lang="en-US" sz="3600" b="0" dirty="0">
                <a:latin typeface="+mn-lt"/>
              </a:rPr>
              <a:t>The rate of a reaction is a measure of how fast the reaction makes products or uses reactants.</a:t>
            </a:r>
          </a:p>
          <a:p>
            <a:pPr eaLnBrk="1" hangingPunct="1">
              <a:defRPr/>
            </a:pPr>
            <a:endParaRPr lang="en-US" sz="3600" b="0" dirty="0">
              <a:latin typeface="+mn-lt"/>
            </a:endParaRPr>
          </a:p>
          <a:p>
            <a:pPr eaLnBrk="1" hangingPunct="1">
              <a:defRPr/>
            </a:pPr>
            <a:r>
              <a:rPr lang="en-US" sz="3600" b="0" dirty="0">
                <a:latin typeface="+mn-lt"/>
              </a:rPr>
              <a:t>The ability to control the speed of a chemical reaction is important</a:t>
            </a:r>
            <a:r>
              <a:rPr lang="en-US" sz="3600" b="0" dirty="0" smtClean="0">
                <a:latin typeface="+mn-lt"/>
              </a:rPr>
              <a:t>.</a:t>
            </a:r>
            <a:endParaRPr lang="en-US" sz="3600" b="0" dirty="0">
              <a:latin typeface="+mn-lt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64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Defining Rate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600" dirty="0">
                <a:solidFill>
                  <a:srgbClr val="0070C0"/>
                </a:solidFill>
                <a:latin typeface="+mn-lt"/>
              </a:rPr>
              <a:t>Rate</a:t>
            </a:r>
            <a:r>
              <a:rPr lang="en-US" sz="3600" b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600" b="0" dirty="0">
                <a:latin typeface="+mn-lt"/>
              </a:rPr>
              <a:t>is how much a quantity changes in a given period of time.</a:t>
            </a:r>
          </a:p>
          <a:p>
            <a:pPr eaLnBrk="1" hangingPunct="1"/>
            <a:endParaRPr lang="en-US" sz="3600" b="0" dirty="0">
              <a:latin typeface="+mn-lt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3200" b="0" dirty="0">
                <a:latin typeface="+mn-lt"/>
              </a:rPr>
              <a:t>The speed you drive your car is a rate—the distance your car travels (miles) in a given period of time (1 hour</a:t>
            </a:r>
            <a:r>
              <a:rPr lang="en-US" sz="3200" b="0" dirty="0" smtClean="0">
                <a:latin typeface="+mn-lt"/>
              </a:rPr>
              <a:t>).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US" sz="3200" b="0" dirty="0">
              <a:latin typeface="+mn-lt"/>
            </a:endParaRPr>
          </a:p>
          <a:p>
            <a:pPr lvl="1" algn="ctr" eaLnBrk="1" hangingPunct="1"/>
            <a:r>
              <a:rPr lang="en-US" sz="3200" b="0" dirty="0">
                <a:latin typeface="+mn-lt"/>
              </a:rPr>
              <a:t>So, the rate of your car has units of mi/hr.</a:t>
            </a:r>
            <a:endParaRPr lang="en-US" sz="3200" b="0" dirty="0">
              <a:latin typeface="+mn-lt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334000"/>
            <a:ext cx="34290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06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Defining Reaction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en-US" sz="3200" b="0" dirty="0">
                <a:latin typeface="Helvetica" pitchFamily="2" charset="0"/>
              </a:rPr>
              <a:t>The rate of a chemical reaction is generally measured in terms of how much the concentration of a reactant decreases (or product concentration increases) in a given period of time.</a:t>
            </a:r>
          </a:p>
          <a:p>
            <a:pPr eaLnBrk="1" hangingPunct="1">
              <a:defRPr/>
            </a:pPr>
            <a:endParaRPr lang="en-US" sz="2400" dirty="0">
              <a:latin typeface="Helvetica" pitchFamily="2" charset="0"/>
            </a:endParaRPr>
          </a:p>
          <a:p>
            <a:pPr algn="ctr" eaLnBrk="1" hangingPunct="1">
              <a:defRPr/>
            </a:pPr>
            <a:r>
              <a:rPr lang="en-US" dirty="0">
                <a:solidFill>
                  <a:srgbClr val="0070C0"/>
                </a:solidFill>
                <a:latin typeface="Helvetica" pitchFamily="2" charset="0"/>
              </a:rPr>
              <a:t>For reactants, a negative sign is placed in front of the definition.</a:t>
            </a:r>
            <a:endParaRPr lang="en-US" dirty="0">
              <a:solidFill>
                <a:srgbClr val="0070C0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648200"/>
            <a:ext cx="7186994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5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5029200" cy="11430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2NO</a:t>
            </a:r>
            <a:r>
              <a:rPr lang="en-US" sz="24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(g) 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2NO(g) + O</a:t>
            </a:r>
            <a:r>
              <a:rPr lang="en-US" sz="24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2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(g)</a:t>
            </a:r>
            <a:endParaRPr lang="en-US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8436" name="Picture 4" descr="Rate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0350" y="0"/>
            <a:ext cx="5251450" cy="6705600"/>
          </a:xfrm>
          <a:prstGeom prst="rect">
            <a:avLst/>
          </a:prstGeom>
          <a:noFill/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163619" y="434578"/>
            <a:ext cx="44187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 Rates: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7205611" y="2971006"/>
            <a:ext cx="3886200" cy="1373188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Can measure 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appearance of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products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7232650" y="1371600"/>
            <a:ext cx="3886200" cy="1373188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Can measure 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disappearance of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reactants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205611" y="4570412"/>
            <a:ext cx="3886200" cy="94615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Are proportional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stoichiometrically 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V="1">
            <a:off x="3962400" y="3505200"/>
            <a:ext cx="0" cy="289560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3962400" y="4953000"/>
            <a:ext cx="28194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3962400" y="3505200"/>
            <a:ext cx="28194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9" grpId="0"/>
      <p:bldP spid="18441" grpId="0"/>
      <p:bldP spid="18444" grpId="0" animBg="1"/>
      <p:bldP spid="18445" grpId="0" animBg="1"/>
      <p:bldP spid="184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5029200" cy="1143000"/>
          </a:xfrm>
        </p:spPr>
        <p:txBody>
          <a:bodyPr/>
          <a:lstStyle/>
          <a:p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2NO</a:t>
            </a:r>
            <a:r>
              <a:rPr 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(g)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2NO(g) + O</a:t>
            </a:r>
            <a:r>
              <a:rPr 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2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(g)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9459" name="Picture 3" descr="Rate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5251450" cy="6705600"/>
          </a:xfrm>
          <a:prstGeom prst="rect">
            <a:avLst/>
          </a:prstGeom>
          <a:noFill/>
        </p:spPr>
      </p:pic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2612582" y="1952654"/>
            <a:ext cx="1752599" cy="1885891"/>
          </a:xfrm>
          <a:prstGeom prst="rtTriangle">
            <a:avLst/>
          </a:prstGeom>
          <a:solidFill>
            <a:schemeClr val="tx1"/>
          </a:solidFill>
          <a:ln w="57150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201925" y="1466909"/>
            <a:ext cx="3825875" cy="1373188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Are equal to the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slope tangent to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that point 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3429000" y="2819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580020" y="2829342"/>
            <a:ext cx="9813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6600"/>
                </a:solidFill>
                <a:sym typeface="Symbol" pitchFamily="18" charset="2"/>
              </a:rPr>
              <a:t></a:t>
            </a:r>
            <a:r>
              <a:rPr lang="en-US" sz="2000" dirty="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[NO</a:t>
            </a:r>
            <a:r>
              <a:rPr lang="en-US" sz="2000" baseline="-25000" dirty="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000" dirty="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]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137516" y="3441670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6600"/>
                </a:solidFill>
                <a:sym typeface="Symbol" pitchFamily="18" charset="2"/>
              </a:rPr>
              <a:t></a:t>
            </a:r>
            <a:r>
              <a:rPr lang="en-US" sz="2000" dirty="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t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195574" y="3143310"/>
            <a:ext cx="3892550" cy="2227263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Change as the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reaction proceeds,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if the rate is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dependent upon  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concentration</a:t>
            </a:r>
          </a:p>
        </p:txBody>
      </p:sp>
      <p:graphicFrame>
        <p:nvGraphicFramePr>
          <p:cNvPr id="1946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106393"/>
              </p:ext>
            </p:extLst>
          </p:nvPr>
        </p:nvGraphicFramePr>
        <p:xfrm>
          <a:off x="7391400" y="5562600"/>
          <a:ext cx="31242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8" name="Equation" r:id="rId4" imgW="1168200" imgH="393480" progId="">
                  <p:embed/>
                </p:oleObj>
              </mc:Choice>
              <mc:Fallback>
                <p:oleObj name="Equation" r:id="rId4" imgW="1168200" imgH="39348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562600"/>
                        <a:ext cx="3124200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163619" y="434578"/>
            <a:ext cx="44187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 Rates:</a:t>
            </a:r>
          </a:p>
        </p:txBody>
      </p:sp>
      <p:sp>
        <p:nvSpPr>
          <p:cNvPr id="13" name="Frame 1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2" presetClass="entr" presetSubtype="1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2" grpId="0"/>
      <p:bldP spid="19464" grpId="0"/>
      <p:bldP spid="19465" grpId="0"/>
      <p:bldP spid="194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13_02_Figure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2" t="241" r="1021" b="2556"/>
          <a:stretch>
            <a:fillRect/>
          </a:stretch>
        </p:blipFill>
        <p:spPr bwMode="auto">
          <a:xfrm>
            <a:off x="3117850" y="1066801"/>
            <a:ext cx="5956300" cy="544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06375" y="0"/>
            <a:ext cx="11179250" cy="1143000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Reactant and Product [  ]s as a Function of Time</a:t>
            </a:r>
            <a:endParaRPr lang="en-US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09706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8316" y="1600200"/>
            <a:ext cx="11201400" cy="2743200"/>
          </a:xfrm>
          <a:noFill/>
          <a:ln w="101600">
            <a:noFill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b="0" dirty="0">
                <a:solidFill>
                  <a:srgbClr val="000000"/>
                </a:solidFill>
                <a:effectLst/>
                <a:latin typeface="Helvetica" pitchFamily="2" charset="0"/>
              </a:rPr>
              <a:t>In most reactions, the coefficients of the balanced equation are not all the same.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dirty="0">
                <a:solidFill>
                  <a:schemeClr val="accent2"/>
                </a:solidFill>
                <a:effectLst/>
                <a:latin typeface="Helvetica" pitchFamily="2" charset="0"/>
              </a:rPr>
              <a:t>H</a:t>
            </a:r>
            <a:r>
              <a:rPr lang="en-US" sz="4000" baseline="-25000" dirty="0">
                <a:solidFill>
                  <a:schemeClr val="accent2"/>
                </a:solidFill>
                <a:effectLst/>
                <a:latin typeface="Helvetica" pitchFamily="2" charset="0"/>
              </a:rPr>
              <a:t>2 </a:t>
            </a:r>
            <a:r>
              <a:rPr lang="en-US" sz="40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(</a:t>
            </a:r>
            <a:r>
              <a:rPr lang="en-US" sz="4000" i="1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g</a:t>
            </a:r>
            <a:r>
              <a:rPr lang="en-US" sz="40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)</a:t>
            </a:r>
            <a:r>
              <a:rPr lang="en-US" sz="4000" dirty="0">
                <a:solidFill>
                  <a:schemeClr val="accent2"/>
                </a:solidFill>
                <a:effectLst/>
                <a:latin typeface="Helvetica" pitchFamily="2" charset="0"/>
              </a:rPr>
              <a:t> + I</a:t>
            </a:r>
            <a:r>
              <a:rPr lang="en-US" sz="4000" baseline="-25000" dirty="0">
                <a:solidFill>
                  <a:schemeClr val="accent2"/>
                </a:solidFill>
                <a:effectLst/>
                <a:latin typeface="Helvetica" pitchFamily="2" charset="0"/>
              </a:rPr>
              <a:t>2 </a:t>
            </a:r>
            <a:r>
              <a:rPr lang="en-US" sz="40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(</a:t>
            </a:r>
            <a:r>
              <a:rPr lang="en-US" sz="4000" i="1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g</a:t>
            </a:r>
            <a:r>
              <a:rPr lang="en-US" sz="40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)</a:t>
            </a:r>
            <a:r>
              <a:rPr lang="en-US" sz="4000" dirty="0">
                <a:solidFill>
                  <a:schemeClr val="accent2"/>
                </a:solidFill>
                <a:effectLst/>
                <a:latin typeface="Helvetica" pitchFamily="2" charset="0"/>
              </a:rPr>
              <a:t> </a:t>
            </a:r>
            <a:r>
              <a:rPr lang="en-US" sz="4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 2 HI</a:t>
            </a:r>
            <a:r>
              <a:rPr lang="en-US" sz="40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(</a:t>
            </a:r>
            <a:r>
              <a:rPr lang="en-US" sz="4000" i="1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g</a:t>
            </a:r>
            <a:r>
              <a:rPr lang="en-US" sz="4000" baseline="-25000" dirty="0">
                <a:solidFill>
                  <a:schemeClr val="accent2"/>
                </a:solidFill>
                <a:effectLst/>
                <a:latin typeface="Helvetica" pitchFamily="2" charset="0"/>
                <a:sym typeface="Symbol" charset="0"/>
              </a:rPr>
              <a:t>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1011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Reaction Rate and Stoichiometry 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34680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10601</TotalTime>
  <Words>807</Words>
  <Application>Microsoft Office PowerPoint</Application>
  <PresentationFormat>Widescreen</PresentationFormat>
  <Paragraphs>112</Paragraphs>
  <Slides>19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ＭＳ Ｐゴシック</vt:lpstr>
      <vt:lpstr>Arial</vt:lpstr>
      <vt:lpstr>Cambria Math</vt:lpstr>
      <vt:lpstr>Comic Sans MS</vt:lpstr>
      <vt:lpstr>Helvetica</vt:lpstr>
      <vt:lpstr>Impact</vt:lpstr>
      <vt:lpstr>Symbol</vt:lpstr>
      <vt:lpstr>Times New Roman</vt:lpstr>
      <vt:lpstr>Wingdings</vt:lpstr>
      <vt:lpstr>chemistry</vt:lpstr>
      <vt:lpstr>Default Design</vt:lpstr>
      <vt:lpstr>Equation</vt:lpstr>
      <vt:lpstr>KINETICS</vt:lpstr>
      <vt:lpstr>Kinetics </vt:lpstr>
      <vt:lpstr>Reaction Rate</vt:lpstr>
      <vt:lpstr>Defining Rate</vt:lpstr>
      <vt:lpstr>Defining Reaction</vt:lpstr>
      <vt:lpstr>2NO2(g)  2NO(g) + O2(g)</vt:lpstr>
      <vt:lpstr>2NO2(g)  2NO(g) + O2(g)</vt:lpstr>
      <vt:lpstr>Reactant and Product [  ]s as a Function of Time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H2 (g) + I2 (g)  2 HI (g)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313</cp:revision>
  <dcterms:created xsi:type="dcterms:W3CDTF">2006-06-14T20:08:31Z</dcterms:created>
  <dcterms:modified xsi:type="dcterms:W3CDTF">2020-05-16T00:06:59Z</dcterms:modified>
</cp:coreProperties>
</file>