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37"/>
  </p:notesMasterIdLst>
  <p:sldIdLst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271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04" r:id="rId20"/>
    <p:sldId id="379" r:id="rId21"/>
    <p:sldId id="327" r:id="rId22"/>
    <p:sldId id="355" r:id="rId23"/>
    <p:sldId id="356" r:id="rId24"/>
    <p:sldId id="357" r:id="rId25"/>
    <p:sldId id="358" r:id="rId26"/>
    <p:sldId id="359" r:id="rId27"/>
    <p:sldId id="279" r:id="rId28"/>
    <p:sldId id="278" r:id="rId29"/>
    <p:sldId id="280" r:id="rId30"/>
    <p:sldId id="281" r:id="rId31"/>
    <p:sldId id="282" r:id="rId32"/>
    <p:sldId id="283" r:id="rId33"/>
    <p:sldId id="320" r:id="rId34"/>
    <p:sldId id="321" r:id="rId35"/>
    <p:sldId id="329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CFF"/>
    <a:srgbClr val="5F5F5F"/>
    <a:srgbClr val="99FF66"/>
    <a:srgbClr val="FFCCFF"/>
    <a:srgbClr val="006600"/>
    <a:srgbClr val="DDDD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86" autoAdjust="0"/>
  </p:normalViewPr>
  <p:slideViewPr>
    <p:cSldViewPr>
      <p:cViewPr varScale="1">
        <p:scale>
          <a:sx n="65" d="100"/>
          <a:sy n="65" d="100"/>
        </p:scale>
        <p:origin x="1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01773766-CA99-4600-9D5A-6DB0DDBA8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9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3766-CA99-4600-9D5A-6DB0DDBA82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B224E23-A3EE-4044-9E01-8C797A28F0FF}" type="slidenum">
              <a:rPr lang="en-US" sz="1200" baseline="0"/>
              <a:pPr/>
              <a:t>24</a:t>
            </a:fld>
            <a:endParaRPr lang="en-US" sz="1200" baseline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1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7B7E80-E25F-CA42-8523-8A007EA865BA}" type="slidenum">
              <a:rPr lang="en-US" sz="1200" baseline="0"/>
              <a:pPr/>
              <a:t>32</a:t>
            </a:fld>
            <a:endParaRPr lang="en-US" sz="1200" baseline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881EDF5-FC83-6F42-9174-DBF1BC2424FA}" type="slidenum">
              <a:rPr lang="en-US" sz="1200" baseline="0"/>
              <a:pPr/>
              <a:t>33</a:t>
            </a:fld>
            <a:endParaRPr lang="en-US" sz="1200" baseline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3766-CA99-4600-9D5A-6DB0DDBA82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14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3766-CA99-4600-9D5A-6DB0DDBA82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19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3766-CA99-4600-9D5A-6DB0DDBA82C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4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3766-CA99-4600-9D5A-6DB0DDBA82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63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7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928337E-A2D7-AB44-9A4E-27612252F116}" type="slidenum">
              <a:rPr lang="en-US" sz="1200" baseline="0"/>
              <a:pPr/>
              <a:t>22</a:t>
            </a:fld>
            <a:endParaRPr lang="en-US" sz="1200" baseline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92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470F4B-5D47-4441-A788-6D5A35709469}" type="slidenum">
              <a:rPr lang="en-US" sz="1200" baseline="0"/>
              <a:pPr/>
              <a:t>23</a:t>
            </a:fld>
            <a:endParaRPr lang="en-US" sz="1200" baseline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4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94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2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0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38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03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8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3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KINETICS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Rate Laws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69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4"/>
          <p:cNvSpPr>
            <a:spLocks noChangeArrowheads="1"/>
          </p:cNvSpPr>
          <p:nvPr/>
        </p:nvSpPr>
        <p:spPr bwMode="auto">
          <a:xfrm>
            <a:off x="7149288" y="3474939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7149288" y="3093939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5625288" y="3474939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1"/>
          <p:cNvSpPr>
            <a:spLocks noChangeArrowheads="1"/>
          </p:cNvSpPr>
          <p:nvPr/>
        </p:nvSpPr>
        <p:spPr bwMode="auto">
          <a:xfrm>
            <a:off x="5625288" y="3093939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52"/>
          <p:cNvSpPr>
            <a:spLocks noChangeArrowheads="1"/>
          </p:cNvSpPr>
          <p:nvPr/>
        </p:nvSpPr>
        <p:spPr bwMode="auto">
          <a:xfrm>
            <a:off x="4101288" y="3474939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4101288" y="3093939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values for the exponents in the rate law: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55854" y="1624681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NO(g) + Cl</a:t>
            </a:r>
            <a:r>
              <a:rPr lang="en-US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NOCl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61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09483"/>
              </p:ext>
            </p:extLst>
          </p:nvPr>
        </p:nvGraphicFramePr>
        <p:xfrm>
          <a:off x="2514600" y="2419981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Mol/L·s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955925" y="282640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694435" y="1588740"/>
            <a:ext cx="335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k[NO]</a:t>
            </a:r>
            <a:r>
              <a:rPr lang="en-US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506374" y="4696888"/>
            <a:ext cx="11179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experiment 1 and 2, [Cl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is constant while [NO] doubles.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506376" y="5109638"/>
            <a:ext cx="1117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quadruples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 the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2nd order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respect to [NO]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4033118" y="5610285"/>
            <a:ext cx="4708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k[NO]</a:t>
            </a:r>
            <a:r>
              <a:rPr lang="en-US" sz="4000" baseline="300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sz="40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4000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875251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 a (differential)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485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149288" y="3867327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7149288" y="3105327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5701488" y="3867327"/>
            <a:ext cx="14478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101288" y="3867327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101288" y="3105327"/>
            <a:ext cx="158668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687976" y="3105327"/>
            <a:ext cx="1461312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values for the exponents in the rate law: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61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70647"/>
              </p:ext>
            </p:extLst>
          </p:nvPr>
        </p:nvGraphicFramePr>
        <p:xfrm>
          <a:off x="2514600" y="2419981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Mol/L·s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55854" y="1624681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NO(g) + Cl</a:t>
            </a:r>
            <a:r>
              <a:rPr lang="en-US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NOCl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955925" y="282640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875251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 a (differential)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694435" y="1588740"/>
            <a:ext cx="335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k[NO]</a:t>
            </a:r>
            <a:r>
              <a:rPr lang="en-US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baseline="-25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baseline="30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506374" y="4696888"/>
            <a:ext cx="11179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experiment 2 and 4, [NO] is constant while [Cl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doubles.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506376" y="5109638"/>
            <a:ext cx="11179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doubles, so the reaction is first order with respect to [Cl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4033118" y="5610285"/>
            <a:ext cx="4708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k[NO]</a:t>
            </a:r>
            <a:r>
              <a:rPr lang="en-US" sz="4000" baseline="300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sz="4000" baseline="-25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4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6" grpId="0" animBg="1"/>
      <p:bldP spid="24" grpId="0" animBg="1"/>
      <p:bldP spid="20485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</a:t>
            </a:r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of the rate constant, k, including units, by using any of the experimental trials – doesn’t matter which one!</a:t>
            </a:r>
            <a:endParaRPr lang="en-US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35723" y="2079954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NO(g) + Cl</a:t>
            </a:r>
            <a:r>
              <a:rPr lang="en-US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NOCl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955925" y="282640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835322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 a (differential)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674304" y="2044013"/>
            <a:ext cx="335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k[NO]</a:t>
            </a:r>
            <a:r>
              <a:rPr lang="en-US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baseline="-25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46070"/>
              </p:ext>
            </p:extLst>
          </p:nvPr>
        </p:nvGraphicFramePr>
        <p:xfrm>
          <a:off x="2514599" y="2779560"/>
          <a:ext cx="7162800" cy="106641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Mol/L·s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16838"/>
              </p:ext>
            </p:extLst>
          </p:nvPr>
        </p:nvGraphicFramePr>
        <p:xfrm>
          <a:off x="2937386" y="3994192"/>
          <a:ext cx="63246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4" imgW="2793960" imgH="469800" progId="">
                  <p:embed/>
                </p:oleObj>
              </mc:Choice>
              <mc:Fallback>
                <p:oleObj name="Equation" r:id="rId4" imgW="2793960" imgH="469800" progId="">
                  <p:embed/>
                  <p:pic>
                    <p:nvPicPr>
                      <p:cNvPr id="225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386" y="3994192"/>
                        <a:ext cx="632460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683867"/>
              </p:ext>
            </p:extLst>
          </p:nvPr>
        </p:nvGraphicFramePr>
        <p:xfrm>
          <a:off x="2861186" y="5365792"/>
          <a:ext cx="67056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6" imgW="3187440" imgH="482400" progId="">
                  <p:embed/>
                </p:oleObj>
              </mc:Choice>
              <mc:Fallback>
                <p:oleObj name="Equation" r:id="rId6" imgW="3187440" imgH="482400" progId="">
                  <p:embed/>
                  <p:pic>
                    <p:nvPicPr>
                      <p:cNvPr id="22576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186" y="5365792"/>
                        <a:ext cx="67056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7150723" y="5374917"/>
            <a:ext cx="2526676" cy="996162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know the unit for rate is always M/sec, and we know the rate law, and that the units for [  ]  is M</a:t>
            </a:r>
            <a:endParaRPr lang="en-US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955925" y="282640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484050" cy="11430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I like to find the units because I’m lazy </a:t>
            </a:r>
            <a:r>
              <a:rPr lang="en-US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664009" y="2151156"/>
            <a:ext cx="51571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k[NO]</a:t>
            </a:r>
            <a:r>
              <a:rPr lang="en-US" sz="44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sz="4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44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400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1278151" y="2920597"/>
                <a:ext cx="4004238" cy="1244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𝑴</m:t>
                          </m:r>
                        </m:num>
                        <m:den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𝒔𝒆𝒄</m:t>
                          </m:r>
                        </m:den>
                      </m:f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𝑴</m:t>
                      </m:r>
                      <m:r>
                        <a:rPr lang="en-US" sz="4000" b="1" i="1" baseline="30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𝑴</m:t>
                      </m:r>
                      <m:r>
                        <a:rPr lang="en-US" sz="4000" b="1" i="1" baseline="30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8151" y="2920597"/>
                <a:ext cx="4004238" cy="12447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41"/>
              <p:cNvSpPr txBox="1">
                <a:spLocks noChangeArrowheads="1"/>
              </p:cNvSpPr>
              <p:nvPr/>
            </p:nvSpPr>
            <p:spPr bwMode="auto">
              <a:xfrm>
                <a:off x="1176087" y="4310756"/>
                <a:ext cx="4536178" cy="1248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𝑴</m:t>
                          </m:r>
                        </m:num>
                        <m:den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𝒔𝒆𝒄</m:t>
                          </m:r>
                        </m:den>
                      </m:f>
                      <m:r>
                        <a:rPr lang="en-US" sz="4000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f>
                        <m:fPr>
                          <m:ctrlPr>
                            <a:rPr lang="en-US" sz="4000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i="1" dirty="0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𝑴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f>
                        <m:fPr>
                          <m:ctrlP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𝑴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n-US" sz="4000" b="1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</m:oMath>
                  </m:oMathPara>
                </a14:m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6087" y="4310756"/>
                <a:ext cx="4536178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1105161" y="4354548"/>
            <a:ext cx="1054592" cy="55245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656370" y="5115379"/>
            <a:ext cx="1054592" cy="55245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41"/>
              <p:cNvSpPr txBox="1">
                <a:spLocks noChangeArrowheads="1"/>
              </p:cNvSpPr>
              <p:nvPr/>
            </p:nvSpPr>
            <p:spPr bwMode="auto">
              <a:xfrm>
                <a:off x="7398584" y="2079742"/>
                <a:ext cx="3824188" cy="981487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</m:t>
                            </m:r>
                          </m:e>
                          <m:sup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𝒔𝒆𝒄</m:t>
                        </m:r>
                      </m:den>
                    </m:f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𝒖𝒏𝒊𝒕𝒔</m:t>
                    </m:r>
                  </m:oMath>
                </a14:m>
                <a:r>
                  <a:rPr lang="en-US" sz="4000" baseline="30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8584" y="2079742"/>
                <a:ext cx="3824188" cy="9814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41"/>
              <p:cNvSpPr txBox="1">
                <a:spLocks noChangeArrowheads="1"/>
              </p:cNvSpPr>
              <p:nvPr/>
            </p:nvSpPr>
            <p:spPr bwMode="auto">
              <a:xfrm>
                <a:off x="7109563" y="3134726"/>
                <a:ext cx="4184864" cy="1073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𝒎𝒐𝒍</m:t>
                            </m:r>
                          </m:e>
                          <m:sup>
                            <m:r>
                              <a:rPr lang="en-US" sz="40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𝒔𝒆𝒄</m:t>
                        </m:r>
                      </m:den>
                    </m:f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𝒖𝒏𝒊𝒕𝒔</m:t>
                    </m:r>
                  </m:oMath>
                </a14:m>
                <a:r>
                  <a:rPr lang="en-US" sz="4000" baseline="30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9563" y="3134726"/>
                <a:ext cx="4184864" cy="10736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41"/>
              <p:cNvSpPr txBox="1">
                <a:spLocks noChangeArrowheads="1"/>
              </p:cNvSpPr>
              <p:nvPr/>
            </p:nvSpPr>
            <p:spPr bwMode="auto">
              <a:xfrm>
                <a:off x="6964883" y="4398385"/>
                <a:ext cx="4059958" cy="595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𝒔𝒆𝒄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</m:sSup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𝒖𝒏𝒊𝒕𝒔</m:t>
                    </m:r>
                  </m:oMath>
                </a14:m>
                <a:r>
                  <a:rPr lang="en-US" sz="4000" baseline="30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4883" y="4398385"/>
                <a:ext cx="4059958" cy="5959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41"/>
              <p:cNvSpPr txBox="1">
                <a:spLocks noChangeArrowheads="1"/>
              </p:cNvSpPr>
              <p:nvPr/>
            </p:nvSpPr>
            <p:spPr bwMode="auto">
              <a:xfrm>
                <a:off x="6553200" y="5115379"/>
                <a:ext cx="4883325" cy="595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𝒔𝒆𝒄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p>
                    </m:sSup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𝒖𝒏𝒊𝒕𝒔</m:t>
                    </m:r>
                  </m:oMath>
                </a14:m>
                <a:r>
                  <a:rPr lang="en-US" sz="4000" baseline="30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5115379"/>
                <a:ext cx="4883325" cy="5959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5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</a:t>
            </a:r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order</a:t>
            </a:r>
          </a:p>
          <a:p>
            <a:endParaRPr lang="en-US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of the exponents, or orders, of the reactants. </a:t>
            </a:r>
            <a:endParaRPr lang="en-US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 a (differential)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495801" y="2787651"/>
            <a:ext cx="2698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k[NO]</a:t>
            </a:r>
            <a:r>
              <a:rPr lang="en-US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</a:t>
            </a:r>
            <a:r>
              <a:rPr lang="en-US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baseline="30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 flipV="1">
            <a:off x="6248399" y="3439179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V="1">
            <a:off x="7162799" y="3439179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095999" y="465838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6476999" y="465838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6934199" y="465838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7299325" y="4655205"/>
            <a:ext cx="6944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4419600" y="5267980"/>
            <a:ext cx="46875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 The reaction is 3</a:t>
            </a:r>
            <a:r>
              <a:rPr lang="en-US" baseline="300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rd</a:t>
            </a:r>
            <a:r>
              <a:rPr lang="en-US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395635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Effect of Orders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03105"/>
              </p:ext>
            </p:extLst>
          </p:nvPr>
        </p:nvGraphicFramePr>
        <p:xfrm>
          <a:off x="4038600" y="2032660"/>
          <a:ext cx="48006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43941355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33392821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If you Double [A]</a:t>
                      </a:r>
                      <a:endParaRPr lang="en-US" sz="32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39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Order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Effect on</a:t>
                      </a:r>
                      <a:r>
                        <a:rPr lang="en-US" sz="2400" b="1" baseline="0" dirty="0" smtClean="0"/>
                        <a:t> Rate</a:t>
                      </a:r>
                      <a:endParaRPr lang="en-US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87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 change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6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r>
                        <a:rPr lang="en-US" sz="2800" b="1" baseline="0" dirty="0" smtClean="0"/>
                        <a:t> 2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475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 4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763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 9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91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1.5</a:t>
                      </a:r>
                      <a:endParaRPr lang="en-US" sz="28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x ~2.83</a:t>
                      </a:r>
                      <a:endParaRPr lang="en-US" sz="28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23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-1</a:t>
                      </a:r>
                      <a:endParaRPr lang="en-US" sz="28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0.5</a:t>
                      </a:r>
                      <a:endParaRPr lang="en-US" sz="28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59344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51346" y="1226611"/>
            <a:ext cx="3089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charset="0"/>
                <a:cs typeface="Arial" charset="0"/>
              </a:rPr>
              <a:t>Rate = k[A]</a:t>
            </a:r>
            <a:r>
              <a:rPr lang="en-US" sz="4000" i="1" baseline="30000" dirty="0">
                <a:latin typeface="Arial" charset="0"/>
                <a:cs typeface="Arial" charset="0"/>
              </a:rPr>
              <a:t>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067800" y="5334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latin typeface="+mj-lt"/>
              </a:rPr>
              <a:t>Not common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6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For the reaction A </a:t>
            </a: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  <a:sym typeface="Symbol" pitchFamily="84" charset="2"/>
              </a:rPr>
              <a:t> products, the rate law depends on the concentration of A.</a:t>
            </a:r>
          </a:p>
          <a:p>
            <a:pPr eaLnBrk="1" hangingPunct="1">
              <a:defRPr/>
            </a:pPr>
            <a:endParaRPr lang="en-US" sz="3200" b="0" dirty="0">
              <a:solidFill>
                <a:srgbClr val="000000"/>
              </a:solidFill>
              <a:latin typeface="Arial"/>
              <a:cs typeface="Arial"/>
              <a:sym typeface="Symbol" pitchFamily="84" charset="2"/>
            </a:endParaRPr>
          </a:p>
          <a:p>
            <a:pPr eaLnBrk="1" hangingPunct="1">
              <a:defRPr/>
            </a:pP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  <a:sym typeface="Symbol" pitchFamily="84" charset="2"/>
              </a:rPr>
              <a:t>Applying calculus to integrate the rate law gives another equation showing the relationship between the concentration of A and the time  of the reaction; this is called the </a:t>
            </a:r>
            <a:r>
              <a:rPr lang="en-US" sz="3200" dirty="0">
                <a:solidFill>
                  <a:srgbClr val="0070C0"/>
                </a:solidFill>
                <a:latin typeface="Arial"/>
                <a:cs typeface="Arial"/>
                <a:sym typeface="Symbol" pitchFamily="84" charset="2"/>
              </a:rPr>
              <a:t>integrated rate law.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Integrated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0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Integrated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686044"/>
                  </p:ext>
                </p:extLst>
              </p:nvPr>
            </p:nvGraphicFramePr>
            <p:xfrm>
              <a:off x="502921" y="1289177"/>
              <a:ext cx="11155678" cy="4815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06879">
                      <a:extLst>
                        <a:ext uri="{9D8B030D-6E8A-4147-A177-3AD203B41FA5}">
                          <a16:colId xmlns:a16="http://schemas.microsoft.com/office/drawing/2014/main" val="2139751118"/>
                        </a:ext>
                      </a:extLst>
                    </a:gridCol>
                    <a:gridCol w="1310944">
                      <a:extLst>
                        <a:ext uri="{9D8B030D-6E8A-4147-A177-3AD203B41FA5}">
                          <a16:colId xmlns:a16="http://schemas.microsoft.com/office/drawing/2014/main" val="1900013760"/>
                        </a:ext>
                      </a:extLst>
                    </a:gridCol>
                    <a:gridCol w="1059893">
                      <a:extLst>
                        <a:ext uri="{9D8B030D-6E8A-4147-A177-3AD203B41FA5}">
                          <a16:colId xmlns:a16="http://schemas.microsoft.com/office/drawing/2014/main" val="2643156877"/>
                        </a:ext>
                      </a:extLst>
                    </a:gridCol>
                    <a:gridCol w="7077962">
                      <a:extLst>
                        <a:ext uri="{9D8B030D-6E8A-4147-A177-3AD203B41FA5}">
                          <a16:colId xmlns:a16="http://schemas.microsoft.com/office/drawing/2014/main" val="3414048189"/>
                        </a:ext>
                      </a:extLst>
                    </a:gridCol>
                  </a:tblGrid>
                  <a:tr h="37084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Graphing Concentration Data vs Time</a:t>
                          </a:r>
                          <a:endParaRPr lang="en-US" sz="28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8623063"/>
                      </a:ext>
                    </a:extLst>
                  </a:tr>
                  <a:tr h="37084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the following</a:t>
                          </a:r>
                          <a:r>
                            <a:rPr lang="en-US" sz="24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versus time. The one that is linear tells you the order! </a:t>
                          </a:r>
                        </a:p>
                        <a:p>
                          <a:pPr algn="ctr"/>
                          <a:r>
                            <a:rPr lang="en-US" sz="24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Why? Because of Math. Ha!</a:t>
                          </a:r>
                          <a:endParaRPr lang="en-US" sz="24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0361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Memory Device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r>
                            <a:rPr lang="en-US" sz="20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-axis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Order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mx + b format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40996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Concentration</a:t>
                          </a:r>
                          <a:endParaRPr lang="en-US" sz="1800" b="0" i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th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3200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=−</m:t>
                                </m:r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𝑘𝑡</m:t>
                                </m:r>
                                <m:r>
                                  <a:rPr lang="en-US" sz="3200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3200">
                                        <a:solidFill>
                                          <a:srgbClr val="000000"/>
                                        </a:solidFill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14649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Natural Log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Ln 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"/>
                                        <m:endChr m:val="]"/>
                                        <m:ctrlP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𝐿𝑛</m:t>
                                        </m:r>
                                        <m:r>
                                          <a:rPr lang="en-US" sz="3200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3200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=−</m:t>
                                </m:r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𝑘𝑡</m:t>
                                </m:r>
                                <m:r>
                                  <a:rPr lang="en-US" sz="3200">
                                    <a:solidFill>
                                      <a:srgbClr val="000000"/>
                                    </a:solidFill>
                                    <a:latin typeface="Cambria Math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"/>
                                        <m:endChr m:val="]"/>
                                        <m:ctrlP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𝐿𝑛</m:t>
                                        </m:r>
                                        <m:r>
                                          <a:rPr lang="en-US" sz="3200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3200">
                                        <a:solidFill>
                                          <a:srgbClr val="000000"/>
                                        </a:solidFill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49222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Reciprocal </a:t>
                          </a:r>
                          <a:endParaRPr lang="en-US" sz="32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1/[A]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nd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83170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686044"/>
                  </p:ext>
                </p:extLst>
              </p:nvPr>
            </p:nvGraphicFramePr>
            <p:xfrm>
              <a:off x="502921" y="1289177"/>
              <a:ext cx="11155678" cy="4815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06879">
                      <a:extLst>
                        <a:ext uri="{9D8B030D-6E8A-4147-A177-3AD203B41FA5}">
                          <a16:colId xmlns:a16="http://schemas.microsoft.com/office/drawing/2014/main" val="2139751118"/>
                        </a:ext>
                      </a:extLst>
                    </a:gridCol>
                    <a:gridCol w="1310944">
                      <a:extLst>
                        <a:ext uri="{9D8B030D-6E8A-4147-A177-3AD203B41FA5}">
                          <a16:colId xmlns:a16="http://schemas.microsoft.com/office/drawing/2014/main" val="1900013760"/>
                        </a:ext>
                      </a:extLst>
                    </a:gridCol>
                    <a:gridCol w="1059893">
                      <a:extLst>
                        <a:ext uri="{9D8B030D-6E8A-4147-A177-3AD203B41FA5}">
                          <a16:colId xmlns:a16="http://schemas.microsoft.com/office/drawing/2014/main" val="2643156877"/>
                        </a:ext>
                      </a:extLst>
                    </a:gridCol>
                    <a:gridCol w="7077962">
                      <a:extLst>
                        <a:ext uri="{9D8B030D-6E8A-4147-A177-3AD203B41FA5}">
                          <a16:colId xmlns:a16="http://schemas.microsoft.com/office/drawing/2014/main" val="3414048189"/>
                        </a:ext>
                      </a:extLst>
                    </a:gridCol>
                  </a:tblGrid>
                  <a:tr h="51816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Graphing Concentration Data vs Time</a:t>
                          </a:r>
                          <a:endParaRPr lang="en-US" sz="28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8623063"/>
                      </a:ext>
                    </a:extLst>
                  </a:tr>
                  <a:tr h="82296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the following</a:t>
                          </a:r>
                          <a:r>
                            <a:rPr lang="en-US" sz="24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versus time. The one that is linear tells you the order! </a:t>
                          </a:r>
                        </a:p>
                        <a:p>
                          <a:pPr algn="ctr"/>
                          <a:r>
                            <a:rPr lang="en-US" sz="24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Why? Because of Math. Ha!</a:t>
                          </a:r>
                          <a:endParaRPr lang="en-US" sz="24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03619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Memory Device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r>
                            <a:rPr lang="en-US" sz="2000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-axis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Order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mx + b format</a:t>
                          </a:r>
                          <a:endParaRPr lang="en-US" sz="20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4099618"/>
                      </a:ext>
                    </a:extLst>
                  </a:tr>
                  <a:tr h="8534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Concentration</a:t>
                          </a:r>
                          <a:endParaRPr lang="en-US" sz="1800" b="0" i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th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7659" t="-244681" r="-172" b="-2248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464999"/>
                      </a:ext>
                    </a:extLst>
                  </a:tr>
                  <a:tr h="8534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Natural Log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Ln 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7659" t="-347143" r="-172" b="-126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4922244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</a:t>
                          </a:r>
                          <a:br>
                            <a:rPr lang="en-US" sz="3200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1800" b="0" i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Reciprocal </a:t>
                          </a:r>
                          <a:endParaRPr lang="en-US" sz="3200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1/[A]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3200" baseline="30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nd</a:t>
                          </a:r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32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endPara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831708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953182"/>
              </p:ext>
            </p:extLst>
          </p:nvPr>
        </p:nvGraphicFramePr>
        <p:xfrm>
          <a:off x="6858000" y="5068062"/>
          <a:ext cx="22860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Equation" r:id="rId5" imgW="952200" imgH="419040" progId="Equation.BREE4">
                  <p:embed/>
                </p:oleObj>
              </mc:Choice>
              <mc:Fallback>
                <p:oleObj name="Equation" r:id="rId5" imgW="952200" imgH="419040" progId="Equation.BREE4">
                  <p:embed/>
                  <p:pic>
                    <p:nvPicPr>
                      <p:cNvPr id="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68062"/>
                        <a:ext cx="22860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7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0298" y="1350628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		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then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into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420631"/>
              </p:ext>
            </p:extLst>
          </p:nvPr>
        </p:nvGraphicFramePr>
        <p:xfrm>
          <a:off x="1256098" y="1274429"/>
          <a:ext cx="1143000" cy="6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5" name="Equation" r:id="rId3" imgW="698400" imgH="393480" progId="Equation.BREE4">
                  <p:embed/>
                </p:oleObj>
              </mc:Choice>
              <mc:Fallback>
                <p:oleObj name="Equation" r:id="rId3" imgW="698400" imgH="3934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098" y="1274429"/>
                        <a:ext cx="1143000" cy="696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0298" y="215956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get: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167029"/>
              </p:ext>
            </p:extLst>
          </p:nvPr>
        </p:nvGraphicFramePr>
        <p:xfrm>
          <a:off x="2374517" y="2046872"/>
          <a:ext cx="127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6" name="Equation" r:id="rId5" imgW="634680" imgH="393480" progId="Equation.BREE4">
                  <p:embed/>
                </p:oleObj>
              </mc:Choice>
              <mc:Fallback>
                <p:oleObj name="Equation" r:id="rId5" imgW="634680" imgH="393480" progId="Equation.BREE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517" y="2046872"/>
                        <a:ext cx="1270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0298" y="301356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1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6498" y="377607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get: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081634"/>
              </p:ext>
            </p:extLst>
          </p:nvPr>
        </p:nvGraphicFramePr>
        <p:xfrm>
          <a:off x="2295886" y="3650273"/>
          <a:ext cx="1524000" cy="814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7" name="Equation" r:id="rId7" imgW="736560" imgH="393480" progId="Equation.BREE4">
                  <p:embed/>
                </p:oleObj>
              </mc:Choice>
              <mc:Fallback>
                <p:oleObj name="Equation" r:id="rId7" imgW="736560" imgH="39348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886" y="3650273"/>
                        <a:ext cx="1524000" cy="814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6498" y="471043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54670"/>
              </p:ext>
            </p:extLst>
          </p:nvPr>
        </p:nvGraphicFramePr>
        <p:xfrm>
          <a:off x="3270549" y="4535850"/>
          <a:ext cx="22860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8" name="Equation" r:id="rId9" imgW="952200" imgH="419040" progId="Equation.BREE4">
                  <p:embed/>
                </p:oleObj>
              </mc:Choice>
              <mc:Fallback>
                <p:oleObj name="Equation" r:id="rId9" imgW="952200" imgH="41904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549" y="4535850"/>
                        <a:ext cx="2286000" cy="1005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6498" y="5740169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get: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580065"/>
              </p:ext>
            </p:extLst>
          </p:nvPr>
        </p:nvGraphicFramePr>
        <p:xfrm>
          <a:off x="2374517" y="5479261"/>
          <a:ext cx="1828800" cy="107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9" name="Equation" r:id="rId11" imgW="711000" imgH="419040" progId="Equation.BREE4">
                  <p:embed/>
                </p:oleObj>
              </mc:Choice>
              <mc:Fallback>
                <p:oleObj name="Equation" r:id="rId11" imgW="711000" imgH="419040" progId="Equation.BREE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517" y="5479261"/>
                        <a:ext cx="1828800" cy="1077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369696" y="1330136"/>
                <a:ext cx="46482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=−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𝑘𝑡</m:t>
                      </m:r>
                      <m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+ 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sz="3200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696" y="1330136"/>
                <a:ext cx="46482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979998" y="3039762"/>
                <a:ext cx="59750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𝐿𝑛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=−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𝑘𝑡</m:t>
                      </m:r>
                      <m:r>
                        <a:rPr lang="en-US">
                          <a:solidFill>
                            <a:srgbClr val="000000"/>
                          </a:solidFill>
                          <a:effectLst/>
                          <a:latin typeface="Cambria Math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𝐿𝑛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998" y="3039762"/>
                <a:ext cx="597507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Half Life with Integrated Rate Laws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ame 1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3" grpId="0"/>
      <p:bldP spid="15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1348363"/>
                  </p:ext>
                </p:extLst>
              </p:nvPr>
            </p:nvGraphicFramePr>
            <p:xfrm>
              <a:off x="662228" y="1238964"/>
              <a:ext cx="10843971" cy="4350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7972">
                      <a:extLst>
                        <a:ext uri="{9D8B030D-6E8A-4147-A177-3AD203B41FA5}">
                          <a16:colId xmlns:a16="http://schemas.microsoft.com/office/drawing/2014/main" val="3467562531"/>
                        </a:ext>
                      </a:extLst>
                    </a:gridCol>
                    <a:gridCol w="6291342">
                      <a:extLst>
                        <a:ext uri="{9D8B030D-6E8A-4147-A177-3AD203B41FA5}">
                          <a16:colId xmlns:a16="http://schemas.microsoft.com/office/drawing/2014/main" val="540229826"/>
                        </a:ext>
                      </a:extLst>
                    </a:gridCol>
                    <a:gridCol w="3614657">
                      <a:extLst>
                        <a:ext uri="{9D8B030D-6E8A-4147-A177-3AD203B41FA5}">
                          <a16:colId xmlns:a16="http://schemas.microsoft.com/office/drawing/2014/main" val="4146171988"/>
                        </a:ext>
                      </a:extLst>
                    </a:gridCol>
                  </a:tblGrid>
                  <a:tr h="971307"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Half-Life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a:t> </a:t>
                          </a:r>
                        </a:p>
                        <a:p>
                          <a:pPr algn="l"/>
                          <a:endParaRPr lang="en-US" b="1" baseline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endParaRPr>
                        </a:p>
                        <a:p>
                          <a:pPr algn="l"/>
                          <a:endParaRPr lang="en-US" b="1" baseline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3369281"/>
                      </a:ext>
                    </a:extLst>
                  </a:tr>
                  <a:tr h="430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Order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Plug Into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Integrated Law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You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get….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2622540"/>
                      </a:ext>
                    </a:extLst>
                  </a:tr>
                  <a:tr h="9401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𝑘𝑡</m:t>
                                </m:r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62312082"/>
                      </a:ext>
                    </a:extLst>
                  </a:tr>
                  <a:tr h="9972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"/>
                                        <m:endChr m:val="]"/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𝐿𝑛</m:t>
                                        </m:r>
                                        <m:r>
                                          <a:rPr lang="en-US" sz="24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𝑘𝑡</m:t>
                                </m:r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begChr m:val=""/>
                                        <m:endChr m:val="]"/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𝐿𝑛</m:t>
                                        </m:r>
                                        <m:r>
                                          <a:rPr lang="en-US" sz="24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[</m:t>
                                        </m:r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7502894"/>
                      </a:ext>
                    </a:extLst>
                  </a:tr>
                  <a:tr h="10107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2214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1348363"/>
                  </p:ext>
                </p:extLst>
              </p:nvPr>
            </p:nvGraphicFramePr>
            <p:xfrm>
              <a:off x="662228" y="1238964"/>
              <a:ext cx="10843971" cy="435042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7972">
                      <a:extLst>
                        <a:ext uri="{9D8B030D-6E8A-4147-A177-3AD203B41FA5}">
                          <a16:colId xmlns:a16="http://schemas.microsoft.com/office/drawing/2014/main" val="3467562531"/>
                        </a:ext>
                      </a:extLst>
                    </a:gridCol>
                    <a:gridCol w="6291342">
                      <a:extLst>
                        <a:ext uri="{9D8B030D-6E8A-4147-A177-3AD203B41FA5}">
                          <a16:colId xmlns:a16="http://schemas.microsoft.com/office/drawing/2014/main" val="540229826"/>
                        </a:ext>
                      </a:extLst>
                    </a:gridCol>
                    <a:gridCol w="3614657">
                      <a:extLst>
                        <a:ext uri="{9D8B030D-6E8A-4147-A177-3AD203B41FA5}">
                          <a16:colId xmlns:a16="http://schemas.microsoft.com/office/drawing/2014/main" val="4146171988"/>
                        </a:ext>
                      </a:extLst>
                    </a:gridCol>
                  </a:tblGrid>
                  <a:tr h="971307"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Half-Life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a:t> </a:t>
                          </a:r>
                        </a:p>
                        <a:p>
                          <a:pPr algn="l"/>
                          <a:endParaRPr lang="en-US" b="1" baseline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endParaRPr>
                        </a:p>
                        <a:p>
                          <a:pPr algn="l"/>
                          <a:endParaRPr lang="en-US" b="1" baseline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3369281"/>
                      </a:ext>
                    </a:extLst>
                  </a:tr>
                  <a:tr h="430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Order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Plug Into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Integrated Law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You</a:t>
                          </a:r>
                          <a:r>
                            <a:rPr lang="en-US" b="1" baseline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get….</a:t>
                          </a:r>
                          <a:endParaRPr lang="en-US" b="1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2622540"/>
                      </a:ext>
                    </a:extLst>
                  </a:tr>
                  <a:tr h="9401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005" t="-150000" r="-57599" b="-2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62312082"/>
                      </a:ext>
                    </a:extLst>
                  </a:tr>
                  <a:tr h="9972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005" t="-234756" r="-57599" b="-1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7502894"/>
                      </a:ext>
                    </a:extLst>
                  </a:tr>
                  <a:tr h="10107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122143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476886"/>
              </p:ext>
            </p:extLst>
          </p:nvPr>
        </p:nvGraphicFramePr>
        <p:xfrm>
          <a:off x="8908026" y="2637445"/>
          <a:ext cx="1284291" cy="89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name="Equation" r:id="rId4" imgW="634680" imgH="393480" progId="Equation.BREE4">
                  <p:embed/>
                </p:oleObj>
              </mc:Choice>
              <mc:Fallback>
                <p:oleObj name="Equation" r:id="rId4" imgW="634680" imgH="393480" progId="Equation.BREE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8026" y="2637445"/>
                        <a:ext cx="1284291" cy="897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72250"/>
              </p:ext>
            </p:extLst>
          </p:nvPr>
        </p:nvGraphicFramePr>
        <p:xfrm>
          <a:off x="8908026" y="3757403"/>
          <a:ext cx="1524000" cy="814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2" name="Equation" r:id="rId6" imgW="736560" imgH="393480" progId="Equation.BREE4">
                  <p:embed/>
                </p:oleObj>
              </mc:Choice>
              <mc:Fallback>
                <p:oleObj name="Equation" r:id="rId6" imgW="736560" imgH="393480" progId="Equation.BREE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8026" y="3757403"/>
                        <a:ext cx="1524000" cy="814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332970"/>
              </p:ext>
            </p:extLst>
          </p:nvPr>
        </p:nvGraphicFramePr>
        <p:xfrm>
          <a:off x="3585686" y="4651659"/>
          <a:ext cx="2070320" cy="91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Equation" r:id="rId8" imgW="952200" imgH="419040" progId="Equation.BREE4">
                  <p:embed/>
                </p:oleObj>
              </mc:Choice>
              <mc:Fallback>
                <p:oleObj name="Equation" r:id="rId8" imgW="952200" imgH="419040" progId="Equation.BREE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686" y="4651659"/>
                        <a:ext cx="2070320" cy="9109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67412"/>
              </p:ext>
            </p:extLst>
          </p:nvPr>
        </p:nvGraphicFramePr>
        <p:xfrm>
          <a:off x="8908026" y="4602940"/>
          <a:ext cx="1553495" cy="915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4" name="Equation" r:id="rId10" imgW="711000" imgH="419040" progId="Equation.BREE4">
                  <p:embed/>
                </p:oleObj>
              </mc:Choice>
              <mc:Fallback>
                <p:oleObj name="Equation" r:id="rId10" imgW="711000" imgH="419040" progId="Equation.BREE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8026" y="4602940"/>
                        <a:ext cx="1553495" cy="915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8838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Half Life with Integrated Rate Laws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ame 1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859692"/>
              </p:ext>
            </p:extLst>
          </p:nvPr>
        </p:nvGraphicFramePr>
        <p:xfrm>
          <a:off x="2154476" y="1294094"/>
          <a:ext cx="1416462" cy="86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Equation" r:id="rId12" imgW="698400" imgH="393480" progId="Equation.BREE4">
                  <p:embed/>
                </p:oleObj>
              </mc:Choice>
              <mc:Fallback>
                <p:oleObj name="Equation" r:id="rId12" imgW="698400" imgH="393480" progId="Equation.BREE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476" y="1294094"/>
                        <a:ext cx="1416462" cy="862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34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Rate Laws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25545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rgbClr val="0070C0"/>
                </a:solidFill>
                <a:latin typeface="Helvetica" pitchFamily="2" charset="0"/>
                <a:cs typeface="Arial"/>
              </a:rPr>
              <a:t>Differential rate laws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  <a:cs typeface="Arial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Helvetica" pitchFamily="2" charset="0"/>
                <a:cs typeface="Arial"/>
              </a:rPr>
              <a:t>- </a:t>
            </a:r>
            <a:r>
              <a:rPr lang="en-US" sz="3200" b="0" dirty="0" smtClean="0">
                <a:latin typeface="Helvetica" pitchFamily="2" charset="0"/>
                <a:cs typeface="Arial"/>
              </a:rPr>
              <a:t>express </a:t>
            </a:r>
            <a:r>
              <a:rPr lang="en-US" sz="3200" b="0" dirty="0">
                <a:latin typeface="Helvetica" pitchFamily="2" charset="0"/>
                <a:cs typeface="Arial"/>
              </a:rPr>
              <a:t>(reveal) the relationship </a:t>
            </a:r>
            <a:r>
              <a:rPr lang="en-US" sz="3200" b="0" dirty="0" smtClean="0">
                <a:latin typeface="Helvetica" pitchFamily="2" charset="0"/>
                <a:cs typeface="Arial"/>
              </a:rPr>
              <a:t>between </a:t>
            </a:r>
            <a:r>
              <a:rPr lang="en-US" sz="3200" b="0" u="sng" dirty="0">
                <a:latin typeface="Helvetica" pitchFamily="2" charset="0"/>
                <a:cs typeface="Arial"/>
              </a:rPr>
              <a:t>concentration of reactants</a:t>
            </a:r>
            <a:r>
              <a:rPr lang="en-US" sz="3200" b="0" dirty="0">
                <a:latin typeface="Helvetica" pitchFamily="2" charset="0"/>
                <a:cs typeface="Arial"/>
              </a:rPr>
              <a:t> and </a:t>
            </a:r>
            <a:r>
              <a:rPr lang="en-US" sz="3200" b="0" u="sng" dirty="0" smtClean="0">
                <a:latin typeface="Helvetica" pitchFamily="2" charset="0"/>
                <a:cs typeface="Arial"/>
              </a:rPr>
              <a:t>rate </a:t>
            </a:r>
            <a:r>
              <a:rPr lang="en-US" sz="3200" b="0" u="sng" dirty="0">
                <a:latin typeface="Helvetica" pitchFamily="2" charset="0"/>
                <a:cs typeface="Arial"/>
              </a:rPr>
              <a:t>of the reaction</a:t>
            </a:r>
            <a:r>
              <a:rPr lang="en-US" sz="3200" b="0" dirty="0">
                <a:latin typeface="Helvetica" pitchFamily="2" charset="0"/>
                <a:cs typeface="Arial"/>
              </a:rPr>
              <a:t>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b="0" dirty="0" smtClean="0">
                <a:latin typeface="Helvetica" pitchFamily="2" charset="0"/>
                <a:cs typeface="Arial"/>
              </a:rPr>
              <a:t>The </a:t>
            </a:r>
            <a:r>
              <a:rPr lang="en-US" sz="3200" b="0" dirty="0">
                <a:latin typeface="Helvetica" pitchFamily="2" charset="0"/>
                <a:cs typeface="Arial"/>
              </a:rPr>
              <a:t>differential rate law is usually just called </a:t>
            </a:r>
            <a:r>
              <a:rPr lang="en-US" sz="3200" b="0" dirty="0" smtClean="0">
                <a:latin typeface="Helvetica" pitchFamily="2" charset="0"/>
                <a:cs typeface="Arial"/>
              </a:rPr>
              <a:t/>
            </a:r>
            <a:br>
              <a:rPr lang="en-US" sz="3200" b="0" dirty="0" smtClean="0">
                <a:latin typeface="Helvetica" pitchFamily="2" charset="0"/>
                <a:cs typeface="Arial"/>
              </a:rPr>
            </a:br>
            <a:r>
              <a:rPr lang="en-US" sz="3200" u="sng" dirty="0" smtClean="0">
                <a:solidFill>
                  <a:srgbClr val="0070C0"/>
                </a:solidFill>
                <a:latin typeface="Helvetica" pitchFamily="2" charset="0"/>
                <a:cs typeface="Arial"/>
              </a:rPr>
              <a:t>the </a:t>
            </a:r>
            <a:r>
              <a:rPr lang="en-US" sz="3200" u="sng" dirty="0">
                <a:solidFill>
                  <a:srgbClr val="0070C0"/>
                </a:solidFill>
                <a:latin typeface="Helvetica" pitchFamily="2" charset="0"/>
                <a:cs typeface="Arial"/>
              </a:rPr>
              <a:t>rate law</a:t>
            </a:r>
            <a:r>
              <a:rPr lang="en-US" sz="3200" u="sng" dirty="0" smtClean="0">
                <a:solidFill>
                  <a:srgbClr val="0070C0"/>
                </a:solidFill>
                <a:latin typeface="Helvetica" pitchFamily="2" charset="0"/>
                <a:cs typeface="Arial"/>
              </a:rPr>
              <a:t>.</a:t>
            </a:r>
            <a:endParaRPr lang="en-US" sz="3200" u="sng" dirty="0">
              <a:solidFill>
                <a:srgbClr val="0070C0"/>
              </a:solidFill>
              <a:latin typeface="Helvetica" pitchFamily="2" charset="0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u="sng" dirty="0">
              <a:solidFill>
                <a:schemeClr val="accent1"/>
              </a:solidFill>
              <a:latin typeface="Helvetica" pitchFamily="2" charset="0"/>
              <a:cs typeface="Arial"/>
            </a:endParaRPr>
          </a:p>
          <a:p>
            <a:r>
              <a:rPr lang="en-US" sz="3200" u="sng" dirty="0">
                <a:solidFill>
                  <a:srgbClr val="0070C0"/>
                </a:solidFill>
                <a:latin typeface="Helvetica" pitchFamily="2" charset="0"/>
                <a:cs typeface="Arial"/>
              </a:rPr>
              <a:t>Integrated rate laws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  <a:cs typeface="Arial"/>
              </a:rPr>
              <a:t> </a:t>
            </a:r>
            <a:r>
              <a:rPr lang="en-US" sz="3200" b="0" dirty="0">
                <a:latin typeface="Helvetica" pitchFamily="2" charset="0"/>
                <a:cs typeface="Arial"/>
              </a:rPr>
              <a:t>express (reveal) the relationship between </a:t>
            </a:r>
            <a:r>
              <a:rPr lang="en-US" sz="3200" b="0" u="sng" dirty="0">
                <a:latin typeface="Helvetica" pitchFamily="2" charset="0"/>
                <a:cs typeface="Arial"/>
              </a:rPr>
              <a:t>concentration of reactants</a:t>
            </a:r>
            <a:r>
              <a:rPr lang="en-US" sz="3200" b="0" dirty="0">
                <a:latin typeface="Helvetica" pitchFamily="2" charset="0"/>
                <a:cs typeface="Arial"/>
              </a:rPr>
              <a:t> and </a:t>
            </a:r>
            <a:r>
              <a:rPr lang="en-US" sz="3200" b="0" u="sng" dirty="0">
                <a:latin typeface="Helvetica" pitchFamily="2" charset="0"/>
                <a:cs typeface="Arial"/>
              </a:rPr>
              <a:t>time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6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990600"/>
            <a:ext cx="111030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0</a:t>
            </a:r>
            <a:r>
              <a:rPr lang="en-US" sz="2800" baseline="30000" dirty="0" smtClean="0">
                <a:solidFill>
                  <a:srgbClr val="0070C0"/>
                </a:solidFill>
                <a:effectLst/>
                <a:latin typeface="Arial" charset="0"/>
              </a:rPr>
              <a:t>th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 Order -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Lower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the initial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[   ]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of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reactants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, the shorter the half-life.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t</a:t>
            </a:r>
            <a:r>
              <a:rPr lang="en-US" sz="2800" b="0" baseline="-25000" dirty="0">
                <a:solidFill>
                  <a:srgbClr val="000000"/>
                </a:solidFill>
                <a:effectLst/>
                <a:latin typeface="Arial" charset="0"/>
              </a:rPr>
              <a:t>1/2</a:t>
            </a:r>
            <a:r>
              <a:rPr lang="en-US" sz="2800" b="0" baseline="30000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= [A]</a:t>
            </a:r>
            <a:r>
              <a:rPr lang="en-US" sz="2800" b="0" baseline="-25000" dirty="0" err="1">
                <a:solidFill>
                  <a:srgbClr val="000000"/>
                </a:solidFill>
                <a:effectLst/>
                <a:latin typeface="Arial" charset="0"/>
              </a:rPr>
              <a:t>init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/2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8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1</a:t>
            </a:r>
            <a:r>
              <a:rPr lang="en-US" sz="2800" baseline="30000" dirty="0" smtClean="0">
                <a:solidFill>
                  <a:srgbClr val="0070C0"/>
                </a:solidFill>
                <a:effectLst/>
                <a:latin typeface="Arial" charset="0"/>
              </a:rPr>
              <a:t>st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 Order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Half-life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is independent of the concentration.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</a:b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– 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Closest to true half-life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t</a:t>
            </a:r>
            <a:r>
              <a:rPr lang="en-US" sz="2800" b="0" baseline="-25000" dirty="0">
                <a:solidFill>
                  <a:srgbClr val="000000"/>
                </a:solidFill>
                <a:effectLst/>
                <a:latin typeface="Arial" charset="0"/>
              </a:rPr>
              <a:t>1/2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=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Arial" charset="0"/>
              </a:rPr>
              <a:t>ln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(2)/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8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2</a:t>
            </a:r>
            <a:r>
              <a:rPr lang="en-US" sz="2800" baseline="30000" dirty="0" smtClean="0">
                <a:solidFill>
                  <a:srgbClr val="0070C0"/>
                </a:solidFill>
                <a:effectLst/>
                <a:latin typeface="Arial" charset="0"/>
              </a:rPr>
              <a:t>nd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 Order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Half-life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is inversely proportional to the initial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[   ] increasing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the initial concentration shortens the half-life.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t</a:t>
            </a:r>
            <a:r>
              <a:rPr lang="en-US" sz="2800" b="0" baseline="-25000" dirty="0">
                <a:solidFill>
                  <a:srgbClr val="000000"/>
                </a:solidFill>
                <a:effectLst/>
                <a:latin typeface="Arial" charset="0"/>
              </a:rPr>
              <a:t>1/2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= 1/(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[A]</a:t>
            </a:r>
            <a:r>
              <a:rPr lang="en-US" sz="2800" b="0" baseline="-25000" dirty="0" err="1">
                <a:solidFill>
                  <a:srgbClr val="000000"/>
                </a:solidFill>
                <a:effectLst/>
                <a:latin typeface="Arial" charset="0"/>
              </a:rPr>
              <a:t>init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1030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Relationship Between [  ] and ½ Life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605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733800"/>
            <a:ext cx="8534400" cy="2362200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Whichever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plot gives a straight line determines the order with respect to [A].</a:t>
            </a:r>
          </a:p>
          <a:p>
            <a:pPr lvl="1" eaLnBrk="1" hangingPunct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If linear is [A] versus time, Rate = 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[A]</a:t>
            </a:r>
            <a:r>
              <a:rPr lang="en-US" sz="3200" b="0" baseline="30000" dirty="0">
                <a:solidFill>
                  <a:srgbClr val="000000"/>
                </a:solidFill>
                <a:effectLst/>
                <a:latin typeface="Arial" charset="0"/>
              </a:rPr>
              <a:t>0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.</a:t>
            </a:r>
          </a:p>
          <a:p>
            <a:pPr lvl="1" eaLnBrk="1" hangingPunct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If linear is </a:t>
            </a:r>
            <a:r>
              <a:rPr lang="en-US" sz="3200" b="0" dirty="0" err="1">
                <a:solidFill>
                  <a:srgbClr val="000000"/>
                </a:solidFill>
                <a:effectLst/>
                <a:latin typeface="Arial" charset="0"/>
              </a:rPr>
              <a:t>ln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[A] versus time, Rate = 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[A]</a:t>
            </a:r>
            <a:r>
              <a:rPr lang="en-US" sz="3200" b="0" baseline="30000" dirty="0">
                <a:solidFill>
                  <a:srgbClr val="000000"/>
                </a:solidFill>
                <a:effectLst/>
                <a:latin typeface="Arial" charset="0"/>
              </a:rPr>
              <a:t>1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.</a:t>
            </a:r>
          </a:p>
          <a:p>
            <a:pPr lvl="1" eaLnBrk="1" hangingPunct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If linear is 1/[A] versus time, Rate = 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" charset="0"/>
              </a:rPr>
              <a:t>k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[A]</a:t>
            </a:r>
            <a:r>
              <a:rPr lang="en-US" sz="3200" b="0" baseline="30000" dirty="0">
                <a:solidFill>
                  <a:srgbClr val="000000"/>
                </a:solidFill>
                <a:effectLst/>
                <a:latin typeface="Arial" charset="0"/>
              </a:rPr>
              <a:t>2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493450" cy="855227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Graphical Determination of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44031"/>
              </p:ext>
            </p:extLst>
          </p:nvPr>
        </p:nvGraphicFramePr>
        <p:xfrm>
          <a:off x="2032000" y="1237558"/>
          <a:ext cx="8127998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301">
                  <a:extLst>
                    <a:ext uri="{9D8B030D-6E8A-4147-A177-3AD203B41FA5}">
                      <a16:colId xmlns:a16="http://schemas.microsoft.com/office/drawing/2014/main" val="4197054130"/>
                    </a:ext>
                  </a:extLst>
                </a:gridCol>
                <a:gridCol w="949299">
                  <a:extLst>
                    <a:ext uri="{9D8B030D-6E8A-4147-A177-3AD203B41FA5}">
                      <a16:colId xmlns:a16="http://schemas.microsoft.com/office/drawing/2014/main" val="57606272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384009528"/>
                    </a:ext>
                  </a:extLst>
                </a:gridCol>
                <a:gridCol w="3530598">
                  <a:extLst>
                    <a:ext uri="{9D8B030D-6E8A-4147-A177-3AD203B41FA5}">
                      <a16:colId xmlns:a16="http://schemas.microsoft.com/office/drawing/2014/main" val="267546503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X-axis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649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 Device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Y-Axis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36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Concentration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 A ]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67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 Logarithm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ln [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] 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35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Reciprocal 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[ A ]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5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131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Picture1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3"/>
          <a:stretch/>
        </p:blipFill>
        <p:spPr bwMode="auto">
          <a:xfrm>
            <a:off x="2112962" y="1303926"/>
            <a:ext cx="7966075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 A ] vs. Time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467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Picture1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7"/>
          <a:stretch/>
        </p:blipFill>
        <p:spPr bwMode="auto">
          <a:xfrm>
            <a:off x="1752601" y="1143000"/>
            <a:ext cx="8582025" cy="512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 [A] vs. Time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64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Picture1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0"/>
          <a:stretch/>
        </p:blipFill>
        <p:spPr bwMode="auto">
          <a:xfrm>
            <a:off x="555550" y="1274429"/>
            <a:ext cx="7785100" cy="500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/ [A] vs. Time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42671" y="1447800"/>
            <a:ext cx="274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0.999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tells you how good your of a fit your line is – perfect is </a:t>
            </a:r>
            <a:b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 = 1. The closer to 1 the better the fit!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4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0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33287"/>
              </p:ext>
            </p:extLst>
          </p:nvPr>
        </p:nvGraphicFramePr>
        <p:xfrm>
          <a:off x="685800" y="1139826"/>
          <a:ext cx="3352800" cy="40894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702" name="Text Box 78"/>
          <p:cNvSpPr txBox="1">
            <a:spLocks noChangeArrowheads="1"/>
          </p:cNvSpPr>
          <p:nvPr/>
        </p:nvSpPr>
        <p:spPr bwMode="auto">
          <a:xfrm>
            <a:off x="4267200" y="1139826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integrated rate law and the value for the rate constant, k</a:t>
            </a:r>
          </a:p>
        </p:txBody>
      </p:sp>
      <p:sp>
        <p:nvSpPr>
          <p:cNvPr id="26703" name="Text Box 79"/>
          <p:cNvSpPr txBox="1">
            <a:spLocks noChangeArrowheads="1"/>
          </p:cNvSpPr>
          <p:nvPr/>
        </p:nvSpPr>
        <p:spPr bwMode="auto">
          <a:xfrm>
            <a:off x="4267200" y="2421890"/>
            <a:ext cx="754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 a graphing calculator really help! Here is an Excel sheet I made to make the graphs.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tinyurl.com/excel-kinetics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download Rate Law programs for the various brands/models of graphing calculators too.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Solving an Integrated Rate Law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4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772400" cy="762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8796" name="Group 124"/>
          <p:cNvGraphicFramePr>
            <a:graphicFrameLocks noGrp="1"/>
          </p:cNvGraphicFramePr>
          <p:nvPr/>
        </p:nvGraphicFramePr>
        <p:xfrm>
          <a:off x="7848600" y="1143000"/>
          <a:ext cx="2438400" cy="40894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0.082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3048000" y="4191001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 = ax + b</a:t>
            </a:r>
            <a:r>
              <a:rPr lang="en-US" dirty="0"/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 = -2.64 x 10</a:t>
            </a:r>
            <a:r>
              <a:rPr lang="en-US" baseline="30000" dirty="0">
                <a:solidFill>
                  <a:srgbClr val="000000"/>
                </a:solidFill>
              </a:rPr>
              <a:t>-4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 = 0.841</a:t>
            </a:r>
          </a:p>
          <a:p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0.8891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8751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381001"/>
            <a:ext cx="513397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2711450" y="3581401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0" grpId="0" autoUpdateAnimBg="0"/>
      <p:bldP spid="2875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ln[H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1"/>
            <a:ext cx="5410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777" name="Group 129"/>
          <p:cNvGraphicFramePr>
            <a:graphicFrameLocks noGrp="1"/>
          </p:cNvGraphicFramePr>
          <p:nvPr/>
        </p:nvGraphicFramePr>
        <p:xfrm>
          <a:off x="7467600" y="1371600"/>
          <a:ext cx="2895600" cy="4114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ln[H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-0.2485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-0.5276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-0.9943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-1.514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773" name="Text Box 125"/>
          <p:cNvSpPr txBox="1">
            <a:spLocks noChangeArrowheads="1"/>
          </p:cNvSpPr>
          <p:nvPr/>
        </p:nvSpPr>
        <p:spPr bwMode="auto">
          <a:xfrm>
            <a:off x="2438400" y="3581401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  <p:sp>
        <p:nvSpPr>
          <p:cNvPr id="27774" name="Text Box 126"/>
          <p:cNvSpPr txBox="1">
            <a:spLocks noChangeArrowheads="1"/>
          </p:cNvSpPr>
          <p:nvPr/>
        </p:nvSpPr>
        <p:spPr bwMode="auto">
          <a:xfrm>
            <a:off x="2743200" y="4191001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 = ax + b</a:t>
            </a:r>
            <a:r>
              <a:rPr lang="en-US" dirty="0"/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 = -8.35 x 10</a:t>
            </a:r>
            <a:r>
              <a:rPr lang="en-US" baseline="30000" dirty="0">
                <a:solidFill>
                  <a:srgbClr val="000000"/>
                </a:solidFill>
              </a:rPr>
              <a:t>-4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 = -.005</a:t>
            </a:r>
          </a:p>
          <a:p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0.99978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3" grpId="0"/>
      <p:bldP spid="277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9248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1/[H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9817" name="Group 121"/>
          <p:cNvGraphicFramePr>
            <a:graphicFrameLocks noGrp="1"/>
          </p:cNvGraphicFramePr>
          <p:nvPr/>
        </p:nvGraphicFramePr>
        <p:xfrm>
          <a:off x="7696200" y="1295400"/>
          <a:ext cx="2590800" cy="4038600"/>
        </p:xfrm>
        <a:graphic>
          <a:graphicData uri="http://schemas.openxmlformats.org/drawingml/2006/table">
            <a:tbl>
              <a:tblPr/>
              <a:tblGrid>
                <a:gridCol w="117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1/[H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1.2821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1.6949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2.7027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4.5455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7.6923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12.195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124200" y="4343401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 = ax + b</a:t>
            </a:r>
            <a:r>
              <a:rPr lang="en-US" dirty="0"/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 = 0.00460</a:t>
            </a:r>
          </a:p>
          <a:p>
            <a:r>
              <a:rPr lang="en-US" dirty="0">
                <a:solidFill>
                  <a:srgbClr val="000000"/>
                </a:solidFill>
              </a:rPr>
              <a:t>b = -0.847</a:t>
            </a:r>
          </a:p>
          <a:p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0.8723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2667000" y="3886201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  <p:pic>
        <p:nvPicPr>
          <p:cNvPr id="2973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85800"/>
            <a:ext cx="5181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4" grpId="0" autoUpdateAnimBg="0"/>
      <p:bldP spid="2973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1"/>
            <a:ext cx="10826288" cy="9144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winner is… Time vs. ln[H</a:t>
            </a:r>
            <a:r>
              <a:rPr lang="en-US" sz="4400" u="sng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400" u="sng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66971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result, the reaction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8200" y="2057400"/>
            <a:ext cx="5359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The (differential) rate law is: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65339"/>
              </p:ext>
            </p:extLst>
          </p:nvPr>
        </p:nvGraphicFramePr>
        <p:xfrm>
          <a:off x="3200399" y="2667000"/>
          <a:ext cx="2590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3" name="Equation" r:id="rId3" imgW="787320" imgH="228600" progId="">
                  <p:embed/>
                </p:oleObj>
              </mc:Choice>
              <mc:Fallback>
                <p:oleObj name="Equation" r:id="rId3" imgW="78732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399" y="2667000"/>
                        <a:ext cx="25908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63599" y="3276600"/>
            <a:ext cx="50193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integrated rate law is: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792627"/>
              </p:ext>
            </p:extLst>
          </p:nvPr>
        </p:nvGraphicFramePr>
        <p:xfrm>
          <a:off x="1938337" y="3809999"/>
          <a:ext cx="57261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4" name="Equation" r:id="rId5" imgW="1676160" imgH="228600" progId="">
                  <p:embed/>
                </p:oleObj>
              </mc:Choice>
              <mc:Fallback>
                <p:oleObj name="Equation" r:id="rId5" imgW="167616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7" y="3809999"/>
                        <a:ext cx="572611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200" y="4876800"/>
            <a:ext cx="64780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But…what is the rate constant,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/>
      <p:bldP spid="30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Rate Laws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2554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0" dirty="0">
                <a:latin typeface="Arial" charset="0"/>
              </a:rPr>
              <a:t>The rate law of a reaction is the mathematical relationship between the rate of the reaction and the concentrations of the reactants and homogeneous catalysts as well</a:t>
            </a:r>
            <a:r>
              <a:rPr lang="en-US" sz="3200" b="0" dirty="0" smtClean="0">
                <a:latin typeface="Arial" charset="0"/>
              </a:rPr>
              <a:t>.</a:t>
            </a:r>
          </a:p>
          <a:p>
            <a:pPr eaLnBrk="1" hangingPunct="1"/>
            <a:endParaRPr lang="en-US" sz="3200" b="0" dirty="0">
              <a:latin typeface="Arial" charset="0"/>
            </a:endParaRPr>
          </a:p>
          <a:p>
            <a:pPr algn="ctr" eaLnBrk="1" hangingPunct="1"/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The rate law </a:t>
            </a:r>
            <a:r>
              <a:rPr lang="en-US" sz="3200" i="1" u="sng" dirty="0">
                <a:solidFill>
                  <a:srgbClr val="0070C0"/>
                </a:solidFill>
                <a:latin typeface="Helvetica" pitchFamily="2" charset="0"/>
              </a:rPr>
              <a:t>must</a:t>
            </a:r>
            <a:r>
              <a:rPr lang="en-US" sz="3200" u="sng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be determined experimentally</a:t>
            </a:r>
            <a:r>
              <a:rPr lang="en-US" sz="3200" dirty="0" smtClean="0">
                <a:solidFill>
                  <a:srgbClr val="0070C0"/>
                </a:solidFill>
                <a:latin typeface="Helvetica" pitchFamily="2" charset="0"/>
              </a:rPr>
              <a:t>!</a:t>
            </a:r>
          </a:p>
          <a:p>
            <a:pPr eaLnBrk="1" hangingPunct="1"/>
            <a:endParaRPr lang="en-US" sz="3200" b="0" dirty="0">
              <a:latin typeface="Helvetica" pitchFamily="2" charset="0"/>
            </a:endParaRPr>
          </a:p>
          <a:p>
            <a:pPr eaLnBrk="1" hangingPunct="1"/>
            <a:r>
              <a:rPr lang="en-US" sz="3200" b="0" dirty="0">
                <a:latin typeface="Helvetica" pitchFamily="2" charset="0"/>
              </a:rPr>
              <a:t>The rate of a reaction is directly proportional to the concentration of each reactant raised to a power.</a:t>
            </a:r>
          </a:p>
          <a:p>
            <a:pPr eaLnBrk="1" hangingPunct="1"/>
            <a:endParaRPr lang="en-US" sz="3200" b="0" dirty="0">
              <a:latin typeface="Arial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9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55550" y="990600"/>
            <a:ext cx="112554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#1: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slope from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Time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ln[H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table.</a:t>
            </a:r>
          </a:p>
        </p:txBody>
      </p:sp>
      <p:graphicFrame>
        <p:nvGraphicFramePr>
          <p:cNvPr id="3182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13755"/>
              </p:ext>
            </p:extLst>
          </p:nvPr>
        </p:nvGraphicFramePr>
        <p:xfrm>
          <a:off x="7467600" y="1828800"/>
          <a:ext cx="2895600" cy="4114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ln[H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-0.9943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-1.514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1823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233778"/>
              </p:ext>
            </p:extLst>
          </p:nvPr>
        </p:nvGraphicFramePr>
        <p:xfrm>
          <a:off x="2743201" y="4053001"/>
          <a:ext cx="41767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8" name="Equation" r:id="rId3" imgW="1676160" imgH="228600" progId="">
                  <p:embed/>
                </p:oleObj>
              </mc:Choice>
              <mc:Fallback>
                <p:oleObj name="Equation" r:id="rId3" imgW="1676160" imgH="2286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053001"/>
                        <a:ext cx="417671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25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72496"/>
              </p:ext>
            </p:extLst>
          </p:nvPr>
        </p:nvGraphicFramePr>
        <p:xfrm>
          <a:off x="2514600" y="1538401"/>
          <a:ext cx="44196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9" name="Equation" r:id="rId5" imgW="1790640" imgH="431640" progId="">
                  <p:embed/>
                </p:oleObj>
              </mc:Choice>
              <mc:Fallback>
                <p:oleObj name="Equation" r:id="rId5" imgW="1790640" imgH="43164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38401"/>
                        <a:ext cx="441960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26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31188"/>
              </p:ext>
            </p:extLst>
          </p:nvPr>
        </p:nvGraphicFramePr>
        <p:xfrm>
          <a:off x="2514600" y="2605201"/>
          <a:ext cx="3581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0" name="Equation" r:id="rId7" imgW="1434960" imgH="228600" progId="">
                  <p:embed/>
                </p:oleObj>
              </mc:Choice>
              <mc:Fallback>
                <p:oleObj name="Equation" r:id="rId7" imgW="1434960" imgH="22860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05201"/>
                        <a:ext cx="35814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2667001" y="3443401"/>
            <a:ext cx="291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remember:</a:t>
            </a:r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3352800" y="4662601"/>
            <a:ext cx="2262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 k = -slope</a:t>
            </a:r>
          </a:p>
        </p:txBody>
      </p: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3800475" y="5348401"/>
            <a:ext cx="2986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8.32 x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3352800" y="5229011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Finding the Rate Constant, k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7" grpId="0"/>
      <p:bldP spid="31828" grpId="0"/>
      <p:bldP spid="31829" grpId="0"/>
      <p:bldP spid="318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55550" y="990600"/>
            <a:ext cx="11179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#2: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k from the linear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regresssion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analysis.</a:t>
            </a:r>
          </a:p>
        </p:txBody>
      </p:sp>
      <p:graphicFrame>
        <p:nvGraphicFramePr>
          <p:cNvPr id="3280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118397"/>
              </p:ext>
            </p:extLst>
          </p:nvPr>
        </p:nvGraphicFramePr>
        <p:xfrm>
          <a:off x="1822780" y="2999417"/>
          <a:ext cx="41767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3" name="Equation" r:id="rId3" imgW="1676160" imgH="228600" progId="Equation.3">
                  <p:embed/>
                </p:oleObj>
              </mc:Choice>
              <mc:Fallback>
                <p:oleObj name="Equation" r:id="rId3" imgW="1676160" imgH="2286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780" y="2999417"/>
                        <a:ext cx="417671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250192"/>
              </p:ext>
            </p:extLst>
          </p:nvPr>
        </p:nvGraphicFramePr>
        <p:xfrm>
          <a:off x="1834357" y="1806248"/>
          <a:ext cx="4121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4" name="Equation" r:id="rId5" imgW="1650960" imgH="228600" progId="">
                  <p:embed/>
                </p:oleObj>
              </mc:Choice>
              <mc:Fallback>
                <p:oleObj name="Equation" r:id="rId5" imgW="1650960" imgH="2286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357" y="1806248"/>
                        <a:ext cx="41211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1834357" y="2359531"/>
            <a:ext cx="291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remember: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159809" y="3672604"/>
            <a:ext cx="2262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 k = -slope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2041855" y="4406684"/>
            <a:ext cx="2920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8.35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1822780" y="4330483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6858000" y="1905001"/>
            <a:ext cx="35429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results: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7010400" y="2514601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ax + b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-8.35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-.005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0.99978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Finding the Rate Constant, k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0" grpId="0"/>
      <p:bldP spid="32811" grpId="0"/>
      <p:bldP spid="32812" grpId="0"/>
      <p:bldP spid="32813" grpId="0" animBg="1"/>
      <p:bldP spid="32814" grpId="0"/>
      <p:bldP spid="328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046413" y="1331913"/>
            <a:ext cx="5921376" cy="4768851"/>
            <a:chOff x="974" y="864"/>
            <a:chExt cx="3730" cy="3004"/>
          </a:xfrm>
        </p:grpSpPr>
        <p:sp>
          <p:nvSpPr>
            <p:cNvPr id="37892" name="Line 3"/>
            <p:cNvSpPr>
              <a:spLocks noChangeShapeType="1"/>
            </p:cNvSpPr>
            <p:nvPr/>
          </p:nvSpPr>
          <p:spPr bwMode="auto">
            <a:xfrm>
              <a:off x="1742" y="864"/>
              <a:ext cx="0" cy="26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93" name="Line 4"/>
            <p:cNvSpPr>
              <a:spLocks noChangeShapeType="1"/>
            </p:cNvSpPr>
            <p:nvPr/>
          </p:nvSpPr>
          <p:spPr bwMode="auto">
            <a:xfrm>
              <a:off x="1742" y="3503"/>
              <a:ext cx="286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94" name="Line 5"/>
            <p:cNvSpPr>
              <a:spLocks noChangeShapeType="1"/>
            </p:cNvSpPr>
            <p:nvPr/>
          </p:nvSpPr>
          <p:spPr bwMode="auto">
            <a:xfrm>
              <a:off x="1742" y="1063"/>
              <a:ext cx="2962" cy="16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974" y="864"/>
              <a:ext cx="76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ln[A]</a:t>
              </a:r>
              <a:r>
                <a:rPr lang="en-US" sz="2000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initial</a:t>
              </a: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96" name="Rectangle 7"/>
            <p:cNvSpPr>
              <a:spLocks noChangeArrowheads="1"/>
            </p:cNvSpPr>
            <p:nvPr/>
          </p:nvSpPr>
          <p:spPr bwMode="auto">
            <a:xfrm>
              <a:off x="1071" y="1760"/>
              <a:ext cx="704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ln[A]</a:t>
              </a:r>
            </a:p>
          </p:txBody>
        </p:sp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2572" y="3540"/>
              <a:ext cx="63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37898" name="Rectangle 9"/>
            <p:cNvSpPr>
              <a:spLocks noChangeArrowheads="1"/>
            </p:cNvSpPr>
            <p:nvPr/>
          </p:nvSpPr>
          <p:spPr bwMode="auto">
            <a:xfrm rot="1560000">
              <a:off x="2620" y="1566"/>
              <a:ext cx="129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Slope = −</a:t>
              </a:r>
              <a:r>
                <a:rPr lang="en-US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u="sng" kern="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Order – Integrated Rate Law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64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4289425" y="1371601"/>
            <a:ext cx="0" cy="4189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4289426" y="5561013"/>
            <a:ext cx="4549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V="1">
            <a:off x="4289425" y="2183858"/>
            <a:ext cx="4724400" cy="259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88774" y="4575886"/>
            <a:ext cx="120065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1/[A]</a:t>
            </a:r>
            <a:r>
              <a:rPr lang="en-US" sz="20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224214" y="2794001"/>
            <a:ext cx="109324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1/[A]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607051" y="5619751"/>
            <a:ext cx="101309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rot="-1620000">
            <a:off x="5992668" y="2670993"/>
            <a:ext cx="183544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Slope = </a:t>
            </a:r>
            <a:r>
              <a:rPr lang="en-US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55550" y="209601"/>
            <a:ext cx="104934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u="sng" kern="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Order – Integrated Rate Law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0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75" y="914400"/>
            <a:ext cx="1133165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Examine rate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w/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reactant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  ]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others much higher</a:t>
            </a:r>
          </a:p>
          <a:p>
            <a:pPr algn="ctr"/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Rate = k[A]</a:t>
            </a:r>
            <a:r>
              <a:rPr lang="en-US" sz="2800" b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[B]</a:t>
            </a:r>
            <a:r>
              <a:rPr lang="en-US" sz="2800" b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[C]</a:t>
            </a:r>
            <a:r>
              <a:rPr lang="en-US" sz="2800" b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pPr algn="ctr"/>
            <a:endParaRPr lang="en-US" sz="2800" b="0" baseline="30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[B]&gt; &gt;[A] and [C] &gt; &gt;[A] then [B] and [C] do not change as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much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relative to [A]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so…they don’t really matter! </a:t>
            </a:r>
            <a:endParaRPr lang="en-US" sz="28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k'[A]</a:t>
            </a:r>
            <a:r>
              <a:rPr lang="en-US" sz="2800" b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buNone/>
            </a:pPr>
            <a:endParaRPr lang="en-US" sz="28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Pseudo-first-order rate law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(or zero-order , or second-order)</a:t>
            </a:r>
          </a:p>
          <a:p>
            <a:pPr lvl="1"/>
            <a:r>
              <a:rPr lang="en-US" sz="28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Simplification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yields a rate law of a particular order</a:t>
            </a:r>
          </a:p>
          <a:p>
            <a:pPr lvl="1"/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Prime means pseudo</a:t>
            </a: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55550" y="209601"/>
            <a:ext cx="11331650" cy="855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0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Integrated Rate Laws w/ more than 1 reactant</a:t>
            </a:r>
            <a:endParaRPr lang="en-US" sz="40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2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Rate Laws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25545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b="0" dirty="0">
                <a:latin typeface="Helvetica" pitchFamily="2" charset="0"/>
              </a:rPr>
              <a:t>For the reaction </a:t>
            </a:r>
            <a:r>
              <a:rPr lang="en-US" sz="3600" dirty="0" err="1">
                <a:latin typeface="Helvetica" pitchFamily="2" charset="0"/>
              </a:rPr>
              <a:t>aA</a:t>
            </a:r>
            <a:r>
              <a:rPr lang="en-US" sz="3600" dirty="0">
                <a:latin typeface="Helvetica" pitchFamily="2" charset="0"/>
              </a:rPr>
              <a:t> + </a:t>
            </a:r>
            <a:r>
              <a:rPr lang="en-US" sz="3600" dirty="0" err="1">
                <a:latin typeface="Helvetica" pitchFamily="2" charset="0"/>
              </a:rPr>
              <a:t>bB</a:t>
            </a:r>
            <a:r>
              <a:rPr lang="en-US" sz="3600" dirty="0">
                <a:latin typeface="Helvetica" pitchFamily="2" charset="0"/>
              </a:rPr>
              <a:t> </a:t>
            </a:r>
            <a:r>
              <a:rPr lang="en-US" sz="3600" dirty="0">
                <a:latin typeface="Helvetica" pitchFamily="2" charset="0"/>
                <a:sym typeface="Symbol" charset="0"/>
              </a:rPr>
              <a:t> products </a:t>
            </a:r>
            <a:r>
              <a:rPr lang="en-US" sz="3600" b="0" dirty="0">
                <a:latin typeface="Helvetica" pitchFamily="2" charset="0"/>
                <a:sym typeface="Symbol" charset="0"/>
              </a:rPr>
              <a:t>the rate law would have the form given below</a:t>
            </a:r>
            <a:r>
              <a:rPr lang="en-US" sz="3600" b="0" dirty="0" smtClean="0">
                <a:latin typeface="Helvetica" pitchFamily="2" charset="0"/>
                <a:sym typeface="Symbol" charset="0"/>
              </a:rPr>
              <a:t>.</a:t>
            </a:r>
            <a:br>
              <a:rPr lang="en-US" sz="3600" b="0" dirty="0" smtClean="0">
                <a:latin typeface="Helvetica" pitchFamily="2" charset="0"/>
                <a:sym typeface="Symbol" charset="0"/>
              </a:rPr>
            </a:br>
            <a:endParaRPr lang="en-US" sz="3600" b="0" dirty="0" smtClean="0">
              <a:latin typeface="Helvetica" pitchFamily="2" charset="0"/>
              <a:sym typeface="Symbol" charset="0"/>
            </a:endParaRPr>
          </a:p>
          <a:p>
            <a:pPr eaLnBrk="1" hangingPunct="1"/>
            <a:endParaRPr lang="en-US" sz="3600" b="0" dirty="0">
              <a:latin typeface="Helvetica" pitchFamily="2" charset="0"/>
              <a:sym typeface="Symbol" charset="0"/>
            </a:endParaRPr>
          </a:p>
          <a:p>
            <a:pPr eaLnBrk="1" hangingPunct="1"/>
            <a:endParaRPr lang="en-US" sz="3600" b="0" dirty="0">
              <a:latin typeface="Helvetica" pitchFamily="2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Helvetica" pitchFamily="2" charset="0"/>
                <a:sym typeface="Symbol" charset="0"/>
              </a:rPr>
              <a:t>Orders of the reactants - </a:t>
            </a:r>
            <a:r>
              <a:rPr lang="en-US" sz="3600" b="0" i="1" dirty="0" smtClean="0">
                <a:latin typeface="Helvetica" pitchFamily="2" charset="0"/>
                <a:sym typeface="Symbol" charset="0"/>
              </a:rPr>
              <a:t>n</a:t>
            </a:r>
            <a:r>
              <a:rPr lang="en-US" sz="3600" b="0" dirty="0" smtClean="0">
                <a:latin typeface="Helvetica" pitchFamily="2" charset="0"/>
                <a:sym typeface="Symbol" charset="0"/>
              </a:rPr>
              <a:t> </a:t>
            </a:r>
            <a:r>
              <a:rPr lang="en-US" sz="3600" b="0" dirty="0">
                <a:latin typeface="Helvetica" pitchFamily="2" charset="0"/>
                <a:sym typeface="Symbol" charset="0"/>
              </a:rPr>
              <a:t>and </a:t>
            </a:r>
            <a:r>
              <a:rPr lang="en-US" sz="3600" b="0" i="1" dirty="0">
                <a:latin typeface="Helvetica" pitchFamily="2" charset="0"/>
                <a:sym typeface="Symbol" charset="0"/>
              </a:rPr>
              <a:t>m</a:t>
            </a:r>
            <a:r>
              <a:rPr lang="en-US" sz="3600" b="0" dirty="0">
                <a:latin typeface="Helvetica" pitchFamily="2" charset="0"/>
                <a:sym typeface="Symbol" charset="0"/>
              </a:rPr>
              <a:t> </a:t>
            </a:r>
            <a:endParaRPr lang="en-US" sz="3600" b="0" dirty="0" smtClean="0">
              <a:latin typeface="Helvetica" pitchFamily="2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Helvetica" pitchFamily="2" charset="0"/>
                <a:sym typeface="Symbol" charset="0"/>
              </a:rPr>
              <a:t>The rate constant - </a:t>
            </a:r>
            <a:r>
              <a:rPr lang="en-US" sz="3600" b="0" i="1" dirty="0" smtClean="0">
                <a:latin typeface="Helvetica" pitchFamily="2" charset="0"/>
                <a:sym typeface="Symbol" charset="0"/>
              </a:rPr>
              <a:t>k</a:t>
            </a:r>
            <a:r>
              <a:rPr lang="en-US" sz="3600" b="0" dirty="0" smtClean="0">
                <a:latin typeface="Helvetica" pitchFamily="2" charset="0"/>
                <a:sym typeface="Symbol" charset="0"/>
              </a:rPr>
              <a:t> </a:t>
            </a:r>
            <a:endParaRPr lang="en-US" sz="3200" b="0" dirty="0">
              <a:latin typeface="Arial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14634" y="2895600"/>
                <a:ext cx="5762731" cy="811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𝑹𝒂𝒕𝒆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5400" b="1" i="1" baseline="30000" smtClean="0">
                          <a:latin typeface="Cambria Math" panose="02040503050406030204" pitchFamily="18" charset="0"/>
                        </a:rPr>
                        <m:t>𝒏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5400" b="1" i="1" baseline="3000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5400" baseline="30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34" y="2895600"/>
                <a:ext cx="5762731" cy="811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2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Rate Laws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2554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0" dirty="0">
                <a:latin typeface="Helvetica" pitchFamily="2" charset="0"/>
              </a:rPr>
              <a:t>The exponent on each reactant in the rate law is called the </a:t>
            </a:r>
            <a:r>
              <a:rPr lang="en-US" sz="4000" dirty="0">
                <a:solidFill>
                  <a:srgbClr val="0070C0"/>
                </a:solidFill>
                <a:latin typeface="Helvetica" pitchFamily="2" charset="0"/>
              </a:rPr>
              <a:t>order with respect to that reactant.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b="0" dirty="0">
              <a:latin typeface="Helvetica" pitchFamily="2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4000" dirty="0" smtClean="0">
                <a:solidFill>
                  <a:srgbClr val="0070C0"/>
                </a:solidFill>
                <a:latin typeface="Helvetica" pitchFamily="2" charset="0"/>
              </a:rPr>
              <a:t>Order </a:t>
            </a:r>
            <a:r>
              <a:rPr lang="en-US" sz="4000" dirty="0">
                <a:solidFill>
                  <a:srgbClr val="0070C0"/>
                </a:solidFill>
                <a:latin typeface="Helvetica" pitchFamily="2" charset="0"/>
              </a:rPr>
              <a:t>of the </a:t>
            </a:r>
            <a:r>
              <a:rPr lang="en-US" sz="4000" dirty="0" smtClean="0">
                <a:solidFill>
                  <a:srgbClr val="0070C0"/>
                </a:solidFill>
                <a:latin typeface="Helvetica" pitchFamily="2" charset="0"/>
              </a:rPr>
              <a:t>reaction</a:t>
            </a:r>
            <a:r>
              <a:rPr lang="en-US" sz="4000" dirty="0">
                <a:solidFill>
                  <a:srgbClr val="0070C0"/>
                </a:solidFill>
                <a:latin typeface="Helvetica" pitchFamily="2" charset="0"/>
              </a:rPr>
              <a:t> </a:t>
            </a:r>
            <a:r>
              <a:rPr lang="en-US" sz="4000" b="0" dirty="0" smtClean="0">
                <a:latin typeface="Helvetica" pitchFamily="2" charset="0"/>
              </a:rPr>
              <a:t>- the </a:t>
            </a:r>
            <a:r>
              <a:rPr lang="en-US" sz="4000" b="0" dirty="0">
                <a:latin typeface="Helvetica" pitchFamily="2" charset="0"/>
              </a:rPr>
              <a:t>sum of the exponents on the </a:t>
            </a:r>
            <a:r>
              <a:rPr lang="en-US" sz="4000" b="0" dirty="0" smtClean="0">
                <a:latin typeface="Helvetica" pitchFamily="2" charset="0"/>
              </a:rPr>
              <a:t>reactants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6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Single Step Reactions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2554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0" dirty="0" smtClean="0">
                <a:latin typeface="Helvetica" pitchFamily="2" charset="0"/>
              </a:rPr>
              <a:t>The orders do not match the coefficients in the balanced equation UNLESS the reaction happens in one single step.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b="0" dirty="0">
              <a:latin typeface="Helvetica" pitchFamily="2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0" dirty="0" smtClean="0">
                <a:latin typeface="Helvetica" pitchFamily="2" charset="0"/>
              </a:rPr>
              <a:t>Not as common as it taking multiple steps. </a:t>
            </a:r>
            <a:endParaRPr lang="en-US" sz="4000" u="sng" dirty="0">
              <a:solidFill>
                <a:srgbClr val="0070C0"/>
              </a:solidFill>
              <a:latin typeface="Helvetica" pitchFamily="2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4000" b="0" dirty="0"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Single Step Reactions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550" y="1422297"/>
            <a:ext cx="1102685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0" dirty="0" smtClean="0">
                <a:latin typeface="+mj-lt"/>
              </a:rPr>
              <a:t>The following reaction happens in one single step. 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>
                <a:latin typeface="+mj-lt"/>
              </a:rPr>
              <a:t>2 </a:t>
            </a:r>
            <a:r>
              <a:rPr lang="en-US" sz="3200" dirty="0">
                <a:latin typeface="+mj-lt"/>
              </a:rPr>
              <a:t>NO(</a:t>
            </a:r>
            <a:r>
              <a:rPr lang="en-US" sz="3200" i="1" dirty="0">
                <a:latin typeface="+mj-lt"/>
              </a:rPr>
              <a:t>g</a:t>
            </a:r>
            <a:r>
              <a:rPr lang="en-US" sz="3200" dirty="0">
                <a:latin typeface="+mj-lt"/>
              </a:rPr>
              <a:t>) +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</a:t>
            </a:r>
            <a:r>
              <a:rPr lang="en-US" sz="3200" i="1" dirty="0">
                <a:latin typeface="+mj-lt"/>
              </a:rPr>
              <a:t>g</a:t>
            </a:r>
            <a:r>
              <a:rPr lang="en-US" sz="3200" dirty="0">
                <a:latin typeface="+mj-lt"/>
              </a:rPr>
              <a:t>) </a:t>
            </a:r>
            <a:r>
              <a:rPr lang="en-US" sz="32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2 NO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</a:t>
            </a:r>
            <a:r>
              <a:rPr lang="en-US" sz="3200" i="1" dirty="0">
                <a:latin typeface="+mj-lt"/>
              </a:rPr>
              <a:t>g</a:t>
            </a:r>
            <a:r>
              <a:rPr lang="en-US" sz="3200" dirty="0">
                <a:latin typeface="+mj-lt"/>
              </a:rPr>
              <a:t>) </a:t>
            </a:r>
          </a:p>
          <a:p>
            <a:pPr algn="ctr">
              <a:lnSpc>
                <a:spcPct val="13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Rate 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= k[NO]</a:t>
            </a:r>
            <a:r>
              <a:rPr lang="en-US" sz="3600" baseline="30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[O</a:t>
            </a:r>
            <a:r>
              <a:rPr lang="en-US" sz="3600" baseline="-25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].  </a:t>
            </a:r>
            <a:endParaRPr lang="en-US" sz="3600" dirty="0" smtClean="0">
              <a:solidFill>
                <a:srgbClr val="0070C0"/>
              </a:solidFill>
              <a:latin typeface="+mj-lt"/>
            </a:endParaRPr>
          </a:p>
          <a:p>
            <a:pPr algn="ctr"/>
            <a:endParaRPr lang="en-US" sz="36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3600" b="0" dirty="0">
                <a:latin typeface="+mj-lt"/>
              </a:rPr>
              <a:t>The reaction is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</a:rPr>
              <a:t>second order with respect to [NO],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</a:rPr>
              <a:t>first order with respect to [O</a:t>
            </a:r>
            <a:r>
              <a:rPr lang="en-US" sz="3600" b="0" baseline="-25000" dirty="0">
                <a:latin typeface="+mj-lt"/>
              </a:rPr>
              <a:t>2</a:t>
            </a:r>
            <a:r>
              <a:rPr lang="en-US" sz="3600" b="0" dirty="0">
                <a:latin typeface="+mj-lt"/>
              </a:rPr>
              <a:t>],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</a:rPr>
              <a:t>and third order overall.</a:t>
            </a:r>
            <a:endParaRPr lang="en-US" sz="3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9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Method of Initial Rates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550" y="1422297"/>
            <a:ext cx="1102685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dirty="0" smtClean="0">
                <a:latin typeface="+mj-lt"/>
              </a:rPr>
              <a:t>Since we rarely know if a reaction happens in one or more steps, we have to use pattern recognition to figure out what the exponents must be.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j-lt"/>
              </a:rPr>
              <a:t>Systematically change the starting [  ]s of the various reactants while holding the [   ] of other reactants the same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j-lt"/>
              </a:rPr>
              <a:t>See how the rate changes as you change the [  ]s </a:t>
            </a:r>
          </a:p>
          <a:p>
            <a:pPr marL="1943100" lvl="3" indent="-571500">
              <a:buFont typeface="Symbol" panose="05050102010706020507" pitchFamily="18" charset="2"/>
              <a:buChar char="-"/>
            </a:pPr>
            <a:r>
              <a:rPr lang="en-US" b="0" dirty="0" smtClean="0">
                <a:latin typeface="+mj-lt"/>
              </a:rPr>
              <a:t>What is the relationship between the rate and the [  ]s ? </a:t>
            </a:r>
          </a:p>
          <a:p>
            <a:pPr marL="1943100" lvl="3" indent="-571500">
              <a:buFont typeface="Symbol" panose="05050102010706020507" pitchFamily="18" charset="2"/>
              <a:buChar char="-"/>
            </a:pPr>
            <a:r>
              <a:rPr lang="en-US" b="0" dirty="0" smtClean="0">
                <a:latin typeface="+mj-lt"/>
              </a:rPr>
              <a:t>That tells you the exponents! 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81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6375" y="1193136"/>
            <a:ext cx="111792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rate law, determine the value of the rate constant, k, and the overall order for the following reaction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Initial Rates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00400" y="2362201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NO(g) + Cl</a:t>
            </a:r>
            <a:r>
              <a:rPr lang="en-US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NOCl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61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294212"/>
              </p:ext>
            </p:extLst>
          </p:nvPr>
        </p:nvGraphicFramePr>
        <p:xfrm>
          <a:off x="2667000" y="2943202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(mol/L)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Mol/L·s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 x 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08325" y="3349626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875251"/>
          </a:xfrm>
        </p:spPr>
        <p:txBody>
          <a:bodyPr/>
          <a:lstStyle/>
          <a:p>
            <a:pPr algn="l"/>
            <a:r>
              <a:rPr lang="en-US" sz="44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Writing a (differential) Rate Law</a:t>
            </a:r>
            <a:endParaRPr lang="en-US" sz="4400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0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15046</TotalTime>
  <Words>1675</Words>
  <Application>Microsoft Office PowerPoint</Application>
  <PresentationFormat>Widescreen</PresentationFormat>
  <Paragraphs>472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ＭＳ Ｐゴシック</vt:lpstr>
      <vt:lpstr>Arial</vt:lpstr>
      <vt:lpstr>Cambria Math</vt:lpstr>
      <vt:lpstr>Comic Sans MS</vt:lpstr>
      <vt:lpstr>Helvetica</vt:lpstr>
      <vt:lpstr>Impact</vt:lpstr>
      <vt:lpstr>Symbol</vt:lpstr>
      <vt:lpstr>Wingdings</vt:lpstr>
      <vt:lpstr>chemistry</vt:lpstr>
      <vt:lpstr>Default Design</vt:lpstr>
      <vt:lpstr>Equation</vt:lpstr>
      <vt:lpstr>Brownstone Equation Editor 5.0 Equation</vt:lpstr>
      <vt:lpstr>KINETICS</vt:lpstr>
      <vt:lpstr>Rate Laws</vt:lpstr>
      <vt:lpstr>Rate Laws</vt:lpstr>
      <vt:lpstr>Rate Laws</vt:lpstr>
      <vt:lpstr>Rate Laws</vt:lpstr>
      <vt:lpstr>Single Step Reactions</vt:lpstr>
      <vt:lpstr>Single Step Reactions</vt:lpstr>
      <vt:lpstr>Method of Initial Rates</vt:lpstr>
      <vt:lpstr>Writing a (differential) Rate Law</vt:lpstr>
      <vt:lpstr>Writing a (differential) Rate Law</vt:lpstr>
      <vt:lpstr>Writing a (differential) Rate Law</vt:lpstr>
      <vt:lpstr>Writing a (differential) Rate Law</vt:lpstr>
      <vt:lpstr>How I like to find the units because I’m lazy </vt:lpstr>
      <vt:lpstr>Writing a (differential) Rate Law</vt:lpstr>
      <vt:lpstr>The Effect of Orders</vt:lpstr>
      <vt:lpstr>Integrated Rate Law</vt:lpstr>
      <vt:lpstr>Integrated Rate Law</vt:lpstr>
      <vt:lpstr>Half Life with Integrated Rate Laws</vt:lpstr>
      <vt:lpstr>Half Life with Integrated Rate Laws</vt:lpstr>
      <vt:lpstr>Relationship Between [  ] and ½ Life</vt:lpstr>
      <vt:lpstr>Graphical Determination of Rate Law</vt:lpstr>
      <vt:lpstr>PowerPoint Presentation</vt:lpstr>
      <vt:lpstr>PowerPoint Presentation</vt:lpstr>
      <vt:lpstr>PowerPoint Presentation</vt:lpstr>
      <vt:lpstr>PowerPoint Presentation</vt:lpstr>
      <vt:lpstr>Time vs. [H2O2]</vt:lpstr>
      <vt:lpstr>Time vs. ln[H2O2]</vt:lpstr>
      <vt:lpstr>Time vs. 1/[H2O2]</vt:lpstr>
      <vt:lpstr>And the winner is… Time vs. ln[H2O2]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324</cp:revision>
  <dcterms:created xsi:type="dcterms:W3CDTF">2006-06-14T20:08:31Z</dcterms:created>
  <dcterms:modified xsi:type="dcterms:W3CDTF">2020-05-19T18:01:27Z</dcterms:modified>
</cp:coreProperties>
</file>