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notesMasterIdLst>
    <p:notesMasterId r:id="rId37"/>
  </p:notesMasterIdLst>
  <p:sldIdLst>
    <p:sldId id="363" r:id="rId3"/>
    <p:sldId id="364" r:id="rId4"/>
    <p:sldId id="365" r:id="rId5"/>
    <p:sldId id="366" r:id="rId6"/>
    <p:sldId id="367" r:id="rId7"/>
    <p:sldId id="368" r:id="rId8"/>
    <p:sldId id="369" r:id="rId9"/>
    <p:sldId id="370" r:id="rId10"/>
    <p:sldId id="271" r:id="rId11"/>
    <p:sldId id="371" r:id="rId12"/>
    <p:sldId id="372" r:id="rId13"/>
    <p:sldId id="373" r:id="rId14"/>
    <p:sldId id="374" r:id="rId15"/>
    <p:sldId id="375" r:id="rId16"/>
    <p:sldId id="376" r:id="rId17"/>
    <p:sldId id="377" r:id="rId18"/>
    <p:sldId id="378" r:id="rId19"/>
    <p:sldId id="304" r:id="rId20"/>
    <p:sldId id="379" r:id="rId21"/>
    <p:sldId id="327" r:id="rId22"/>
    <p:sldId id="355" r:id="rId23"/>
    <p:sldId id="356" r:id="rId24"/>
    <p:sldId id="357" r:id="rId25"/>
    <p:sldId id="358" r:id="rId26"/>
    <p:sldId id="359" r:id="rId27"/>
    <p:sldId id="279" r:id="rId28"/>
    <p:sldId id="278" r:id="rId29"/>
    <p:sldId id="280" r:id="rId30"/>
    <p:sldId id="281" r:id="rId31"/>
    <p:sldId id="282" r:id="rId32"/>
    <p:sldId id="283" r:id="rId33"/>
    <p:sldId id="320" r:id="rId34"/>
    <p:sldId id="321" r:id="rId35"/>
    <p:sldId id="329" r:id="rId3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CCFF"/>
    <a:srgbClr val="5F5F5F"/>
    <a:srgbClr val="99FF66"/>
    <a:srgbClr val="FFCCFF"/>
    <a:srgbClr val="006600"/>
    <a:srgbClr val="DDDDDD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4586" autoAdjust="0"/>
  </p:normalViewPr>
  <p:slideViewPr>
    <p:cSldViewPr>
      <p:cViewPr varScale="1">
        <p:scale>
          <a:sx n="65" d="100"/>
          <a:sy n="65" d="100"/>
        </p:scale>
        <p:origin x="108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6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itchFamily="34" charset="0"/>
              </a:defRPr>
            </a:lvl1pPr>
          </a:lstStyle>
          <a:p>
            <a:fld id="{01773766-CA99-4600-9D5A-6DB0DDBA82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0694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73766-CA99-4600-9D5A-6DB0DDBA82C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1116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02756" indent="-270291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81164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13629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46095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8B224E23-A3EE-4044-9E01-8C797A28F0FF}" type="slidenum">
              <a:rPr lang="en-US" sz="1200" baseline="0"/>
              <a:pPr/>
              <a:t>24</a:t>
            </a:fld>
            <a:endParaRPr lang="en-US" sz="1200" baseline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051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02756" indent="-270291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81164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13629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46095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467B7E80-E25F-CA42-8523-8A007EA865BA}" type="slidenum">
              <a:rPr lang="en-US" sz="1200" baseline="0"/>
              <a:pPr/>
              <a:t>32</a:t>
            </a:fld>
            <a:endParaRPr lang="en-US" sz="1200" baseline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16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02756" indent="-270291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81164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13629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46095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8881EDF5-FC83-6F42-9174-DBF1BC2424FA}" type="slidenum">
              <a:rPr lang="en-US" sz="1200" baseline="0"/>
              <a:pPr/>
              <a:t>33</a:t>
            </a:fld>
            <a:endParaRPr lang="en-US" sz="1200" baseline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19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73766-CA99-4600-9D5A-6DB0DDBA82C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14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73766-CA99-4600-9D5A-6DB0DDBA82C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819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73766-CA99-4600-9D5A-6DB0DDBA82C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54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73766-CA99-4600-9D5A-6DB0DDBA82C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63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52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975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02756" indent="-270291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81164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13629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46095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2928337E-A2D7-AB44-9A4E-27612252F116}" type="slidenum">
              <a:rPr lang="en-US" sz="1200" baseline="0"/>
              <a:pPr/>
              <a:t>22</a:t>
            </a:fld>
            <a:endParaRPr lang="en-US" sz="1200" baseline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924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 baseline="300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02756" indent="-270291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081164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513629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946095" indent="-216233" eaLnBrk="0" hangingPunct="0"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378560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811026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243491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675957" indent="-216233" eaLnBrk="0" fontAlgn="base" hangingPunct="0">
              <a:spcBef>
                <a:spcPct val="0"/>
              </a:spcBef>
              <a:spcAft>
                <a:spcPct val="0"/>
              </a:spcAft>
              <a:defRPr sz="2300" baseline="30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D4470F4B-5D47-4441-A788-6D5A35709469}" type="slidenum">
              <a:rPr lang="en-US" sz="1200" baseline="0"/>
              <a:pPr/>
              <a:t>23</a:t>
            </a:fld>
            <a:endParaRPr lang="en-US" sz="1200" baseline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23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C0FE6-2BD4-44AA-9F48-690D5782FC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714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C13BC-650C-4559-889B-828B581673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06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836BE-EE02-4C0A-820F-9398D00851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291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EF688-0E39-4725-B909-74499BF7B2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944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323A0-34C4-493C-9B56-7F832A64D4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8126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7E7C9-F5F0-469A-8D46-F4EE91BE3C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407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B0F1B-CAA6-41F9-8D22-41B626752A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28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7B3DE-FB27-4B42-B63A-3275867E69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06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A7997-EB3E-4F55-A9FC-EC81BE408C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138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AB490-D81A-4C43-9FED-9B5971947F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032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DAD05-7355-45D6-B231-511D022D48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886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F8D16CD6-7AC9-4704-8C2D-9DAA901F63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32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17.png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1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13.wmf"/><Relationship Id="rId3" Type="http://schemas.openxmlformats.org/officeDocument/2006/relationships/image" Target="../media/image19.png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6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26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8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8.w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1287851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 smtClean="0">
                <a:latin typeface="Impact" panose="020B0806030902050204" pitchFamily="34" charset="0"/>
              </a:rPr>
              <a:t>KINETICS</a:t>
            </a:r>
            <a:endParaRPr lang="en-US" sz="8000" u="sng" dirty="0">
              <a:latin typeface="Impact" panose="020B080603090205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2088355" y="3311604"/>
            <a:ext cx="80152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Rate Laws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7693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4"/>
          <p:cNvSpPr>
            <a:spLocks noChangeArrowheads="1"/>
          </p:cNvSpPr>
          <p:nvPr/>
        </p:nvSpPr>
        <p:spPr bwMode="auto">
          <a:xfrm>
            <a:off x="7149288" y="3474939"/>
            <a:ext cx="2514600" cy="3810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53"/>
          <p:cNvSpPr>
            <a:spLocks noChangeArrowheads="1"/>
          </p:cNvSpPr>
          <p:nvPr/>
        </p:nvSpPr>
        <p:spPr bwMode="auto">
          <a:xfrm>
            <a:off x="7149288" y="3093939"/>
            <a:ext cx="2514600" cy="3810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50"/>
          <p:cNvSpPr>
            <a:spLocks noChangeArrowheads="1"/>
          </p:cNvSpPr>
          <p:nvPr/>
        </p:nvSpPr>
        <p:spPr bwMode="auto">
          <a:xfrm>
            <a:off x="5625288" y="3474939"/>
            <a:ext cx="152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61"/>
          <p:cNvSpPr>
            <a:spLocks noChangeArrowheads="1"/>
          </p:cNvSpPr>
          <p:nvPr/>
        </p:nvSpPr>
        <p:spPr bwMode="auto">
          <a:xfrm>
            <a:off x="5625288" y="3093939"/>
            <a:ext cx="1524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52"/>
          <p:cNvSpPr>
            <a:spLocks noChangeArrowheads="1"/>
          </p:cNvSpPr>
          <p:nvPr/>
        </p:nvSpPr>
        <p:spPr bwMode="auto">
          <a:xfrm>
            <a:off x="4101288" y="3474939"/>
            <a:ext cx="1524000" cy="3810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51"/>
          <p:cNvSpPr>
            <a:spLocks noChangeArrowheads="1"/>
          </p:cNvSpPr>
          <p:nvPr/>
        </p:nvSpPr>
        <p:spPr bwMode="auto">
          <a:xfrm>
            <a:off x="4101288" y="3093939"/>
            <a:ext cx="1524000" cy="3810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06375" y="1193136"/>
            <a:ext cx="1117925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Determine the values for the exponents in the rate law:</a:t>
            </a: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455854" y="1624681"/>
            <a:ext cx="571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NO(g) + Cl</a:t>
            </a:r>
            <a:r>
              <a:rPr lang="en-US" baseline="-25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(g)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2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NOCl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(g)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0618" name="Group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009483"/>
              </p:ext>
            </p:extLst>
          </p:nvPr>
        </p:nvGraphicFramePr>
        <p:xfrm>
          <a:off x="2514600" y="2419981"/>
          <a:ext cx="7162800" cy="2209419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Experiment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[NO]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[Cl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Mol/L·s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1.43 x 10</a:t>
                      </a:r>
                      <a:r>
                        <a:rPr kumimoji="0" lang="en-US" sz="18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5.72 x 10</a:t>
                      </a:r>
                      <a:r>
                        <a:rPr kumimoji="0" lang="en-US" sz="18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2.86 x 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11.4 x 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2955925" y="282640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" name="Frame 8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Text Box 41"/>
          <p:cNvSpPr txBox="1">
            <a:spLocks noChangeArrowheads="1"/>
          </p:cNvSpPr>
          <p:nvPr/>
        </p:nvSpPr>
        <p:spPr bwMode="auto">
          <a:xfrm>
            <a:off x="7694435" y="1588740"/>
            <a:ext cx="335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Rate </a:t>
            </a:r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k[NO]</a:t>
            </a:r>
            <a:r>
              <a:rPr lang="en-US" baseline="30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[Cl</a:t>
            </a:r>
            <a:r>
              <a:rPr lang="en-US" baseline="-25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baseline="30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18" name="Text Box 40"/>
          <p:cNvSpPr txBox="1">
            <a:spLocks noChangeArrowheads="1"/>
          </p:cNvSpPr>
          <p:nvPr/>
        </p:nvSpPr>
        <p:spPr bwMode="auto">
          <a:xfrm>
            <a:off x="506374" y="4696888"/>
            <a:ext cx="111792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experiment 1 and 2, [Cl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is constant while [NO] doubles.</a:t>
            </a:r>
          </a:p>
        </p:txBody>
      </p:sp>
      <p:sp>
        <p:nvSpPr>
          <p:cNvPr id="19" name="Text Box 42"/>
          <p:cNvSpPr txBox="1">
            <a:spLocks noChangeArrowheads="1"/>
          </p:cNvSpPr>
          <p:nvPr/>
        </p:nvSpPr>
        <p:spPr bwMode="auto">
          <a:xfrm>
            <a:off x="506376" y="5109638"/>
            <a:ext cx="11179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Rate quadruples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so the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rxn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2nd order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respect to [NO]</a:t>
            </a:r>
          </a:p>
        </p:txBody>
      </p:sp>
      <p:sp>
        <p:nvSpPr>
          <p:cNvPr id="20" name="Text Box 43"/>
          <p:cNvSpPr txBox="1">
            <a:spLocks noChangeArrowheads="1"/>
          </p:cNvSpPr>
          <p:nvPr/>
        </p:nvSpPr>
        <p:spPr bwMode="auto">
          <a:xfrm>
            <a:off x="4033118" y="5610285"/>
            <a:ext cx="47083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Rate </a:t>
            </a:r>
            <a:r>
              <a:rPr lang="en-US" sz="4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k[NO]</a:t>
            </a:r>
            <a:r>
              <a:rPr lang="en-US" sz="4000" baseline="300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[Cl</a:t>
            </a:r>
            <a:r>
              <a:rPr lang="en-US" sz="4000" baseline="-25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sz="4000" baseline="30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21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9655250" cy="875251"/>
          </a:xfrm>
        </p:spPr>
        <p:txBody>
          <a:bodyPr/>
          <a:lstStyle/>
          <a:p>
            <a:pPr algn="l"/>
            <a:r>
              <a:rPr lang="en-US" sz="4400" b="1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Writing a (differential) Rate Law</a:t>
            </a:r>
            <a:endParaRPr lang="en-US" sz="4400" b="1" u="sng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05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0485" grpId="0"/>
      <p:bldP spid="18" grpId="0"/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7149288" y="3867327"/>
            <a:ext cx="2514600" cy="3810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7149288" y="3105327"/>
            <a:ext cx="2514600" cy="3810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59"/>
          <p:cNvSpPr>
            <a:spLocks noChangeArrowheads="1"/>
          </p:cNvSpPr>
          <p:nvPr/>
        </p:nvSpPr>
        <p:spPr bwMode="auto">
          <a:xfrm>
            <a:off x="5701488" y="3867327"/>
            <a:ext cx="1447800" cy="3810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4101288" y="3867327"/>
            <a:ext cx="160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4101288" y="3105327"/>
            <a:ext cx="1586688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5687976" y="3105327"/>
            <a:ext cx="1461312" cy="381000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06375" y="1193136"/>
            <a:ext cx="1117925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Determine the values for the exponents in the rate law:</a:t>
            </a: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0618" name="Group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770647"/>
              </p:ext>
            </p:extLst>
          </p:nvPr>
        </p:nvGraphicFramePr>
        <p:xfrm>
          <a:off x="2514600" y="2419981"/>
          <a:ext cx="7162800" cy="2209419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Experiment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[NO]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[Cl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Mol/L·s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1.43 x 10</a:t>
                      </a:r>
                      <a:r>
                        <a:rPr kumimoji="0" lang="en-US" sz="18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5.72 x 10</a:t>
                      </a:r>
                      <a:r>
                        <a:rPr kumimoji="0" lang="en-US" sz="18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2.86 x 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11.4 x 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455854" y="1624681"/>
            <a:ext cx="571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NO(g) + Cl</a:t>
            </a:r>
            <a:r>
              <a:rPr lang="en-US" baseline="-25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(g)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2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NOCl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(g)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2955925" y="282640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9655250" cy="875251"/>
          </a:xfrm>
        </p:spPr>
        <p:txBody>
          <a:bodyPr/>
          <a:lstStyle/>
          <a:p>
            <a:pPr algn="l"/>
            <a:r>
              <a:rPr lang="en-US" sz="4400" b="1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Writing a (differential) Rate Law</a:t>
            </a:r>
            <a:endParaRPr lang="en-US" sz="4400" b="1" u="sng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rame 8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Text Box 41"/>
          <p:cNvSpPr txBox="1">
            <a:spLocks noChangeArrowheads="1"/>
          </p:cNvSpPr>
          <p:nvPr/>
        </p:nvSpPr>
        <p:spPr bwMode="auto">
          <a:xfrm>
            <a:off x="7694435" y="1588740"/>
            <a:ext cx="335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Rate </a:t>
            </a:r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k[NO]</a:t>
            </a:r>
            <a:r>
              <a:rPr lang="en-US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[Cl</a:t>
            </a:r>
            <a:r>
              <a:rPr lang="en-US" baseline="-250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baseline="300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en-US" baseline="30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Box 40"/>
          <p:cNvSpPr txBox="1">
            <a:spLocks noChangeArrowheads="1"/>
          </p:cNvSpPr>
          <p:nvPr/>
        </p:nvSpPr>
        <p:spPr bwMode="auto">
          <a:xfrm>
            <a:off x="506374" y="4696888"/>
            <a:ext cx="111792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experiment 2 and 4, [NO] is constant while [Cl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doubles.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Box 42"/>
          <p:cNvSpPr txBox="1">
            <a:spLocks noChangeArrowheads="1"/>
          </p:cNvSpPr>
          <p:nvPr/>
        </p:nvSpPr>
        <p:spPr bwMode="auto">
          <a:xfrm>
            <a:off x="506376" y="5109638"/>
            <a:ext cx="11179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doubles, so the reaction is first order with respect to [Cl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 Box 43"/>
          <p:cNvSpPr txBox="1">
            <a:spLocks noChangeArrowheads="1"/>
          </p:cNvSpPr>
          <p:nvPr/>
        </p:nvSpPr>
        <p:spPr bwMode="auto">
          <a:xfrm>
            <a:off x="4033118" y="5610285"/>
            <a:ext cx="47083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Rate </a:t>
            </a:r>
            <a:r>
              <a:rPr lang="en-US" sz="4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k[NO]</a:t>
            </a:r>
            <a:r>
              <a:rPr lang="en-US" sz="4000" baseline="30000" dirty="0" smtClean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[Cl</a:t>
            </a:r>
            <a:r>
              <a:rPr lang="en-US" sz="4000" baseline="-250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sz="4000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4000" baseline="30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84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5" grpId="0" animBg="1"/>
      <p:bldP spid="26" grpId="0" animBg="1"/>
      <p:bldP spid="24" grpId="0" animBg="1"/>
      <p:bldP spid="20485" grpId="0"/>
      <p:bldP spid="18" grpId="0"/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06375" y="1193136"/>
            <a:ext cx="1117925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2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Determine the </a:t>
            </a:r>
            <a:r>
              <a:rPr lang="en-US" b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 of the rate constant, k, including units, by using any of the experimental trials – doesn’t matter which one!</a:t>
            </a:r>
            <a:endParaRPr lang="en-US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435723" y="2079954"/>
            <a:ext cx="571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NO(g) + Cl</a:t>
            </a:r>
            <a:r>
              <a:rPr lang="en-US" baseline="-25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(g)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2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NOCl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(g)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2955925" y="282640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9655250" cy="835322"/>
          </a:xfrm>
        </p:spPr>
        <p:txBody>
          <a:bodyPr/>
          <a:lstStyle/>
          <a:p>
            <a:pPr algn="l"/>
            <a:r>
              <a:rPr lang="en-US" sz="4400" b="1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Writing a (differential) Rate Law</a:t>
            </a:r>
            <a:endParaRPr lang="en-US" sz="4400" b="1" u="sng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rame 8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Text Box 41"/>
          <p:cNvSpPr txBox="1">
            <a:spLocks noChangeArrowheads="1"/>
          </p:cNvSpPr>
          <p:nvPr/>
        </p:nvSpPr>
        <p:spPr bwMode="auto">
          <a:xfrm>
            <a:off x="7674304" y="2044013"/>
            <a:ext cx="335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Rate </a:t>
            </a:r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k[NO]</a:t>
            </a:r>
            <a:r>
              <a:rPr lang="en-US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[Cl</a:t>
            </a:r>
            <a:r>
              <a:rPr lang="en-US" baseline="-250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baseline="30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7" name="Group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846070"/>
              </p:ext>
            </p:extLst>
          </p:nvPr>
        </p:nvGraphicFramePr>
        <p:xfrm>
          <a:off x="2514599" y="2779560"/>
          <a:ext cx="7162800" cy="1066419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Experiment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[NO]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[Cl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Mol/L·s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1.43 x 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16838"/>
              </p:ext>
            </p:extLst>
          </p:nvPr>
        </p:nvGraphicFramePr>
        <p:xfrm>
          <a:off x="2937386" y="3994192"/>
          <a:ext cx="6324600" cy="106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2" name="Equation" r:id="rId4" imgW="2793960" imgH="469800" progId="">
                  <p:embed/>
                </p:oleObj>
              </mc:Choice>
              <mc:Fallback>
                <p:oleObj name="Equation" r:id="rId4" imgW="2793960" imgH="469800" progId="">
                  <p:embed/>
                  <p:pic>
                    <p:nvPicPr>
                      <p:cNvPr id="22575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7386" y="3994192"/>
                        <a:ext cx="6324600" cy="1063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0683867"/>
              </p:ext>
            </p:extLst>
          </p:nvPr>
        </p:nvGraphicFramePr>
        <p:xfrm>
          <a:off x="2861186" y="5365792"/>
          <a:ext cx="6705600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3" name="Equation" r:id="rId6" imgW="3187440" imgH="482400" progId="">
                  <p:embed/>
                </p:oleObj>
              </mc:Choice>
              <mc:Fallback>
                <p:oleObj name="Equation" r:id="rId6" imgW="3187440" imgH="482400" progId="">
                  <p:embed/>
                  <p:pic>
                    <p:nvPicPr>
                      <p:cNvPr id="22576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1186" y="5365792"/>
                        <a:ext cx="6705600" cy="1014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49"/>
          <p:cNvSpPr>
            <a:spLocks noChangeArrowheads="1"/>
          </p:cNvSpPr>
          <p:nvPr/>
        </p:nvSpPr>
        <p:spPr bwMode="auto">
          <a:xfrm>
            <a:off x="7150723" y="5374917"/>
            <a:ext cx="2526676" cy="996162"/>
          </a:xfrm>
          <a:prstGeom prst="rect">
            <a:avLst/>
          </a:prstGeom>
          <a:noFill/>
          <a:ln w="5715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35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8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3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06375" y="1193136"/>
            <a:ext cx="1117925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b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know the unit for rate is always M/sec, and we know the rate law, and that the units for [  ]  is M</a:t>
            </a:r>
            <a:endParaRPr lang="en-US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2955925" y="2826405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1484050" cy="1143000"/>
          </a:xfrm>
        </p:spPr>
        <p:txBody>
          <a:bodyPr/>
          <a:lstStyle/>
          <a:p>
            <a:pPr algn="l"/>
            <a:r>
              <a:rPr lang="en-US" b="1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I like to find the units because I’m lazy </a:t>
            </a:r>
            <a:r>
              <a:rPr lang="en-US" b="1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en-US" b="1" u="sng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rame 8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Text Box 41"/>
          <p:cNvSpPr txBox="1">
            <a:spLocks noChangeArrowheads="1"/>
          </p:cNvSpPr>
          <p:nvPr/>
        </p:nvSpPr>
        <p:spPr bwMode="auto">
          <a:xfrm>
            <a:off x="664009" y="2151156"/>
            <a:ext cx="515718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Rate </a:t>
            </a:r>
            <a:r>
              <a:rPr lang="en-US" sz="4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k[NO]</a:t>
            </a:r>
            <a:r>
              <a:rPr lang="en-US" sz="4400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[Cl</a:t>
            </a:r>
            <a:r>
              <a:rPr lang="en-US" sz="4400" baseline="-25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en-US" sz="4400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4400" baseline="30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 Box 41"/>
              <p:cNvSpPr txBox="1">
                <a:spLocks noChangeArrowheads="1"/>
              </p:cNvSpPr>
              <p:nvPr/>
            </p:nvSpPr>
            <p:spPr bwMode="auto">
              <a:xfrm>
                <a:off x="1278151" y="2920597"/>
                <a:ext cx="4004238" cy="12447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𝑴</m:t>
                          </m:r>
                        </m:num>
                        <m:den>
                          <m:r>
                            <a:rPr lang="en-US" sz="4000" b="1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𝒔𝒆𝒄</m:t>
                          </m:r>
                        </m:den>
                      </m:f>
                      <m:r>
                        <a:rPr lang="en-US" sz="4000" b="1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𝒌</m:t>
                      </m:r>
                      <m:r>
                        <a:rPr lang="en-US" sz="4000" b="1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4000" b="1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US" sz="4000" b="1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4000" b="1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𝑴</m:t>
                      </m:r>
                      <m:r>
                        <a:rPr lang="en-US" sz="4000" b="1" i="1" baseline="3000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1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𝑴</m:t>
                      </m:r>
                      <m:r>
                        <a:rPr lang="en-US" sz="4000" b="1" i="1" baseline="3000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</m:oMath>
                  </m:oMathPara>
                </a14:m>
                <a:endParaRPr lang="en-US" sz="4000" baseline="30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Text 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78151" y="2920597"/>
                <a:ext cx="4004238" cy="12447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 Box 41"/>
              <p:cNvSpPr txBox="1">
                <a:spLocks noChangeArrowheads="1"/>
              </p:cNvSpPr>
              <p:nvPr/>
            </p:nvSpPr>
            <p:spPr bwMode="auto">
              <a:xfrm>
                <a:off x="1176087" y="4310756"/>
                <a:ext cx="4536178" cy="12488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𝑴</m:t>
                          </m:r>
                        </m:num>
                        <m:den>
                          <m:r>
                            <a:rPr lang="en-US" sz="4000" b="1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𝒔𝒆𝒄</m:t>
                          </m:r>
                        </m:den>
                      </m:f>
                      <m:r>
                        <a:rPr lang="en-US" sz="4000" i="1" dirty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f>
                        <m:fPr>
                          <m:ctrlPr>
                            <a:rPr lang="en-US" sz="4000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i="1" dirty="0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dirty="0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𝑴</m:t>
                              </m:r>
                            </m:e>
                            <m:sup>
                              <m:r>
                                <a:rPr lang="en-US" sz="40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4000" b="1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f>
                        <m:fPr>
                          <m:ctrlPr>
                            <a:rPr lang="en-US" sz="4000" b="1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 dirty="0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 dirty="0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dirty="0" smtClean="0">
                                  <a:solidFill>
                                    <a:schemeClr val="accent2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𝑴</m:t>
                              </m:r>
                            </m:e>
                            <m:sup>
                              <m:r>
                                <a:rPr lang="en-US" sz="4000" b="1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sup>
                          </m:sSup>
                        </m:den>
                      </m:f>
                      <m:r>
                        <a:rPr lang="en-US" sz="4000" b="1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=</m:t>
                      </m:r>
                      <m:r>
                        <a:rPr lang="en-US" sz="4000" b="1" i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𝒌</m:t>
                      </m:r>
                    </m:oMath>
                  </m:oMathPara>
                </a14:m>
                <a:endParaRPr lang="en-US" sz="4000" baseline="30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3" name="Text 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76087" y="4310756"/>
                <a:ext cx="4536178" cy="12488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 bwMode="auto">
          <a:xfrm>
            <a:off x="1105161" y="4354548"/>
            <a:ext cx="1054592" cy="552459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3656370" y="5115379"/>
            <a:ext cx="1054592" cy="552459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 Box 41"/>
              <p:cNvSpPr txBox="1">
                <a:spLocks noChangeArrowheads="1"/>
              </p:cNvSpPr>
              <p:nvPr/>
            </p:nvSpPr>
            <p:spPr bwMode="auto">
              <a:xfrm>
                <a:off x="7398584" y="2079742"/>
                <a:ext cx="3824188" cy="981487"/>
              </a:xfrm>
              <a:prstGeom prst="rect">
                <a:avLst/>
              </a:prstGeom>
              <a:noFill/>
              <a:ln w="5715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1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en-US" sz="4000" i="1" dirty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1" i="1" dirty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𝑴</m:t>
                            </m:r>
                          </m:e>
                          <m:sup>
                            <m:r>
                              <a:rPr lang="en-US" sz="4000" b="1" i="1" dirty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000" b="1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𝒔𝒆𝒄</m:t>
                        </m:r>
                      </m:den>
                    </m:f>
                    <m:r>
                      <a:rPr lang="en-US" sz="4000" b="1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𝒌</m:t>
                    </m:r>
                    <m:r>
                      <a:rPr lang="en-US" sz="4000" b="1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1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𝒖𝒏𝒊𝒕𝒔</m:t>
                    </m:r>
                  </m:oMath>
                </a14:m>
                <a:r>
                  <a:rPr lang="en-US" sz="4000" baseline="300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4000" baseline="30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9" name="Text 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398584" y="2079742"/>
                <a:ext cx="3824188" cy="9814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5715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 Box 41"/>
              <p:cNvSpPr txBox="1">
                <a:spLocks noChangeArrowheads="1"/>
              </p:cNvSpPr>
              <p:nvPr/>
            </p:nvSpPr>
            <p:spPr bwMode="auto">
              <a:xfrm>
                <a:off x="7109563" y="3134726"/>
                <a:ext cx="4184864" cy="10736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i="1" dirty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1" i="1" dirty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𝑳</m:t>
                            </m:r>
                          </m:e>
                          <m:sup>
                            <m:r>
                              <a:rPr lang="en-US" sz="4000" b="1" i="1" dirty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000" i="1" dirty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1" i="1" dirty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𝒎𝒐𝒍</m:t>
                            </m:r>
                          </m:e>
                          <m:sup>
                            <m:r>
                              <a:rPr lang="en-US" sz="4000" b="1" i="1" dirty="0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000" b="1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𝒔𝒆𝒄</m:t>
                        </m:r>
                      </m:den>
                    </m:f>
                    <m:r>
                      <a:rPr lang="en-US" sz="4000" b="1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𝒌</m:t>
                    </m:r>
                    <m:r>
                      <a:rPr lang="en-US" sz="4000" b="1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b="1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𝒖𝒏𝒊𝒕𝒔</m:t>
                    </m:r>
                  </m:oMath>
                </a14:m>
                <a:r>
                  <a:rPr lang="en-US" sz="4000" baseline="300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4000" baseline="30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0" name="Text 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09563" y="3134726"/>
                <a:ext cx="4184864" cy="107369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 Box 41"/>
              <p:cNvSpPr txBox="1">
                <a:spLocks noChangeArrowheads="1"/>
              </p:cNvSpPr>
              <p:nvPr/>
            </p:nvSpPr>
            <p:spPr bwMode="auto">
              <a:xfrm>
                <a:off x="6964883" y="4398385"/>
                <a:ext cx="4059958" cy="5959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𝑴</m:t>
                        </m:r>
                      </m:e>
                      <m:sup>
                        <m:r>
                          <a:rPr lang="en-US" sz="3200" b="1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200" i="1" dirty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320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1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𝒔𝒆𝒄</m:t>
                        </m:r>
                      </m:e>
                      <m:sup>
                        <m:r>
                          <a:rPr lang="en-US" sz="3200" b="1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200" b="1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p>
                    </m:sSup>
                    <m:r>
                      <a:rPr lang="en-US" sz="3200" b="1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𝒌</m:t>
                    </m:r>
                    <m:r>
                      <a:rPr lang="en-US" sz="3200" b="1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1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𝒖𝒏𝒊𝒕𝒔</m:t>
                    </m:r>
                  </m:oMath>
                </a14:m>
                <a:r>
                  <a:rPr lang="en-US" sz="4000" baseline="300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4000" baseline="30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1" name="Text 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64883" y="4398385"/>
                <a:ext cx="4059958" cy="5959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 Box 41"/>
              <p:cNvSpPr txBox="1">
                <a:spLocks noChangeArrowheads="1"/>
              </p:cNvSpPr>
              <p:nvPr/>
            </p:nvSpPr>
            <p:spPr bwMode="auto">
              <a:xfrm>
                <a:off x="6553200" y="5115379"/>
                <a:ext cx="4883325" cy="5959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1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𝑳</m:t>
                        </m:r>
                      </m:e>
                      <m:sup>
                        <m:r>
                          <a:rPr lang="en-US" sz="3200" b="1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320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1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𝒎𝒐𝒍</m:t>
                        </m:r>
                      </m:e>
                      <m:sup>
                        <m:r>
                          <a:rPr lang="en-US" sz="3200" b="1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200" i="1" dirty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3200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200" b="1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𝒔𝒆𝒄</m:t>
                        </m:r>
                      </m:e>
                      <m:sup>
                        <m:r>
                          <a:rPr lang="en-US" sz="3200" b="1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sz="3200" b="1" i="1" dirty="0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p>
                    </m:sSup>
                    <m:r>
                      <a:rPr lang="en-US" sz="3200" b="1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1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𝒌</m:t>
                    </m:r>
                    <m:r>
                      <a:rPr lang="en-US" sz="3200" b="1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1" i="1" dirty="0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𝒖𝒏𝒊𝒕𝒔</m:t>
                    </m:r>
                  </m:oMath>
                </a14:m>
                <a:r>
                  <a:rPr lang="en-US" sz="4000" baseline="300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4000" baseline="30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2" name="Text 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53200" y="5115379"/>
                <a:ext cx="4883325" cy="5959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6521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06375" y="1193136"/>
            <a:ext cx="1117925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3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Determine the </a:t>
            </a:r>
            <a:r>
              <a:rPr lang="en-US" b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order</a:t>
            </a:r>
          </a:p>
          <a:p>
            <a:endParaRPr lang="en-US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sum of the exponents, or orders, of the reactants. </a:t>
            </a:r>
            <a:endParaRPr lang="en-US" b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9883850" cy="855227"/>
          </a:xfrm>
        </p:spPr>
        <p:txBody>
          <a:bodyPr/>
          <a:lstStyle/>
          <a:p>
            <a:pPr algn="l"/>
            <a:r>
              <a:rPr lang="en-US" sz="4400" b="1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Writing a (differential) Rate Law</a:t>
            </a:r>
            <a:endParaRPr lang="en-US" sz="4400" b="1" u="sng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rame 8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Text Box 24"/>
          <p:cNvSpPr txBox="1">
            <a:spLocks noChangeArrowheads="1"/>
          </p:cNvSpPr>
          <p:nvPr/>
        </p:nvSpPr>
        <p:spPr bwMode="auto">
          <a:xfrm>
            <a:off x="4495801" y="2787651"/>
            <a:ext cx="26981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= k[NO]</a:t>
            </a:r>
            <a:r>
              <a:rPr lang="en-US" baseline="30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[Cl</a:t>
            </a:r>
            <a:r>
              <a:rPr lang="en-US" baseline="-25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en-US" baseline="300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Line 30"/>
          <p:cNvSpPr>
            <a:spLocks noChangeShapeType="1"/>
          </p:cNvSpPr>
          <p:nvPr/>
        </p:nvSpPr>
        <p:spPr bwMode="auto">
          <a:xfrm flipV="1">
            <a:off x="6248399" y="3439179"/>
            <a:ext cx="0" cy="1066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Line 31"/>
          <p:cNvSpPr>
            <a:spLocks noChangeShapeType="1"/>
          </p:cNvSpPr>
          <p:nvPr/>
        </p:nvSpPr>
        <p:spPr bwMode="auto">
          <a:xfrm flipV="1">
            <a:off x="7162799" y="3439179"/>
            <a:ext cx="0" cy="10668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32"/>
          <p:cNvSpPr txBox="1">
            <a:spLocks noChangeArrowheads="1"/>
          </p:cNvSpPr>
          <p:nvPr/>
        </p:nvSpPr>
        <p:spPr bwMode="auto">
          <a:xfrm>
            <a:off x="6095999" y="4658380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7" name="Text Box 33"/>
          <p:cNvSpPr txBox="1">
            <a:spLocks noChangeArrowheads="1"/>
          </p:cNvSpPr>
          <p:nvPr/>
        </p:nvSpPr>
        <p:spPr bwMode="auto">
          <a:xfrm>
            <a:off x="6476999" y="4658380"/>
            <a:ext cx="401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</p:txBody>
      </p:sp>
      <p:sp>
        <p:nvSpPr>
          <p:cNvPr id="18" name="Text Box 34"/>
          <p:cNvSpPr txBox="1">
            <a:spLocks noChangeArrowheads="1"/>
          </p:cNvSpPr>
          <p:nvPr/>
        </p:nvSpPr>
        <p:spPr bwMode="auto">
          <a:xfrm>
            <a:off x="6934199" y="4658380"/>
            <a:ext cx="3850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9" name="Text Box 35"/>
          <p:cNvSpPr txBox="1">
            <a:spLocks noChangeArrowheads="1"/>
          </p:cNvSpPr>
          <p:nvPr/>
        </p:nvSpPr>
        <p:spPr bwMode="auto">
          <a:xfrm>
            <a:off x="7299325" y="4655205"/>
            <a:ext cx="6944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</a:t>
            </a:r>
          </a:p>
        </p:txBody>
      </p:sp>
      <p:sp>
        <p:nvSpPr>
          <p:cNvPr id="20" name="Text Box 36"/>
          <p:cNvSpPr txBox="1">
            <a:spLocks noChangeArrowheads="1"/>
          </p:cNvSpPr>
          <p:nvPr/>
        </p:nvSpPr>
        <p:spPr bwMode="auto">
          <a:xfrm>
            <a:off x="4419600" y="5267980"/>
            <a:ext cx="46875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 The reaction is 3</a:t>
            </a:r>
            <a:r>
              <a:rPr lang="en-US" baseline="300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rd</a:t>
            </a:r>
            <a:r>
              <a:rPr lang="en-US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order</a:t>
            </a:r>
          </a:p>
        </p:txBody>
      </p:sp>
    </p:spTree>
    <p:extLst>
      <p:ext uri="{BB962C8B-B14F-4D97-AF65-F5344CB8AC3E}">
        <p14:creationId xmlns:p14="http://schemas.microsoft.com/office/powerpoint/2010/main" val="3956352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 Effect of Orders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903105"/>
              </p:ext>
            </p:extLst>
          </p:nvPr>
        </p:nvGraphicFramePr>
        <p:xfrm>
          <a:off x="4038600" y="2032660"/>
          <a:ext cx="4800600" cy="4145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439413559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333928219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If you Double [A]</a:t>
                      </a:r>
                      <a:endParaRPr lang="en-US" sz="3200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398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Order</a:t>
                      </a:r>
                      <a:r>
                        <a:rPr lang="en-US" sz="2400" b="1" baseline="0" dirty="0" smtClean="0"/>
                        <a:t> </a:t>
                      </a:r>
                      <a:endParaRPr lang="en-US" sz="2400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Effect on</a:t>
                      </a:r>
                      <a:r>
                        <a:rPr lang="en-US" sz="2400" b="1" baseline="0" dirty="0" smtClean="0"/>
                        <a:t> Rate</a:t>
                      </a:r>
                      <a:endParaRPr lang="en-US" sz="2400" b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887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0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No change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164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1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x</a:t>
                      </a:r>
                      <a:r>
                        <a:rPr lang="en-US" sz="2800" b="1" baseline="0" dirty="0" smtClean="0"/>
                        <a:t> 2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475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2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x 4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9763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3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x 9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918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1.5</a:t>
                      </a:r>
                      <a:endParaRPr lang="en-US" sz="2800" i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x ~2.83</a:t>
                      </a:r>
                      <a:endParaRPr lang="en-US" sz="2800" i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223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-1</a:t>
                      </a:r>
                      <a:endParaRPr lang="en-US" sz="2800" i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1" dirty="0" smtClean="0"/>
                        <a:t>0.5</a:t>
                      </a:r>
                      <a:endParaRPr lang="en-US" sz="2800" i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593448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551346" y="1226611"/>
            <a:ext cx="30893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Arial" charset="0"/>
                <a:cs typeface="Arial" charset="0"/>
              </a:rPr>
              <a:t>Rate = k[A]</a:t>
            </a:r>
            <a:r>
              <a:rPr lang="en-US" sz="4000" i="1" baseline="30000" dirty="0">
                <a:latin typeface="Arial" charset="0"/>
                <a:cs typeface="Arial" charset="0"/>
              </a:rPr>
              <a:t>n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9067800" y="53340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1" dirty="0" smtClean="0">
                <a:latin typeface="+mj-lt"/>
              </a:rPr>
              <a:t>Not common</a:t>
            </a:r>
            <a:endParaRPr lang="en-US" b="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867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06375" y="1193136"/>
            <a:ext cx="1117925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200" b="0" dirty="0">
                <a:solidFill>
                  <a:srgbClr val="000000"/>
                </a:solidFill>
                <a:latin typeface="Arial"/>
                <a:cs typeface="Arial"/>
              </a:rPr>
              <a:t>For the reaction A </a:t>
            </a:r>
            <a:r>
              <a:rPr lang="en-US" sz="3200" b="0" dirty="0">
                <a:solidFill>
                  <a:srgbClr val="000000"/>
                </a:solidFill>
                <a:latin typeface="Arial"/>
                <a:cs typeface="Arial"/>
                <a:sym typeface="Symbol" pitchFamily="84" charset="2"/>
              </a:rPr>
              <a:t> products, the rate law depends on the concentration of A.</a:t>
            </a:r>
          </a:p>
          <a:p>
            <a:pPr eaLnBrk="1" hangingPunct="1">
              <a:defRPr/>
            </a:pPr>
            <a:endParaRPr lang="en-US" sz="3200" b="0" dirty="0">
              <a:solidFill>
                <a:srgbClr val="000000"/>
              </a:solidFill>
              <a:latin typeface="Arial"/>
              <a:cs typeface="Arial"/>
              <a:sym typeface="Symbol" pitchFamily="84" charset="2"/>
            </a:endParaRPr>
          </a:p>
          <a:p>
            <a:pPr eaLnBrk="1" hangingPunct="1">
              <a:defRPr/>
            </a:pPr>
            <a:r>
              <a:rPr lang="en-US" sz="3200" b="0" dirty="0">
                <a:solidFill>
                  <a:srgbClr val="000000"/>
                </a:solidFill>
                <a:latin typeface="Arial"/>
                <a:cs typeface="Arial"/>
                <a:sym typeface="Symbol" pitchFamily="84" charset="2"/>
              </a:rPr>
              <a:t>Applying calculus to integrate the rate law gives another equation showing the relationship between the concentration of A and the time  of the reaction; this is called the </a:t>
            </a:r>
            <a:r>
              <a:rPr lang="en-US" sz="3200" dirty="0">
                <a:solidFill>
                  <a:srgbClr val="0070C0"/>
                </a:solidFill>
                <a:latin typeface="Arial"/>
                <a:cs typeface="Arial"/>
                <a:sym typeface="Symbol" pitchFamily="84" charset="2"/>
              </a:rPr>
              <a:t>integrated rate law.</a:t>
            </a: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9883850" cy="855227"/>
          </a:xfrm>
        </p:spPr>
        <p:txBody>
          <a:bodyPr/>
          <a:lstStyle/>
          <a:p>
            <a:pPr algn="l"/>
            <a:r>
              <a:rPr lang="en-US" sz="4400" b="1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Integrated Rate Law</a:t>
            </a:r>
            <a:endParaRPr lang="en-US" sz="4400" b="1" u="sng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rame 8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804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9883850" cy="855227"/>
          </a:xfrm>
        </p:spPr>
        <p:txBody>
          <a:bodyPr/>
          <a:lstStyle/>
          <a:p>
            <a:pPr algn="l"/>
            <a:r>
              <a:rPr lang="en-US" sz="4400" b="1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Integrated Rate Law</a:t>
            </a:r>
            <a:endParaRPr lang="en-US" sz="4400" b="1" u="sng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rame 8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9686044"/>
                  </p:ext>
                </p:extLst>
              </p:nvPr>
            </p:nvGraphicFramePr>
            <p:xfrm>
              <a:off x="502921" y="1289177"/>
              <a:ext cx="11155678" cy="48158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06879">
                      <a:extLst>
                        <a:ext uri="{9D8B030D-6E8A-4147-A177-3AD203B41FA5}">
                          <a16:colId xmlns:a16="http://schemas.microsoft.com/office/drawing/2014/main" val="2139751118"/>
                        </a:ext>
                      </a:extLst>
                    </a:gridCol>
                    <a:gridCol w="1310944">
                      <a:extLst>
                        <a:ext uri="{9D8B030D-6E8A-4147-A177-3AD203B41FA5}">
                          <a16:colId xmlns:a16="http://schemas.microsoft.com/office/drawing/2014/main" val="1900013760"/>
                        </a:ext>
                      </a:extLst>
                    </a:gridCol>
                    <a:gridCol w="1059893">
                      <a:extLst>
                        <a:ext uri="{9D8B030D-6E8A-4147-A177-3AD203B41FA5}">
                          <a16:colId xmlns:a16="http://schemas.microsoft.com/office/drawing/2014/main" val="2643156877"/>
                        </a:ext>
                      </a:extLst>
                    </a:gridCol>
                    <a:gridCol w="7077962">
                      <a:extLst>
                        <a:ext uri="{9D8B030D-6E8A-4147-A177-3AD203B41FA5}">
                          <a16:colId xmlns:a16="http://schemas.microsoft.com/office/drawing/2014/main" val="3414048189"/>
                        </a:ext>
                      </a:extLst>
                    </a:gridCol>
                  </a:tblGrid>
                  <a:tr h="370840"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Graphing Concentration Data vs Time</a:t>
                          </a:r>
                          <a:endParaRPr lang="en-US" sz="2800" b="1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78623063"/>
                      </a:ext>
                    </a:extLst>
                  </a:tr>
                  <a:tr h="370840"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Graph the following</a:t>
                          </a:r>
                          <a:r>
                            <a:rPr lang="en-US" sz="2400" b="1" baseline="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versus time. The one that is linear tells you the order! </a:t>
                          </a:r>
                        </a:p>
                        <a:p>
                          <a:pPr algn="ctr"/>
                          <a:r>
                            <a:rPr lang="en-US" sz="2400" b="1" baseline="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Why? Because of Math. Ha!</a:t>
                          </a:r>
                          <a:endParaRPr lang="en-US" sz="2400" b="1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903619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Memory Device</a:t>
                          </a:r>
                          <a:endParaRPr lang="en-US" sz="2000" b="1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</a:t>
                          </a:r>
                          <a:r>
                            <a:rPr lang="en-US" sz="2000" b="1" baseline="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-axis</a:t>
                          </a:r>
                          <a:endParaRPr lang="en-US" sz="2000" b="1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Order</a:t>
                          </a:r>
                          <a:endParaRPr lang="en-US" sz="2000" b="1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 = mx + b format</a:t>
                          </a:r>
                          <a:endParaRPr lang="en-US" sz="2000" b="1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9409961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</a:t>
                          </a:r>
                          <a:br>
                            <a:rPr lang="en-US" sz="3200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</a:br>
                          <a:r>
                            <a:rPr lang="en-US" sz="1800" b="0" i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Concentration</a:t>
                          </a:r>
                          <a:endParaRPr lang="en-US" sz="1800" b="0" i="1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lang="en-US" sz="32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r>
                            <a:rPr lang="en-US" sz="3200" baseline="30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th</a:t>
                          </a:r>
                          <a:r>
                            <a:rPr lang="en-US" sz="32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US" sz="32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320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sz="32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3200" i="1">
                                            <a:solidFill>
                                              <a:srgbClr val="000000"/>
                                            </a:solidFill>
                                            <a:latin typeface="Cambria Math" charset="0"/>
                                          </a:rPr>
                                          <m:t>𝐴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en-US" sz="3200" i="1">
                                        <a:solidFill>
                                          <a:srgbClr val="000000"/>
                                        </a:solidFill>
                                        <a:latin typeface="Cambria Math" charset="0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n-US" sz="3200">
                                    <a:solidFill>
                                      <a:srgbClr val="000000"/>
                                    </a:solidFill>
                                    <a:latin typeface="Cambria Math" charset="0"/>
                                  </a:rPr>
                                  <m:t>=−</m:t>
                                </m:r>
                                <m:r>
                                  <a:rPr lang="en-US" sz="3200" i="1">
                                    <a:solidFill>
                                      <a:srgbClr val="000000"/>
                                    </a:solidFill>
                                    <a:latin typeface="Cambria Math" charset="0"/>
                                  </a:rPr>
                                  <m:t>𝑘𝑡</m:t>
                                </m:r>
                                <m:r>
                                  <a:rPr lang="en-US" sz="3200">
                                    <a:solidFill>
                                      <a:srgbClr val="000000"/>
                                    </a:solidFill>
                                    <a:latin typeface="Cambria Math" charset="0"/>
                                  </a:rPr>
                                  <m:t>+ </m:t>
                                </m:r>
                                <m:sSub>
                                  <m:sSubPr>
                                    <m:ctrlPr>
                                      <a:rPr lang="en-US" sz="32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sz="32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3200" i="1">
                                            <a:solidFill>
                                              <a:srgbClr val="000000"/>
                                            </a:solidFill>
                                            <a:latin typeface="Cambria Math" charset="0"/>
                                          </a:rPr>
                                          <m:t>𝐴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en-US" sz="3200">
                                        <a:solidFill>
                                          <a:srgbClr val="000000"/>
                                        </a:solidFill>
                                        <a:latin typeface="Cambria Math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146499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</a:t>
                          </a:r>
                          <a:br>
                            <a:rPr lang="en-US" sz="3200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</a:br>
                          <a:r>
                            <a:rPr lang="en-US" sz="1800" b="0" i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Natural Log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Ln [A]</a:t>
                          </a:r>
                          <a:endParaRPr lang="en-US" sz="32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r>
                            <a:rPr lang="en-US" sz="3200" baseline="30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st</a:t>
                          </a:r>
                          <a:r>
                            <a:rPr lang="en-US" sz="32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US" sz="32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3200" i="1" smtClean="0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begChr m:val=""/>
                                        <m:endChr m:val="]"/>
                                        <m:ctrlPr>
                                          <a:rPr lang="en-US" sz="32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3200" i="1">
                                            <a:solidFill>
                                              <a:srgbClr val="000000"/>
                                            </a:solidFill>
                                            <a:latin typeface="Cambria Math" charset="0"/>
                                          </a:rPr>
                                          <m:t>𝐿𝑛</m:t>
                                        </m:r>
                                        <m:r>
                                          <a:rPr lang="en-US" sz="3200">
                                            <a:solidFill>
                                              <a:srgbClr val="000000"/>
                                            </a:solidFill>
                                            <a:latin typeface="Cambria Math" charset="0"/>
                                          </a:rPr>
                                          <m:t>[</m:t>
                                        </m:r>
                                        <m:r>
                                          <a:rPr lang="en-US" sz="3200" i="1">
                                            <a:solidFill>
                                              <a:srgbClr val="000000"/>
                                            </a:solidFill>
                                            <a:latin typeface="Cambria Math" charset="0"/>
                                          </a:rPr>
                                          <m:t>𝐴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en-US" sz="3200" i="1">
                                        <a:solidFill>
                                          <a:srgbClr val="000000"/>
                                        </a:solidFill>
                                        <a:latin typeface="Cambria Math" charset="0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n-US" sz="3200">
                                    <a:solidFill>
                                      <a:srgbClr val="000000"/>
                                    </a:solidFill>
                                    <a:latin typeface="Cambria Math" charset="0"/>
                                  </a:rPr>
                                  <m:t>=−</m:t>
                                </m:r>
                                <m:r>
                                  <a:rPr lang="en-US" sz="3200" i="1">
                                    <a:solidFill>
                                      <a:srgbClr val="000000"/>
                                    </a:solidFill>
                                    <a:latin typeface="Cambria Math" charset="0"/>
                                  </a:rPr>
                                  <m:t>𝑘𝑡</m:t>
                                </m:r>
                                <m:r>
                                  <a:rPr lang="en-US" sz="3200">
                                    <a:solidFill>
                                      <a:srgbClr val="000000"/>
                                    </a:solidFill>
                                    <a:latin typeface="Cambria Math" charset="0"/>
                                  </a:rPr>
                                  <m:t>+ </m:t>
                                </m:r>
                                <m:sSub>
                                  <m:sSubPr>
                                    <m:ctrlPr>
                                      <a:rPr lang="en-US" sz="32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begChr m:val=""/>
                                        <m:endChr m:val="]"/>
                                        <m:ctrlPr>
                                          <a:rPr lang="en-US" sz="3200" i="1">
                                            <a:solidFill>
                                              <a:srgbClr val="0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3200" i="1">
                                            <a:solidFill>
                                              <a:srgbClr val="000000"/>
                                            </a:solidFill>
                                            <a:latin typeface="Cambria Math" charset="0"/>
                                          </a:rPr>
                                          <m:t>𝐿𝑛</m:t>
                                        </m:r>
                                        <m:r>
                                          <a:rPr lang="en-US" sz="3200">
                                            <a:solidFill>
                                              <a:srgbClr val="000000"/>
                                            </a:solidFill>
                                            <a:latin typeface="Cambria Math" charset="0"/>
                                          </a:rPr>
                                          <m:t>[</m:t>
                                        </m:r>
                                        <m:r>
                                          <a:rPr lang="en-US" sz="3200" i="1">
                                            <a:solidFill>
                                              <a:srgbClr val="000000"/>
                                            </a:solidFill>
                                            <a:latin typeface="Cambria Math" charset="0"/>
                                          </a:rPr>
                                          <m:t>𝐴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en-US" sz="3200">
                                        <a:solidFill>
                                          <a:srgbClr val="000000"/>
                                        </a:solidFill>
                                        <a:latin typeface="Cambria Math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3200" dirty="0"/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41492224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br>
                            <a:rPr lang="en-US" sz="3200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</a:br>
                          <a:r>
                            <a:rPr lang="en-US" sz="1800" b="0" i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Reciprocal </a:t>
                          </a:r>
                          <a:endParaRPr lang="en-US" sz="3200" b="1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1/[A]</a:t>
                          </a:r>
                          <a:endParaRPr lang="en-US" sz="32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r>
                            <a:rPr lang="en-US" sz="3200" baseline="30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nd</a:t>
                          </a:r>
                          <a:r>
                            <a:rPr lang="en-US" sz="32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US" sz="32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/>
                          </a:r>
                          <a:br>
                            <a:rPr lang="en-US" sz="32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</a:br>
                          <a:endParaRPr lang="en-US" sz="32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28317080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9686044"/>
                  </p:ext>
                </p:extLst>
              </p:nvPr>
            </p:nvGraphicFramePr>
            <p:xfrm>
              <a:off x="502921" y="1289177"/>
              <a:ext cx="11155678" cy="48158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06879">
                      <a:extLst>
                        <a:ext uri="{9D8B030D-6E8A-4147-A177-3AD203B41FA5}">
                          <a16:colId xmlns:a16="http://schemas.microsoft.com/office/drawing/2014/main" val="2139751118"/>
                        </a:ext>
                      </a:extLst>
                    </a:gridCol>
                    <a:gridCol w="1310944">
                      <a:extLst>
                        <a:ext uri="{9D8B030D-6E8A-4147-A177-3AD203B41FA5}">
                          <a16:colId xmlns:a16="http://schemas.microsoft.com/office/drawing/2014/main" val="1900013760"/>
                        </a:ext>
                      </a:extLst>
                    </a:gridCol>
                    <a:gridCol w="1059893">
                      <a:extLst>
                        <a:ext uri="{9D8B030D-6E8A-4147-A177-3AD203B41FA5}">
                          <a16:colId xmlns:a16="http://schemas.microsoft.com/office/drawing/2014/main" val="2643156877"/>
                        </a:ext>
                      </a:extLst>
                    </a:gridCol>
                    <a:gridCol w="7077962">
                      <a:extLst>
                        <a:ext uri="{9D8B030D-6E8A-4147-A177-3AD203B41FA5}">
                          <a16:colId xmlns:a16="http://schemas.microsoft.com/office/drawing/2014/main" val="3414048189"/>
                        </a:ext>
                      </a:extLst>
                    </a:gridCol>
                  </a:tblGrid>
                  <a:tr h="518160"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en-US" sz="2800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Graphing Concentration Data vs Time</a:t>
                          </a:r>
                          <a:endParaRPr lang="en-US" sz="2800" b="1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78623063"/>
                      </a:ext>
                    </a:extLst>
                  </a:tr>
                  <a:tr h="822960"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Graph the following</a:t>
                          </a:r>
                          <a:r>
                            <a:rPr lang="en-US" sz="2400" b="1" baseline="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versus time. The one that is linear tells you the order! </a:t>
                          </a:r>
                        </a:p>
                        <a:p>
                          <a:pPr algn="ctr"/>
                          <a:r>
                            <a:rPr lang="en-US" sz="2400" b="1" baseline="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Why? Because of Math. Ha!</a:t>
                          </a:r>
                          <a:endParaRPr lang="en-US" sz="2400" b="1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9036196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Memory Device</a:t>
                          </a:r>
                          <a:endParaRPr lang="en-US" sz="2000" b="1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</a:t>
                          </a:r>
                          <a:r>
                            <a:rPr lang="en-US" sz="2000" b="1" baseline="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-axis</a:t>
                          </a:r>
                          <a:endParaRPr lang="en-US" sz="2000" b="1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Order</a:t>
                          </a:r>
                          <a:endParaRPr lang="en-US" sz="2000" b="1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 = mx + b format</a:t>
                          </a:r>
                          <a:endParaRPr lang="en-US" sz="2000" b="1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94099618"/>
                      </a:ext>
                    </a:extLst>
                  </a:tr>
                  <a:tr h="8534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</a:t>
                          </a:r>
                          <a:br>
                            <a:rPr lang="en-US" sz="3200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</a:br>
                          <a:r>
                            <a:rPr lang="en-US" sz="1800" b="0" i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Concentration</a:t>
                          </a:r>
                          <a:endParaRPr lang="en-US" sz="1800" b="0" i="1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[A]</a:t>
                          </a:r>
                          <a:endParaRPr lang="en-US" sz="32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r>
                            <a:rPr lang="en-US" sz="3200" baseline="30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th</a:t>
                          </a:r>
                          <a:r>
                            <a:rPr lang="en-US" sz="32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US" sz="32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7659" t="-244681" r="-172" b="-22482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1464999"/>
                      </a:ext>
                    </a:extLst>
                  </a:tr>
                  <a:tr h="8534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3200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</a:t>
                          </a:r>
                          <a:br>
                            <a:rPr lang="en-US" sz="3200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</a:br>
                          <a:r>
                            <a:rPr lang="en-US" sz="1800" b="0" i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Natural Log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Ln [A]</a:t>
                          </a:r>
                          <a:endParaRPr lang="en-US" sz="32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r>
                            <a:rPr lang="en-US" sz="3200" baseline="30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st</a:t>
                          </a:r>
                          <a:r>
                            <a:rPr lang="en-US" sz="32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US" sz="32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7659" t="-347143" r="-172" b="-1264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14922244"/>
                      </a:ext>
                    </a:extLst>
                  </a:tr>
                  <a:tr h="1066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</a:t>
                          </a:r>
                          <a:br>
                            <a:rPr lang="en-US" sz="3200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</a:br>
                          <a:r>
                            <a:rPr lang="en-US" sz="1800" b="0" i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Reciprocal </a:t>
                          </a:r>
                          <a:endParaRPr lang="en-US" sz="3200" b="1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1/[A]</a:t>
                          </a:r>
                          <a:endParaRPr lang="en-US" sz="32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r>
                            <a:rPr lang="en-US" sz="3200" baseline="300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nd</a:t>
                          </a:r>
                          <a:r>
                            <a:rPr lang="en-US" sz="32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n-US" sz="32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/>
                          </a:r>
                          <a:br>
                            <a:rPr lang="en-US" sz="320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</a:br>
                          <a:endParaRPr lang="en-US" sz="3200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328317080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9953182"/>
              </p:ext>
            </p:extLst>
          </p:nvPr>
        </p:nvGraphicFramePr>
        <p:xfrm>
          <a:off x="6858000" y="5068062"/>
          <a:ext cx="228600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04" name="Equation" r:id="rId5" imgW="952200" imgH="419040" progId="Equation.BREE4">
                  <p:embed/>
                </p:oleObj>
              </mc:Choice>
              <mc:Fallback>
                <p:oleObj name="Equation" r:id="rId5" imgW="952200" imgH="419040" progId="Equation.BREE4">
                  <p:embed/>
                  <p:pic>
                    <p:nvPicPr>
                      <p:cNvPr id="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068062"/>
                        <a:ext cx="2286000" cy="100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871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0298" y="1350628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		,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then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plug into 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9420631"/>
              </p:ext>
            </p:extLst>
          </p:nvPr>
        </p:nvGraphicFramePr>
        <p:xfrm>
          <a:off x="1256098" y="1274429"/>
          <a:ext cx="1143000" cy="696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35" name="Equation" r:id="rId3" imgW="698400" imgH="393480" progId="Equation.BREE4">
                  <p:embed/>
                </p:oleObj>
              </mc:Choice>
              <mc:Fallback>
                <p:oleObj name="Equation" r:id="rId3" imgW="698400" imgH="393480" progId="Equation.BREE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6098" y="1274429"/>
                        <a:ext cx="1143000" cy="6961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70298" y="2159567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get: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167029"/>
              </p:ext>
            </p:extLst>
          </p:nvPr>
        </p:nvGraphicFramePr>
        <p:xfrm>
          <a:off x="2374517" y="2046872"/>
          <a:ext cx="1270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36" name="Equation" r:id="rId5" imgW="634680" imgH="393480" progId="Equation.BREE4">
                  <p:embed/>
                </p:oleObj>
              </mc:Choice>
              <mc:Fallback>
                <p:oleObj name="Equation" r:id="rId5" imgW="634680" imgH="393480" progId="Equation.BREE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4517" y="2046872"/>
                        <a:ext cx="12700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70298" y="301356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1</a:t>
            </a:r>
            <a:r>
              <a:rPr lang="en-US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order: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6498" y="377607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get: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081634"/>
              </p:ext>
            </p:extLst>
          </p:nvPr>
        </p:nvGraphicFramePr>
        <p:xfrm>
          <a:off x="2295886" y="3650273"/>
          <a:ext cx="1524000" cy="814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37" name="Equation" r:id="rId7" imgW="736560" imgH="393480" progId="Equation.BREE4">
                  <p:embed/>
                </p:oleObj>
              </mc:Choice>
              <mc:Fallback>
                <p:oleObj name="Equation" r:id="rId7" imgW="736560" imgH="393480" progId="Equation.BREE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5886" y="3650273"/>
                        <a:ext cx="1524000" cy="8145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46498" y="4710433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2</a:t>
            </a:r>
            <a:r>
              <a:rPr lang="en-US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order: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4454670"/>
              </p:ext>
            </p:extLst>
          </p:nvPr>
        </p:nvGraphicFramePr>
        <p:xfrm>
          <a:off x="3270549" y="4535850"/>
          <a:ext cx="2286000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38" name="Equation" r:id="rId9" imgW="952200" imgH="419040" progId="Equation.BREE4">
                  <p:embed/>
                </p:oleObj>
              </mc:Choice>
              <mc:Fallback>
                <p:oleObj name="Equation" r:id="rId9" imgW="952200" imgH="419040" progId="Equation.BREE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549" y="4535850"/>
                        <a:ext cx="2286000" cy="10058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46498" y="5740169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get: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6580065"/>
              </p:ext>
            </p:extLst>
          </p:nvPr>
        </p:nvGraphicFramePr>
        <p:xfrm>
          <a:off x="2374517" y="5479261"/>
          <a:ext cx="1828800" cy="1077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39" name="Equation" r:id="rId11" imgW="711000" imgH="419040" progId="Equation.BREE4">
                  <p:embed/>
                </p:oleObj>
              </mc:Choice>
              <mc:Fallback>
                <p:oleObj name="Equation" r:id="rId11" imgW="711000" imgH="419040" progId="Equation.BREE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4517" y="5479261"/>
                        <a:ext cx="1828800" cy="107768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/>
              <p:cNvSpPr/>
              <p:nvPr/>
            </p:nvSpPr>
            <p:spPr>
              <a:xfrm>
                <a:off x="5369696" y="1330136"/>
                <a:ext cx="464820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3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charset="0"/>
                                </a:rPr>
                                <m:t>𝐴</m:t>
                              </m:r>
                            </m:e>
                          </m:d>
                        </m:e>
                        <m:sub>
                          <m:r>
                            <a:rPr lang="en-US" sz="3200" i="1">
                              <a:solidFill>
                                <a:srgbClr val="000000"/>
                              </a:solidFill>
                              <a:effectLst/>
                              <a:latin typeface="Cambria Math" charset="0"/>
                            </a:rPr>
                            <m:t>𝑡</m:t>
                          </m:r>
                        </m:sub>
                      </m:sSub>
                      <m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Cambria Math" charset="0"/>
                        </a:rPr>
                        <m:t>=−</m:t>
                      </m:r>
                      <m:r>
                        <a:rPr lang="en-US" sz="3200" i="1">
                          <a:solidFill>
                            <a:srgbClr val="000000"/>
                          </a:solidFill>
                          <a:effectLst/>
                          <a:latin typeface="Cambria Math" charset="0"/>
                        </a:rPr>
                        <m:t>𝑘𝑡</m:t>
                      </m:r>
                      <m:r>
                        <a:rPr lang="en-US" sz="3200">
                          <a:solidFill>
                            <a:srgbClr val="000000"/>
                          </a:solidFill>
                          <a:effectLst/>
                          <a:latin typeface="Cambria Math" charset="0"/>
                        </a:rPr>
                        <m:t>+ </m:t>
                      </m:r>
                      <m:sSub>
                        <m:sSubPr>
                          <m:ctrlPr>
                            <a:rPr lang="en-US" sz="3200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3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charset="0"/>
                                </a:rPr>
                                <m:t>𝐴</m:t>
                              </m:r>
                            </m:e>
                          </m:d>
                        </m:e>
                        <m:sub>
                          <m:r>
                            <a:rPr lang="en-US" sz="3200">
                              <a:solidFill>
                                <a:srgbClr val="000000"/>
                              </a:solidFill>
                              <a:effectLst/>
                              <a:latin typeface="Cambria Math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9696" y="1330136"/>
                <a:ext cx="4648200" cy="58477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1979998" y="3039762"/>
                <a:ext cx="597507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]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charset="0"/>
                                </a:rPr>
                                <m:t>𝐿𝑛</m:t>
                              </m:r>
                              <m:r>
                                <a:rPr lang="en-US">
                                  <a:solidFill>
                                    <a:srgbClr val="000000"/>
                                  </a:solidFill>
                                  <a:effectLst/>
                                  <a:latin typeface="Cambria Math" charset="0"/>
                                </a:rPr>
                                <m:t>[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charset="0"/>
                                </a:rPr>
                                <m:t>𝐴</m:t>
                              </m:r>
                            </m:e>
                          </m:d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charset="0"/>
                            </a:rPr>
                            <m:t>𝑡</m:t>
                          </m:r>
                        </m:sub>
                      </m:sSub>
                      <m:r>
                        <a:rPr lang="en-US">
                          <a:solidFill>
                            <a:srgbClr val="000000"/>
                          </a:solidFill>
                          <a:effectLst/>
                          <a:latin typeface="Cambria Math" charset="0"/>
                        </a:rPr>
                        <m:t>=−</m:t>
                      </m:r>
                      <m:r>
                        <a:rPr lang="en-US" i="1">
                          <a:solidFill>
                            <a:srgbClr val="000000"/>
                          </a:solidFill>
                          <a:effectLst/>
                          <a:latin typeface="Cambria Math" charset="0"/>
                        </a:rPr>
                        <m:t>𝑘𝑡</m:t>
                      </m:r>
                      <m:r>
                        <a:rPr lang="en-US">
                          <a:solidFill>
                            <a:srgbClr val="000000"/>
                          </a:solidFill>
                          <a:effectLst/>
                          <a:latin typeface="Cambria Math" charset="0"/>
                        </a:rPr>
                        <m:t>+ 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]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charset="0"/>
                                </a:rPr>
                                <m:t>𝐿𝑛</m:t>
                              </m:r>
                              <m:r>
                                <a:rPr lang="en-US">
                                  <a:solidFill>
                                    <a:srgbClr val="000000"/>
                                  </a:solidFill>
                                  <a:effectLst/>
                                  <a:latin typeface="Cambria Math" charset="0"/>
                                </a:rPr>
                                <m:t>[</m:t>
                              </m:r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charset="0"/>
                                </a:rPr>
                                <m:t>𝐴</m:t>
                              </m:r>
                            </m:e>
                          </m:d>
                        </m:e>
                        <m:sub>
                          <m:r>
                            <a:rPr lang="en-US">
                              <a:solidFill>
                                <a:srgbClr val="000000"/>
                              </a:solidFill>
                              <a:effectLst/>
                              <a:latin typeface="Cambria Math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998" y="3039762"/>
                <a:ext cx="5975074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9883850" cy="855227"/>
          </a:xfrm>
        </p:spPr>
        <p:txBody>
          <a:bodyPr/>
          <a:lstStyle/>
          <a:p>
            <a:pPr algn="l"/>
            <a:r>
              <a:rPr lang="en-US" sz="4400" b="1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Half Life with Integrated Rate Laws</a:t>
            </a:r>
            <a:endParaRPr lang="en-US" sz="4400" b="1" u="sng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Frame 19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1" grpId="0"/>
      <p:bldP spid="13" grpId="0"/>
      <p:bldP spid="15" grpId="0"/>
      <p:bldP spid="18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91348363"/>
                  </p:ext>
                </p:extLst>
              </p:nvPr>
            </p:nvGraphicFramePr>
            <p:xfrm>
              <a:off x="662228" y="1238964"/>
              <a:ext cx="10843971" cy="435042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37972">
                      <a:extLst>
                        <a:ext uri="{9D8B030D-6E8A-4147-A177-3AD203B41FA5}">
                          <a16:colId xmlns:a16="http://schemas.microsoft.com/office/drawing/2014/main" val="3467562531"/>
                        </a:ext>
                      </a:extLst>
                    </a:gridCol>
                    <a:gridCol w="6291342">
                      <a:extLst>
                        <a:ext uri="{9D8B030D-6E8A-4147-A177-3AD203B41FA5}">
                          <a16:colId xmlns:a16="http://schemas.microsoft.com/office/drawing/2014/main" val="540229826"/>
                        </a:ext>
                      </a:extLst>
                    </a:gridCol>
                    <a:gridCol w="3614657">
                      <a:extLst>
                        <a:ext uri="{9D8B030D-6E8A-4147-A177-3AD203B41FA5}">
                          <a16:colId xmlns:a16="http://schemas.microsoft.com/office/drawing/2014/main" val="4146171988"/>
                        </a:ext>
                      </a:extLst>
                    </a:gridCol>
                  </a:tblGrid>
                  <a:tr h="971307">
                    <a:tc gridSpan="3">
                      <a:txBody>
                        <a:bodyPr/>
                        <a:lstStyle/>
                        <a:p>
                          <a:pPr algn="l"/>
                          <a:r>
                            <a:rPr lang="en-US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Half-Life</a:t>
                          </a:r>
                          <a:r>
                            <a:rPr lang="en-US" b="1" baseline="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b="1" baseline="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  <a:sym typeface="Wingdings" panose="05000000000000000000" pitchFamily="2" charset="2"/>
                            </a:rPr>
                            <a:t> </a:t>
                          </a:r>
                        </a:p>
                        <a:p>
                          <a:pPr algn="l"/>
                          <a:endParaRPr lang="en-US" b="1" baseline="0" dirty="0" smtClean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  <a:sym typeface="Wingdings" panose="05000000000000000000" pitchFamily="2" charset="2"/>
                          </a:endParaRPr>
                        </a:p>
                        <a:p>
                          <a:pPr algn="l"/>
                          <a:endParaRPr lang="en-US" b="1" baseline="0" dirty="0" smtClean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  <a:sym typeface="Wingdings" panose="05000000000000000000" pitchFamily="2" charset="2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93369281"/>
                      </a:ext>
                    </a:extLst>
                  </a:tr>
                  <a:tr h="43099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Order</a:t>
                          </a:r>
                          <a:endParaRPr lang="en-US" b="1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Plug Into</a:t>
                          </a:r>
                          <a:r>
                            <a:rPr lang="en-US" b="1" baseline="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Integrated Law</a:t>
                          </a:r>
                          <a:endParaRPr lang="en-US" b="1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You</a:t>
                          </a:r>
                          <a:r>
                            <a:rPr lang="en-US" b="1" baseline="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get….</a:t>
                          </a:r>
                          <a:endParaRPr lang="en-US" b="1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12622540"/>
                      </a:ext>
                    </a:extLst>
                  </a:tr>
                  <a:tr h="94013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en-US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sz="24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4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charset="0"/>
                                          </a:rPr>
                                          <m:t>𝐴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charset="0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n-US" sz="24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charset="0"/>
                                  </a:rPr>
                                  <m:t>=−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charset="0"/>
                                  </a:rPr>
                                  <m:t>𝑘𝑡</m:t>
                                </m:r>
                                <m:r>
                                  <a:rPr lang="en-US" sz="24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charset="0"/>
                                  </a:rPr>
                                  <m:t>+ 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begChr m:val="["/>
                                        <m:endChr m:val="]"/>
                                        <m:ctrlPr>
                                          <a:rPr lang="en-US" sz="24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4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charset="0"/>
                                          </a:rPr>
                                          <m:t>𝐴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en-US" sz="24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32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62312082"/>
                      </a:ext>
                    </a:extLst>
                  </a:tr>
                  <a:tr h="9972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en-US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begChr m:val=""/>
                                        <m:endChr m:val="]"/>
                                        <m:ctrlPr>
                                          <a:rPr lang="en-US" sz="24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4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charset="0"/>
                                          </a:rPr>
                                          <m:t>𝐿𝑛</m:t>
                                        </m:r>
                                        <m:r>
                                          <a:rPr lang="en-US" sz="2400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charset="0"/>
                                          </a:rPr>
                                          <m:t>[</m:t>
                                        </m:r>
                                        <m:r>
                                          <a:rPr lang="en-US" sz="24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charset="0"/>
                                          </a:rPr>
                                          <m:t>𝐴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charset="0"/>
                                      </a:rPr>
                                      <m:t>𝑡</m:t>
                                    </m:r>
                                  </m:sub>
                                </m:sSub>
                                <m:r>
                                  <a:rPr lang="en-US" sz="24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charset="0"/>
                                  </a:rPr>
                                  <m:t>=−</m:t>
                                </m:r>
                                <m:r>
                                  <a:rPr lang="en-US" sz="2400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charset="0"/>
                                  </a:rPr>
                                  <m:t>𝑘𝑡</m:t>
                                </m:r>
                                <m:r>
                                  <a:rPr lang="en-US" sz="24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charset="0"/>
                                  </a:rPr>
                                  <m:t>+ </m:t>
                                </m:r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begChr m:val=""/>
                                        <m:endChr m:val="]"/>
                                        <m:ctrlPr>
                                          <a:rPr lang="en-US" sz="24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4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charset="0"/>
                                          </a:rPr>
                                          <m:t>𝐿𝑛</m:t>
                                        </m:r>
                                        <m:r>
                                          <a:rPr lang="en-US" sz="2400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charset="0"/>
                                          </a:rPr>
                                          <m:t>[</m:t>
                                        </m:r>
                                        <m:r>
                                          <a:rPr lang="en-US" sz="2400" i="1">
                                            <a:solidFill>
                                              <a:srgbClr val="000000"/>
                                            </a:solidFill>
                                            <a:effectLst/>
                                            <a:latin typeface="Cambria Math" charset="0"/>
                                          </a:rPr>
                                          <m:t>𝐴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en-US" sz="240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24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7502894"/>
                      </a:ext>
                    </a:extLst>
                  </a:tr>
                  <a:tr h="10107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en-US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4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3122143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91348363"/>
                  </p:ext>
                </p:extLst>
              </p:nvPr>
            </p:nvGraphicFramePr>
            <p:xfrm>
              <a:off x="662228" y="1238964"/>
              <a:ext cx="10843971" cy="435042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37972">
                      <a:extLst>
                        <a:ext uri="{9D8B030D-6E8A-4147-A177-3AD203B41FA5}">
                          <a16:colId xmlns:a16="http://schemas.microsoft.com/office/drawing/2014/main" val="3467562531"/>
                        </a:ext>
                      </a:extLst>
                    </a:gridCol>
                    <a:gridCol w="6291342">
                      <a:extLst>
                        <a:ext uri="{9D8B030D-6E8A-4147-A177-3AD203B41FA5}">
                          <a16:colId xmlns:a16="http://schemas.microsoft.com/office/drawing/2014/main" val="540229826"/>
                        </a:ext>
                      </a:extLst>
                    </a:gridCol>
                    <a:gridCol w="3614657">
                      <a:extLst>
                        <a:ext uri="{9D8B030D-6E8A-4147-A177-3AD203B41FA5}">
                          <a16:colId xmlns:a16="http://schemas.microsoft.com/office/drawing/2014/main" val="4146171988"/>
                        </a:ext>
                      </a:extLst>
                    </a:gridCol>
                  </a:tblGrid>
                  <a:tr h="971307">
                    <a:tc gridSpan="3">
                      <a:txBody>
                        <a:bodyPr/>
                        <a:lstStyle/>
                        <a:p>
                          <a:pPr algn="l"/>
                          <a:r>
                            <a:rPr lang="en-US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Half-Life</a:t>
                          </a:r>
                          <a:r>
                            <a:rPr lang="en-US" b="1" baseline="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n-US" b="1" baseline="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  <a:sym typeface="Wingdings" panose="05000000000000000000" pitchFamily="2" charset="2"/>
                            </a:rPr>
                            <a:t> </a:t>
                          </a:r>
                        </a:p>
                        <a:p>
                          <a:pPr algn="l"/>
                          <a:endParaRPr lang="en-US" b="1" baseline="0" dirty="0" smtClean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  <a:sym typeface="Wingdings" panose="05000000000000000000" pitchFamily="2" charset="2"/>
                          </a:endParaRPr>
                        </a:p>
                        <a:p>
                          <a:pPr algn="l"/>
                          <a:endParaRPr lang="en-US" b="1" baseline="0" dirty="0" smtClean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  <a:sym typeface="Wingdings" panose="05000000000000000000" pitchFamily="2" charset="2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693369281"/>
                      </a:ext>
                    </a:extLst>
                  </a:tr>
                  <a:tr h="43099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Order</a:t>
                          </a:r>
                          <a:endParaRPr lang="en-US" b="1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Plug Into</a:t>
                          </a:r>
                          <a:r>
                            <a:rPr lang="en-US" b="1" baseline="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Integrated Law</a:t>
                          </a:r>
                          <a:endParaRPr lang="en-US" b="1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You</a:t>
                          </a:r>
                          <a:r>
                            <a:rPr lang="en-US" b="1" baseline="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get….</a:t>
                          </a:r>
                          <a:endParaRPr lang="en-US" b="1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12622540"/>
                      </a:ext>
                    </a:extLst>
                  </a:tr>
                  <a:tr h="94013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  <a:endParaRPr lang="en-US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5005" t="-150000" r="-57599" b="-2155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62312082"/>
                      </a:ext>
                    </a:extLst>
                  </a:tr>
                  <a:tr h="9972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  <a:endParaRPr lang="en-US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5005" t="-234756" r="-57599" b="-1024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67502894"/>
                      </a:ext>
                    </a:extLst>
                  </a:tr>
                  <a:tr h="10107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  <a:endParaRPr lang="en-US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400" dirty="0">
                            <a:solidFill>
                              <a:srgbClr val="000000"/>
                            </a:solidFill>
                            <a:effectLst/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>
                            <a:solidFill>
                              <a:srgbClr val="0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031221432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1476886"/>
              </p:ext>
            </p:extLst>
          </p:nvPr>
        </p:nvGraphicFramePr>
        <p:xfrm>
          <a:off x="8908026" y="2637445"/>
          <a:ext cx="1284291" cy="8973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1" name="Equation" r:id="rId4" imgW="634680" imgH="393480" progId="Equation.BREE4">
                  <p:embed/>
                </p:oleObj>
              </mc:Choice>
              <mc:Fallback>
                <p:oleObj name="Equation" r:id="rId4" imgW="634680" imgH="393480" progId="Equation.BREE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08026" y="2637445"/>
                        <a:ext cx="1284291" cy="8973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372250"/>
              </p:ext>
            </p:extLst>
          </p:nvPr>
        </p:nvGraphicFramePr>
        <p:xfrm>
          <a:off x="8908026" y="3757403"/>
          <a:ext cx="1524000" cy="814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2" name="Equation" r:id="rId6" imgW="736560" imgH="393480" progId="Equation.BREE4">
                  <p:embed/>
                </p:oleObj>
              </mc:Choice>
              <mc:Fallback>
                <p:oleObj name="Equation" r:id="rId6" imgW="736560" imgH="393480" progId="Equation.BREE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08026" y="3757403"/>
                        <a:ext cx="1524000" cy="8145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4332970"/>
              </p:ext>
            </p:extLst>
          </p:nvPr>
        </p:nvGraphicFramePr>
        <p:xfrm>
          <a:off x="3585686" y="4651659"/>
          <a:ext cx="2070320" cy="910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3" name="Equation" r:id="rId8" imgW="952200" imgH="419040" progId="Equation.BREE4">
                  <p:embed/>
                </p:oleObj>
              </mc:Choice>
              <mc:Fallback>
                <p:oleObj name="Equation" r:id="rId8" imgW="952200" imgH="419040" progId="Equation.BREE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5686" y="4651659"/>
                        <a:ext cx="2070320" cy="9109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9467412"/>
              </p:ext>
            </p:extLst>
          </p:nvPr>
        </p:nvGraphicFramePr>
        <p:xfrm>
          <a:off x="8908026" y="4602940"/>
          <a:ext cx="1553495" cy="9154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4" name="Equation" r:id="rId10" imgW="711000" imgH="419040" progId="Equation.BREE4">
                  <p:embed/>
                </p:oleObj>
              </mc:Choice>
              <mc:Fallback>
                <p:oleObj name="Equation" r:id="rId10" imgW="711000" imgH="419040" progId="Equation.BREE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08026" y="4602940"/>
                        <a:ext cx="1553495" cy="9154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9883850" cy="855227"/>
          </a:xfrm>
        </p:spPr>
        <p:txBody>
          <a:bodyPr/>
          <a:lstStyle/>
          <a:p>
            <a:pPr algn="l"/>
            <a:r>
              <a:rPr lang="en-US" sz="4400" b="1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Half Life with Integrated Rate Laws</a:t>
            </a:r>
            <a:endParaRPr lang="en-US" sz="4400" b="1" u="sng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Frame 19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5859692"/>
              </p:ext>
            </p:extLst>
          </p:nvPr>
        </p:nvGraphicFramePr>
        <p:xfrm>
          <a:off x="2154476" y="1294094"/>
          <a:ext cx="1416462" cy="8627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5" name="Equation" r:id="rId12" imgW="698400" imgH="393480" progId="Equation.BREE4">
                  <p:embed/>
                </p:oleObj>
              </mc:Choice>
              <mc:Fallback>
                <p:oleObj name="Equation" r:id="rId12" imgW="698400" imgH="393480" progId="Equation.BREE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4476" y="1294094"/>
                        <a:ext cx="1416462" cy="8627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7349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Rate Laws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255450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u="sng" dirty="0">
                <a:solidFill>
                  <a:srgbClr val="0070C0"/>
                </a:solidFill>
                <a:latin typeface="Helvetica" pitchFamily="2" charset="0"/>
                <a:cs typeface="Arial"/>
              </a:rPr>
              <a:t>Differential rate laws</a:t>
            </a:r>
            <a:r>
              <a:rPr lang="en-US" sz="3200" dirty="0">
                <a:solidFill>
                  <a:srgbClr val="0070C0"/>
                </a:solidFill>
                <a:latin typeface="Helvetica" pitchFamily="2" charset="0"/>
                <a:cs typeface="Arial"/>
              </a:rPr>
              <a:t> </a:t>
            </a:r>
            <a:r>
              <a:rPr lang="en-US" sz="3200" dirty="0" smtClean="0">
                <a:solidFill>
                  <a:srgbClr val="0070C0"/>
                </a:solidFill>
                <a:latin typeface="Helvetica" pitchFamily="2" charset="0"/>
                <a:cs typeface="Arial"/>
              </a:rPr>
              <a:t>- </a:t>
            </a:r>
            <a:r>
              <a:rPr lang="en-US" sz="3200" b="0" dirty="0" smtClean="0">
                <a:latin typeface="Helvetica" pitchFamily="2" charset="0"/>
                <a:cs typeface="Arial"/>
              </a:rPr>
              <a:t>express </a:t>
            </a:r>
            <a:r>
              <a:rPr lang="en-US" sz="3200" b="0" dirty="0">
                <a:latin typeface="Helvetica" pitchFamily="2" charset="0"/>
                <a:cs typeface="Arial"/>
              </a:rPr>
              <a:t>(reveal) the relationship </a:t>
            </a:r>
            <a:r>
              <a:rPr lang="en-US" sz="3200" b="0" dirty="0" smtClean="0">
                <a:latin typeface="Helvetica" pitchFamily="2" charset="0"/>
                <a:cs typeface="Arial"/>
              </a:rPr>
              <a:t>between </a:t>
            </a:r>
            <a:r>
              <a:rPr lang="en-US" sz="3200" b="0" u="sng" dirty="0">
                <a:latin typeface="Helvetica" pitchFamily="2" charset="0"/>
                <a:cs typeface="Arial"/>
              </a:rPr>
              <a:t>concentration of reactants</a:t>
            </a:r>
            <a:r>
              <a:rPr lang="en-US" sz="3200" b="0" dirty="0">
                <a:latin typeface="Helvetica" pitchFamily="2" charset="0"/>
                <a:cs typeface="Arial"/>
              </a:rPr>
              <a:t> and </a:t>
            </a:r>
            <a:r>
              <a:rPr lang="en-US" sz="3200" b="0" u="sng" dirty="0" smtClean="0">
                <a:latin typeface="Helvetica" pitchFamily="2" charset="0"/>
                <a:cs typeface="Arial"/>
              </a:rPr>
              <a:t>rate </a:t>
            </a:r>
            <a:r>
              <a:rPr lang="en-US" sz="3200" b="0" u="sng" dirty="0">
                <a:latin typeface="Helvetica" pitchFamily="2" charset="0"/>
                <a:cs typeface="Arial"/>
              </a:rPr>
              <a:t>of the reaction</a:t>
            </a:r>
            <a:r>
              <a:rPr lang="en-US" sz="3200" b="0" dirty="0">
                <a:latin typeface="Helvetica" pitchFamily="2" charset="0"/>
                <a:cs typeface="Arial"/>
              </a:rPr>
              <a:t>.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b="0" dirty="0" smtClean="0">
                <a:latin typeface="Helvetica" pitchFamily="2" charset="0"/>
                <a:cs typeface="Arial"/>
              </a:rPr>
              <a:t>The </a:t>
            </a:r>
            <a:r>
              <a:rPr lang="en-US" sz="3200" b="0" dirty="0">
                <a:latin typeface="Helvetica" pitchFamily="2" charset="0"/>
                <a:cs typeface="Arial"/>
              </a:rPr>
              <a:t>differential rate law is usually just called </a:t>
            </a:r>
            <a:r>
              <a:rPr lang="en-US" sz="3200" b="0" dirty="0" smtClean="0">
                <a:latin typeface="Helvetica" pitchFamily="2" charset="0"/>
                <a:cs typeface="Arial"/>
              </a:rPr>
              <a:t/>
            </a:r>
            <a:br>
              <a:rPr lang="en-US" sz="3200" b="0" dirty="0" smtClean="0">
                <a:latin typeface="Helvetica" pitchFamily="2" charset="0"/>
                <a:cs typeface="Arial"/>
              </a:rPr>
            </a:br>
            <a:r>
              <a:rPr lang="en-US" sz="3200" u="sng" dirty="0" smtClean="0">
                <a:solidFill>
                  <a:srgbClr val="0070C0"/>
                </a:solidFill>
                <a:latin typeface="Helvetica" pitchFamily="2" charset="0"/>
                <a:cs typeface="Arial"/>
              </a:rPr>
              <a:t>the </a:t>
            </a:r>
            <a:r>
              <a:rPr lang="en-US" sz="3200" u="sng" dirty="0">
                <a:solidFill>
                  <a:srgbClr val="0070C0"/>
                </a:solidFill>
                <a:latin typeface="Helvetica" pitchFamily="2" charset="0"/>
                <a:cs typeface="Arial"/>
              </a:rPr>
              <a:t>rate law</a:t>
            </a:r>
            <a:r>
              <a:rPr lang="en-US" sz="3200" u="sng" dirty="0" smtClean="0">
                <a:solidFill>
                  <a:srgbClr val="0070C0"/>
                </a:solidFill>
                <a:latin typeface="Helvetica" pitchFamily="2" charset="0"/>
                <a:cs typeface="Arial"/>
              </a:rPr>
              <a:t>.</a:t>
            </a:r>
            <a:endParaRPr lang="en-US" sz="3200" u="sng" dirty="0">
              <a:solidFill>
                <a:srgbClr val="0070C0"/>
              </a:solidFill>
              <a:latin typeface="Helvetica" pitchFamily="2" charset="0"/>
              <a:cs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u="sng" dirty="0">
              <a:solidFill>
                <a:schemeClr val="accent1"/>
              </a:solidFill>
              <a:latin typeface="Helvetica" pitchFamily="2" charset="0"/>
              <a:cs typeface="Arial"/>
            </a:endParaRPr>
          </a:p>
          <a:p>
            <a:r>
              <a:rPr lang="en-US" sz="3200" u="sng" dirty="0">
                <a:solidFill>
                  <a:srgbClr val="0070C0"/>
                </a:solidFill>
                <a:latin typeface="Helvetica" pitchFamily="2" charset="0"/>
                <a:cs typeface="Arial"/>
              </a:rPr>
              <a:t>Integrated rate laws</a:t>
            </a:r>
            <a:r>
              <a:rPr lang="en-US" sz="3200" dirty="0">
                <a:solidFill>
                  <a:srgbClr val="0070C0"/>
                </a:solidFill>
                <a:latin typeface="Helvetica" pitchFamily="2" charset="0"/>
                <a:cs typeface="Arial"/>
              </a:rPr>
              <a:t> </a:t>
            </a:r>
            <a:r>
              <a:rPr lang="en-US" sz="3200" b="0" dirty="0">
                <a:latin typeface="Helvetica" pitchFamily="2" charset="0"/>
                <a:cs typeface="Arial"/>
              </a:rPr>
              <a:t>express (reveal) the relationship between </a:t>
            </a:r>
            <a:r>
              <a:rPr lang="en-US" sz="3200" b="0" u="sng" dirty="0">
                <a:latin typeface="Helvetica" pitchFamily="2" charset="0"/>
                <a:cs typeface="Arial"/>
              </a:rPr>
              <a:t>concentration of reactants</a:t>
            </a:r>
            <a:r>
              <a:rPr lang="en-US" sz="3200" b="0" dirty="0">
                <a:latin typeface="Helvetica" pitchFamily="2" charset="0"/>
                <a:cs typeface="Arial"/>
              </a:rPr>
              <a:t> and </a:t>
            </a:r>
            <a:r>
              <a:rPr lang="en-US" sz="3200" b="0" u="sng" dirty="0">
                <a:latin typeface="Helvetica" pitchFamily="2" charset="0"/>
                <a:cs typeface="Arial"/>
              </a:rPr>
              <a:t>time</a:t>
            </a: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966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555550" y="990600"/>
            <a:ext cx="1110305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70C0"/>
                </a:solidFill>
                <a:effectLst/>
                <a:latin typeface="Arial" charset="0"/>
              </a:rPr>
              <a:t>0</a:t>
            </a:r>
            <a:r>
              <a:rPr lang="en-US" sz="2800" baseline="30000" dirty="0" smtClean="0">
                <a:solidFill>
                  <a:srgbClr val="0070C0"/>
                </a:solidFill>
                <a:effectLst/>
                <a:latin typeface="Arial" charset="0"/>
              </a:rPr>
              <a:t>th</a:t>
            </a:r>
            <a:r>
              <a:rPr lang="en-US" sz="2800" dirty="0" smtClean="0">
                <a:solidFill>
                  <a:srgbClr val="0070C0"/>
                </a:solidFill>
                <a:effectLst/>
                <a:latin typeface="Arial" charset="0"/>
              </a:rPr>
              <a:t> Order -</a:t>
            </a:r>
            <a:r>
              <a:rPr lang="en-US" sz="2800" b="0" dirty="0" smtClean="0">
                <a:solidFill>
                  <a:srgbClr val="000000"/>
                </a:solidFill>
                <a:effectLst/>
                <a:latin typeface="Arial" charset="0"/>
              </a:rPr>
              <a:t>Lower 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the initial </a:t>
            </a:r>
            <a:r>
              <a:rPr lang="en-US" sz="2800" b="0" dirty="0" smtClean="0">
                <a:solidFill>
                  <a:srgbClr val="000000"/>
                </a:solidFill>
                <a:effectLst/>
                <a:latin typeface="Arial" charset="0"/>
              </a:rPr>
              <a:t>[   ] 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of </a:t>
            </a:r>
            <a:r>
              <a:rPr lang="en-US" sz="2800" b="0" dirty="0" smtClean="0">
                <a:solidFill>
                  <a:srgbClr val="000000"/>
                </a:solidFill>
                <a:effectLst/>
                <a:latin typeface="Arial" charset="0"/>
              </a:rPr>
              <a:t>reactants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, the shorter the half-life.</a:t>
            </a:r>
          </a:p>
          <a:p>
            <a:pPr marL="457200" lvl="1" indent="0" algn="ctr" eaLnBrk="1" hangingPunct="1">
              <a:lnSpc>
                <a:spcPct val="90000"/>
              </a:lnSpc>
              <a:buNone/>
            </a:pPr>
            <a:r>
              <a:rPr lang="en-US" sz="2800" b="0" i="1" dirty="0">
                <a:solidFill>
                  <a:srgbClr val="000000"/>
                </a:solidFill>
                <a:effectLst/>
                <a:latin typeface="Arial" charset="0"/>
              </a:rPr>
              <a:t>t</a:t>
            </a:r>
            <a:r>
              <a:rPr lang="en-US" sz="2800" b="0" baseline="-25000" dirty="0">
                <a:solidFill>
                  <a:srgbClr val="000000"/>
                </a:solidFill>
                <a:effectLst/>
                <a:latin typeface="Arial" charset="0"/>
              </a:rPr>
              <a:t>1/2</a:t>
            </a:r>
            <a:r>
              <a:rPr lang="en-US" sz="2800" b="0" baseline="30000" dirty="0">
                <a:solidFill>
                  <a:srgbClr val="000000"/>
                </a:solidFill>
                <a:effectLst/>
                <a:latin typeface="Arial" charset="0"/>
              </a:rPr>
              <a:t> 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= [A]</a:t>
            </a:r>
            <a:r>
              <a:rPr lang="en-US" sz="2800" b="0" baseline="-25000" dirty="0" err="1">
                <a:solidFill>
                  <a:srgbClr val="000000"/>
                </a:solidFill>
                <a:effectLst/>
                <a:latin typeface="Arial" charset="0"/>
              </a:rPr>
              <a:t>init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/2</a:t>
            </a:r>
            <a:r>
              <a:rPr lang="en-US" sz="2800" b="0" i="1" dirty="0">
                <a:solidFill>
                  <a:srgbClr val="000000"/>
                </a:solidFill>
                <a:effectLst/>
                <a:latin typeface="Arial" charset="0"/>
              </a:rPr>
              <a:t>k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 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2800" b="0" dirty="0">
              <a:solidFill>
                <a:srgbClr val="000000"/>
              </a:solidFill>
              <a:effectLst/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70C0"/>
                </a:solidFill>
                <a:effectLst/>
                <a:latin typeface="Arial" charset="0"/>
              </a:rPr>
              <a:t>1</a:t>
            </a:r>
            <a:r>
              <a:rPr lang="en-US" sz="2800" baseline="30000" dirty="0" smtClean="0">
                <a:solidFill>
                  <a:srgbClr val="0070C0"/>
                </a:solidFill>
                <a:effectLst/>
                <a:latin typeface="Arial" charset="0"/>
              </a:rPr>
              <a:t>st</a:t>
            </a:r>
            <a:r>
              <a:rPr lang="en-US" sz="2800" dirty="0" smtClean="0">
                <a:solidFill>
                  <a:srgbClr val="0070C0"/>
                </a:solidFill>
                <a:effectLst/>
                <a:latin typeface="Arial" charset="0"/>
              </a:rPr>
              <a:t> Order - </a:t>
            </a:r>
            <a:r>
              <a:rPr lang="en-US" sz="2800" b="0" dirty="0" smtClean="0">
                <a:solidFill>
                  <a:srgbClr val="000000"/>
                </a:solidFill>
                <a:effectLst/>
                <a:latin typeface="Arial" charset="0"/>
              </a:rPr>
              <a:t>Half-life 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is independent of the concentration. </a:t>
            </a:r>
            <a:r>
              <a:rPr lang="en-US" sz="2800" b="0" dirty="0" smtClean="0">
                <a:solidFill>
                  <a:srgbClr val="000000"/>
                </a:solidFill>
                <a:effectLst/>
                <a:latin typeface="Arial" charset="0"/>
              </a:rPr>
              <a:t/>
            </a:r>
            <a:br>
              <a:rPr lang="en-US" sz="2800" b="0" dirty="0" smtClean="0">
                <a:solidFill>
                  <a:srgbClr val="000000"/>
                </a:solidFill>
                <a:effectLst/>
                <a:latin typeface="Arial" charset="0"/>
              </a:rPr>
            </a:br>
            <a:r>
              <a:rPr lang="en-US" sz="2800" b="0" dirty="0" smtClean="0">
                <a:solidFill>
                  <a:srgbClr val="000000"/>
                </a:solidFill>
                <a:effectLst/>
                <a:latin typeface="Arial" charset="0"/>
              </a:rPr>
              <a:t>– </a:t>
            </a:r>
            <a:r>
              <a:rPr lang="en-US" sz="2800" b="0" i="1" dirty="0">
                <a:solidFill>
                  <a:srgbClr val="000000"/>
                </a:solidFill>
                <a:effectLst/>
                <a:latin typeface="Arial" charset="0"/>
              </a:rPr>
              <a:t>Closest to true half-life</a:t>
            </a:r>
          </a:p>
          <a:p>
            <a:pPr marL="457200" lvl="1" indent="0" algn="ctr" eaLnBrk="1" hangingPunct="1">
              <a:lnSpc>
                <a:spcPct val="90000"/>
              </a:lnSpc>
              <a:buNone/>
            </a:pPr>
            <a:r>
              <a:rPr lang="en-US" sz="2800" b="0" i="1" dirty="0">
                <a:solidFill>
                  <a:srgbClr val="000000"/>
                </a:solidFill>
                <a:effectLst/>
                <a:latin typeface="Arial" charset="0"/>
              </a:rPr>
              <a:t>t</a:t>
            </a:r>
            <a:r>
              <a:rPr lang="en-US" sz="2800" b="0" baseline="-25000" dirty="0">
                <a:solidFill>
                  <a:srgbClr val="000000"/>
                </a:solidFill>
                <a:effectLst/>
                <a:latin typeface="Arial" charset="0"/>
              </a:rPr>
              <a:t>1/2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 = </a:t>
            </a:r>
            <a:r>
              <a:rPr lang="en-US" sz="2800" b="0" dirty="0" err="1">
                <a:solidFill>
                  <a:srgbClr val="000000"/>
                </a:solidFill>
                <a:effectLst/>
                <a:latin typeface="Arial" charset="0"/>
              </a:rPr>
              <a:t>ln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(2)/</a:t>
            </a:r>
            <a:r>
              <a:rPr lang="en-US" sz="2800" b="0" i="1" dirty="0">
                <a:solidFill>
                  <a:srgbClr val="000000"/>
                </a:solidFill>
                <a:effectLst/>
                <a:latin typeface="Arial" charset="0"/>
              </a:rPr>
              <a:t>k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2800" b="0" dirty="0">
              <a:solidFill>
                <a:srgbClr val="000000"/>
              </a:solidFill>
              <a:effectLst/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70C0"/>
                </a:solidFill>
                <a:effectLst/>
                <a:latin typeface="Arial" charset="0"/>
              </a:rPr>
              <a:t>2</a:t>
            </a:r>
            <a:r>
              <a:rPr lang="en-US" sz="2800" baseline="30000" dirty="0" smtClean="0">
                <a:solidFill>
                  <a:srgbClr val="0070C0"/>
                </a:solidFill>
                <a:effectLst/>
                <a:latin typeface="Arial" charset="0"/>
              </a:rPr>
              <a:t>nd</a:t>
            </a:r>
            <a:r>
              <a:rPr lang="en-US" sz="2800" dirty="0" smtClean="0">
                <a:solidFill>
                  <a:srgbClr val="0070C0"/>
                </a:solidFill>
                <a:effectLst/>
                <a:latin typeface="Arial" charset="0"/>
              </a:rPr>
              <a:t> Order - </a:t>
            </a:r>
            <a:r>
              <a:rPr lang="en-US" sz="2800" b="0" dirty="0" smtClean="0">
                <a:solidFill>
                  <a:srgbClr val="000000"/>
                </a:solidFill>
                <a:effectLst/>
                <a:latin typeface="Arial" charset="0"/>
              </a:rPr>
              <a:t>Half-life 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is inversely proportional to the initial </a:t>
            </a:r>
            <a:r>
              <a:rPr lang="en-US" sz="2800" b="0" dirty="0" smtClean="0">
                <a:solidFill>
                  <a:srgbClr val="000000"/>
                </a:solidFill>
                <a:effectLst/>
                <a:latin typeface="Arial" charset="0"/>
              </a:rPr>
              <a:t>[   ] increasing 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the initial concentration shortens the half-life.</a:t>
            </a:r>
          </a:p>
          <a:p>
            <a:pPr marL="457200" lvl="1" indent="0" algn="ctr" eaLnBrk="1" hangingPunct="1">
              <a:lnSpc>
                <a:spcPct val="90000"/>
              </a:lnSpc>
              <a:buNone/>
            </a:pPr>
            <a:r>
              <a:rPr lang="en-US" sz="2800" b="0" i="1" dirty="0">
                <a:solidFill>
                  <a:srgbClr val="000000"/>
                </a:solidFill>
                <a:effectLst/>
                <a:latin typeface="Arial" charset="0"/>
              </a:rPr>
              <a:t>t</a:t>
            </a:r>
            <a:r>
              <a:rPr lang="en-US" sz="2800" b="0" baseline="-25000" dirty="0">
                <a:solidFill>
                  <a:srgbClr val="000000"/>
                </a:solidFill>
                <a:effectLst/>
                <a:latin typeface="Arial" charset="0"/>
              </a:rPr>
              <a:t>1/2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 = 1/(</a:t>
            </a:r>
            <a:r>
              <a:rPr lang="en-US" sz="2800" b="0" i="1" dirty="0">
                <a:solidFill>
                  <a:srgbClr val="000000"/>
                </a:solidFill>
                <a:effectLst/>
                <a:latin typeface="Arial" charset="0"/>
              </a:rPr>
              <a:t>k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[A]</a:t>
            </a:r>
            <a:r>
              <a:rPr lang="en-US" sz="2800" b="0" baseline="-25000" dirty="0" err="1">
                <a:solidFill>
                  <a:srgbClr val="000000"/>
                </a:solidFill>
                <a:effectLst/>
                <a:latin typeface="Arial" charset="0"/>
              </a:rPr>
              <a:t>init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charset="0"/>
              </a:rPr>
              <a:t>)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1103050" cy="855227"/>
          </a:xfrm>
        </p:spPr>
        <p:txBody>
          <a:bodyPr/>
          <a:lstStyle/>
          <a:p>
            <a:pPr algn="l"/>
            <a:r>
              <a:rPr lang="en-US" sz="4400" b="1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Relationship Between [  ] and ½ Life</a:t>
            </a:r>
            <a:endParaRPr lang="en-US" sz="4400" b="1" u="sng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rame 8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06050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3733800"/>
            <a:ext cx="8534400" cy="2362200"/>
          </a:xfrm>
        </p:spPr>
        <p:txBody>
          <a:bodyPr/>
          <a:lstStyle/>
          <a:p>
            <a:pPr eaLnBrk="1" hangingPunct="1"/>
            <a:r>
              <a:rPr lang="en-US" sz="3200" b="0" dirty="0" smtClean="0">
                <a:solidFill>
                  <a:srgbClr val="000000"/>
                </a:solidFill>
                <a:effectLst/>
                <a:latin typeface="Arial" charset="0"/>
              </a:rPr>
              <a:t>Whichever 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</a:rPr>
              <a:t>plot gives a straight line determines the order with respect to [A].</a:t>
            </a:r>
          </a:p>
          <a:p>
            <a:pPr lvl="1" eaLnBrk="1" hangingPunct="1"/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</a:rPr>
              <a:t>If linear is [A] versus time, Rate = </a:t>
            </a:r>
            <a:r>
              <a:rPr lang="en-US" sz="3200" b="0" i="1" dirty="0">
                <a:solidFill>
                  <a:srgbClr val="000000"/>
                </a:solidFill>
                <a:effectLst/>
                <a:latin typeface="Arial" charset="0"/>
              </a:rPr>
              <a:t>k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</a:rPr>
              <a:t>[A]</a:t>
            </a:r>
            <a:r>
              <a:rPr lang="en-US" sz="3200" b="0" baseline="30000" dirty="0">
                <a:solidFill>
                  <a:srgbClr val="000000"/>
                </a:solidFill>
                <a:effectLst/>
                <a:latin typeface="Arial" charset="0"/>
              </a:rPr>
              <a:t>0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</a:rPr>
              <a:t>.</a:t>
            </a:r>
          </a:p>
          <a:p>
            <a:pPr lvl="1" eaLnBrk="1" hangingPunct="1"/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</a:rPr>
              <a:t>If linear is </a:t>
            </a:r>
            <a:r>
              <a:rPr lang="en-US" sz="3200" b="0" dirty="0" err="1">
                <a:solidFill>
                  <a:srgbClr val="000000"/>
                </a:solidFill>
                <a:effectLst/>
                <a:latin typeface="Arial" charset="0"/>
              </a:rPr>
              <a:t>ln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</a:rPr>
              <a:t>[A] versus time, Rate = </a:t>
            </a:r>
            <a:r>
              <a:rPr lang="en-US" sz="3200" b="0" i="1" dirty="0">
                <a:solidFill>
                  <a:srgbClr val="000000"/>
                </a:solidFill>
                <a:effectLst/>
                <a:latin typeface="Arial" charset="0"/>
              </a:rPr>
              <a:t>k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</a:rPr>
              <a:t>[A]</a:t>
            </a:r>
            <a:r>
              <a:rPr lang="en-US" sz="3200" b="0" baseline="30000" dirty="0">
                <a:solidFill>
                  <a:srgbClr val="000000"/>
                </a:solidFill>
                <a:effectLst/>
                <a:latin typeface="Arial" charset="0"/>
              </a:rPr>
              <a:t>1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</a:rPr>
              <a:t>.</a:t>
            </a:r>
          </a:p>
          <a:p>
            <a:pPr lvl="1" eaLnBrk="1" hangingPunct="1"/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</a:rPr>
              <a:t>If linear is 1/[A] versus time, Rate = </a:t>
            </a:r>
            <a:r>
              <a:rPr lang="en-US" sz="3200" b="0" i="1" dirty="0">
                <a:solidFill>
                  <a:srgbClr val="000000"/>
                </a:solidFill>
                <a:effectLst/>
                <a:latin typeface="Arial" charset="0"/>
              </a:rPr>
              <a:t>k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</a:rPr>
              <a:t>[A]</a:t>
            </a:r>
            <a:r>
              <a:rPr lang="en-US" sz="3200" b="0" baseline="30000" dirty="0">
                <a:solidFill>
                  <a:srgbClr val="000000"/>
                </a:solidFill>
                <a:effectLst/>
                <a:latin typeface="Arial" charset="0"/>
              </a:rPr>
              <a:t>2</a:t>
            </a:r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</a:rPr>
              <a:t>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10493450" cy="855227"/>
          </a:xfrm>
        </p:spPr>
        <p:txBody>
          <a:bodyPr/>
          <a:lstStyle/>
          <a:p>
            <a:pPr algn="l"/>
            <a:r>
              <a:rPr lang="en-US" sz="4400" b="1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Graphical Determination of Rate Law</a:t>
            </a:r>
            <a:endParaRPr lang="en-US" sz="4400" b="1" u="sng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844031"/>
              </p:ext>
            </p:extLst>
          </p:nvPr>
        </p:nvGraphicFramePr>
        <p:xfrm>
          <a:off x="2032000" y="1237558"/>
          <a:ext cx="8127998" cy="200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7301">
                  <a:extLst>
                    <a:ext uri="{9D8B030D-6E8A-4147-A177-3AD203B41FA5}">
                      <a16:colId xmlns:a16="http://schemas.microsoft.com/office/drawing/2014/main" val="4197054130"/>
                    </a:ext>
                  </a:extLst>
                </a:gridCol>
                <a:gridCol w="949299">
                  <a:extLst>
                    <a:ext uri="{9D8B030D-6E8A-4147-A177-3AD203B41FA5}">
                      <a16:colId xmlns:a16="http://schemas.microsoft.com/office/drawing/2014/main" val="576062722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3384009528"/>
                    </a:ext>
                  </a:extLst>
                </a:gridCol>
                <a:gridCol w="3530598">
                  <a:extLst>
                    <a:ext uri="{9D8B030D-6E8A-4147-A177-3AD203B41FA5}">
                      <a16:colId xmlns:a16="http://schemas.microsoft.com/office/drawing/2014/main" val="2675465036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X-axis</a:t>
                      </a:r>
                      <a:r>
                        <a:rPr lang="en-US" sz="2800" b="1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= </a:t>
                      </a:r>
                      <a:r>
                        <a:rPr lang="en-US" sz="28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  <a:r>
                        <a:rPr lang="en-US" sz="2800" b="1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800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96491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Order</a:t>
                      </a:r>
                      <a:endParaRPr lang="en-US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Memory Device</a:t>
                      </a:r>
                      <a:endParaRPr lang="en-US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Y-Axis</a:t>
                      </a:r>
                      <a:endParaRPr lang="en-US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365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US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Concentration</a:t>
                      </a:r>
                      <a:endParaRPr lang="en-US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 A ]</a:t>
                      </a:r>
                      <a:endParaRPr lang="en-US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8678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US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Natural Logarithm</a:t>
                      </a:r>
                      <a:endParaRPr lang="en-US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ln [</a:t>
                      </a:r>
                      <a:r>
                        <a:rPr lang="en-US" b="1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] </a:t>
                      </a:r>
                      <a:endParaRPr lang="en-US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359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en-US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Reciprocal </a:t>
                      </a:r>
                      <a:endParaRPr lang="en-US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b="1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[ A ]</a:t>
                      </a:r>
                      <a:endParaRPr lang="en-US" b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4557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1311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4" descr="Picture14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63"/>
          <a:stretch/>
        </p:blipFill>
        <p:spPr bwMode="auto">
          <a:xfrm>
            <a:off x="2112962" y="1303926"/>
            <a:ext cx="7966075" cy="485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55550" y="209601"/>
            <a:ext cx="10493450" cy="855227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 A ] vs. Time</a:t>
            </a:r>
            <a:endParaRPr lang="en-US" sz="4400" u="sng" kern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3467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4" descr="Picture15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37"/>
          <a:stretch/>
        </p:blipFill>
        <p:spPr bwMode="auto">
          <a:xfrm>
            <a:off x="1752601" y="1143000"/>
            <a:ext cx="8582025" cy="5121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55550" y="209601"/>
            <a:ext cx="10493450" cy="855227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Ln [A] vs. Time</a:t>
            </a:r>
            <a:endParaRPr lang="en-US" sz="4400" u="sng" kern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0649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4" descr="Picture16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60"/>
          <a:stretch/>
        </p:blipFill>
        <p:spPr bwMode="auto">
          <a:xfrm>
            <a:off x="555550" y="1274429"/>
            <a:ext cx="7785100" cy="5000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55550" y="209601"/>
            <a:ext cx="10493450" cy="855227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 / [A] vs. Time</a:t>
            </a:r>
            <a:endParaRPr lang="en-US" sz="4400" u="sng" kern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42671" y="1447800"/>
            <a:ext cx="2743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aseline="30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0.999</a:t>
            </a: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aseline="30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tells you how good your of a fit your line is – perfect is </a:t>
            </a:r>
            <a:b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R2 = 1. The closer to 1 the better the fit!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6430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701" name="Group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333287"/>
              </p:ext>
            </p:extLst>
          </p:nvPr>
        </p:nvGraphicFramePr>
        <p:xfrm>
          <a:off x="685800" y="1139826"/>
          <a:ext cx="3352800" cy="40894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[H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 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6702" name="Text Box 78"/>
          <p:cNvSpPr txBox="1">
            <a:spLocks noChangeArrowheads="1"/>
          </p:cNvSpPr>
          <p:nvPr/>
        </p:nvSpPr>
        <p:spPr bwMode="auto">
          <a:xfrm>
            <a:off x="4267200" y="1139826"/>
            <a:ext cx="7315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Problem: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integrated rate law and the value for the rate constant, k</a:t>
            </a:r>
          </a:p>
        </p:txBody>
      </p:sp>
      <p:sp>
        <p:nvSpPr>
          <p:cNvPr id="26703" name="Text Box 79"/>
          <p:cNvSpPr txBox="1">
            <a:spLocks noChangeArrowheads="1"/>
          </p:cNvSpPr>
          <p:nvPr/>
        </p:nvSpPr>
        <p:spPr bwMode="auto">
          <a:xfrm>
            <a:off x="4267200" y="2421890"/>
            <a:ext cx="75438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Excel or a graphing calculator really help! Here is an Excel sheet I made to make the graphs. 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tinyurl.com/excel-kinetics</a:t>
            </a: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download Rate Law programs for the various brands/models of graphing calculators too. 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555550" y="209601"/>
            <a:ext cx="10493450" cy="855227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Solving an Integrated Rate Law</a:t>
            </a:r>
            <a:endParaRPr lang="en-US" sz="4400" u="sng" kern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rame 8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446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7772400" cy="762000"/>
          </a:xfrm>
        </p:spPr>
        <p:txBody>
          <a:bodyPr/>
          <a:lstStyle/>
          <a:p>
            <a:r>
              <a:rPr lang="en-US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Time vs. [H</a:t>
            </a:r>
            <a:r>
              <a:rPr lang="en-US" u="sng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</a:t>
            </a:r>
            <a:r>
              <a:rPr lang="en-US" u="sng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]</a:t>
            </a:r>
          </a:p>
        </p:txBody>
      </p:sp>
      <p:graphicFrame>
        <p:nvGraphicFramePr>
          <p:cNvPr id="28796" name="Group 124"/>
          <p:cNvGraphicFramePr>
            <a:graphicFrameLocks noGrp="1"/>
          </p:cNvGraphicFramePr>
          <p:nvPr/>
        </p:nvGraphicFramePr>
        <p:xfrm>
          <a:off x="7848600" y="1143000"/>
          <a:ext cx="2438400" cy="4089400"/>
        </p:xfrm>
        <a:graphic>
          <a:graphicData uri="http://schemas.openxmlformats.org/drawingml/2006/table">
            <a:tbl>
              <a:tblPr/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Time (s)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[H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O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1.00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0.91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300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0.78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600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0.59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1200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0.37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1800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0.22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2400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0.13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3000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0.082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3600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0.050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8750" name="Text Box 78"/>
          <p:cNvSpPr txBox="1">
            <a:spLocks noChangeArrowheads="1"/>
          </p:cNvSpPr>
          <p:nvPr/>
        </p:nvSpPr>
        <p:spPr bwMode="auto">
          <a:xfrm>
            <a:off x="3048000" y="4191001"/>
            <a:ext cx="3276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y = ax + b</a:t>
            </a:r>
            <a:r>
              <a:rPr lang="en-US" dirty="0"/>
              <a:t> 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a = -2.64 x 10</a:t>
            </a:r>
            <a:r>
              <a:rPr lang="en-US" baseline="30000" dirty="0">
                <a:solidFill>
                  <a:srgbClr val="000000"/>
                </a:solidFill>
              </a:rPr>
              <a:t>-4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b = 0.841</a:t>
            </a:r>
          </a:p>
          <a:p>
            <a:r>
              <a:rPr lang="en-US" dirty="0">
                <a:solidFill>
                  <a:srgbClr val="000000"/>
                </a:solidFill>
              </a:rPr>
              <a:t>r</a:t>
            </a:r>
            <a:r>
              <a:rPr lang="en-US" baseline="30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smtClean="0">
                <a:solidFill>
                  <a:srgbClr val="000000"/>
                </a:solidFill>
              </a:rPr>
              <a:t>0.8891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8751" name="Picture 7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1" y="381001"/>
            <a:ext cx="5133975" cy="342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757" name="Text Box 85"/>
          <p:cNvSpPr txBox="1">
            <a:spLocks noChangeArrowheads="1"/>
          </p:cNvSpPr>
          <p:nvPr/>
        </p:nvSpPr>
        <p:spPr bwMode="auto">
          <a:xfrm>
            <a:off x="2711450" y="3581401"/>
            <a:ext cx="3460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>
                <a:solidFill>
                  <a:srgbClr val="000000"/>
                </a:solidFill>
              </a:rPr>
              <a:t>Regression results:</a:t>
            </a: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28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28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50" grpId="0" autoUpdateAnimBg="0"/>
      <p:bldP spid="28757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7772400" cy="838200"/>
          </a:xfrm>
        </p:spPr>
        <p:txBody>
          <a:bodyPr/>
          <a:lstStyle/>
          <a:p>
            <a:r>
              <a:rPr lang="en-US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Time vs. ln[H</a:t>
            </a:r>
            <a:r>
              <a:rPr lang="en-US" u="sng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</a:t>
            </a:r>
            <a:r>
              <a:rPr lang="en-US" u="sng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]</a:t>
            </a:r>
          </a:p>
        </p:txBody>
      </p:sp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914401"/>
            <a:ext cx="5410200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7777" name="Group 129"/>
          <p:cNvGraphicFramePr>
            <a:graphicFrameLocks noGrp="1"/>
          </p:cNvGraphicFramePr>
          <p:nvPr/>
        </p:nvGraphicFramePr>
        <p:xfrm>
          <a:off x="7467600" y="1371600"/>
          <a:ext cx="2895600" cy="411480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Time (s)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ln[H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O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-0.0943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300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-0.2485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600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-0.5276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1200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-0.9943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1800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-1.514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2400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-2.04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3000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-2.501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3600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-2.996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F5F5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7773" name="Text Box 125"/>
          <p:cNvSpPr txBox="1">
            <a:spLocks noChangeArrowheads="1"/>
          </p:cNvSpPr>
          <p:nvPr/>
        </p:nvSpPr>
        <p:spPr bwMode="auto">
          <a:xfrm>
            <a:off x="2438400" y="3581401"/>
            <a:ext cx="3460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>
                <a:solidFill>
                  <a:srgbClr val="000000"/>
                </a:solidFill>
              </a:rPr>
              <a:t>Regression results:</a:t>
            </a:r>
          </a:p>
        </p:txBody>
      </p:sp>
      <p:sp>
        <p:nvSpPr>
          <p:cNvPr id="27774" name="Text Box 126"/>
          <p:cNvSpPr txBox="1">
            <a:spLocks noChangeArrowheads="1"/>
          </p:cNvSpPr>
          <p:nvPr/>
        </p:nvSpPr>
        <p:spPr bwMode="auto">
          <a:xfrm>
            <a:off x="2743200" y="4191001"/>
            <a:ext cx="3276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y = ax + b</a:t>
            </a:r>
            <a:r>
              <a:rPr lang="en-US" dirty="0"/>
              <a:t> 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a = -8.35 x 10</a:t>
            </a:r>
            <a:r>
              <a:rPr lang="en-US" baseline="30000" dirty="0">
                <a:solidFill>
                  <a:srgbClr val="000000"/>
                </a:solidFill>
              </a:rPr>
              <a:t>-4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b = -.005</a:t>
            </a:r>
          </a:p>
          <a:p>
            <a:r>
              <a:rPr lang="en-US" dirty="0">
                <a:solidFill>
                  <a:srgbClr val="000000"/>
                </a:solidFill>
              </a:rPr>
              <a:t>r</a:t>
            </a:r>
            <a:r>
              <a:rPr lang="en-US" baseline="30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smtClean="0">
                <a:solidFill>
                  <a:srgbClr val="000000"/>
                </a:solidFill>
              </a:rPr>
              <a:t>0.99978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rame 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27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73" grpId="0"/>
      <p:bldP spid="2777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7924800" cy="838200"/>
          </a:xfrm>
        </p:spPr>
        <p:txBody>
          <a:bodyPr/>
          <a:lstStyle/>
          <a:p>
            <a:r>
              <a:rPr lang="en-US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Time vs. 1/[H</a:t>
            </a:r>
            <a:r>
              <a:rPr lang="en-US" u="sng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</a:t>
            </a:r>
            <a:r>
              <a:rPr lang="en-US" u="sng" baseline="-25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 u="sng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]</a:t>
            </a:r>
          </a:p>
        </p:txBody>
      </p:sp>
      <p:graphicFrame>
        <p:nvGraphicFramePr>
          <p:cNvPr id="29817" name="Group 121"/>
          <p:cNvGraphicFramePr>
            <a:graphicFrameLocks noGrp="1"/>
          </p:cNvGraphicFramePr>
          <p:nvPr/>
        </p:nvGraphicFramePr>
        <p:xfrm>
          <a:off x="7696200" y="1295400"/>
          <a:ext cx="2590800" cy="4038600"/>
        </p:xfrm>
        <a:graphic>
          <a:graphicData uri="http://schemas.openxmlformats.org/drawingml/2006/table">
            <a:tbl>
              <a:tblPr/>
              <a:tblGrid>
                <a:gridCol w="1174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6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Time (s)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1/[H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O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]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1.00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120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1.0989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300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1.2821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600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1.6949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1200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2.7027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1800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4.5455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2400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7.6923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3000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12.195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3600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omic Sans MS" pitchFamily="66" charset="0"/>
                        </a:rPr>
                        <a:t>20.000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9734" name="Text Box 38"/>
          <p:cNvSpPr txBox="1">
            <a:spLocks noChangeArrowheads="1"/>
          </p:cNvSpPr>
          <p:nvPr/>
        </p:nvSpPr>
        <p:spPr bwMode="auto">
          <a:xfrm>
            <a:off x="3124200" y="4343401"/>
            <a:ext cx="3276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y = ax + b</a:t>
            </a:r>
            <a:r>
              <a:rPr lang="en-US" dirty="0"/>
              <a:t> 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a = 0.00460</a:t>
            </a:r>
          </a:p>
          <a:p>
            <a:r>
              <a:rPr lang="en-US" dirty="0">
                <a:solidFill>
                  <a:srgbClr val="000000"/>
                </a:solidFill>
              </a:rPr>
              <a:t>b = -0.847</a:t>
            </a:r>
          </a:p>
          <a:p>
            <a:r>
              <a:rPr lang="en-US" dirty="0">
                <a:solidFill>
                  <a:srgbClr val="000000"/>
                </a:solidFill>
              </a:rPr>
              <a:t>r</a:t>
            </a:r>
            <a:r>
              <a:rPr lang="en-US" baseline="30000" dirty="0">
                <a:solidFill>
                  <a:srgbClr val="000000"/>
                </a:solidFill>
              </a:rPr>
              <a:t>2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 smtClean="0">
                <a:solidFill>
                  <a:srgbClr val="000000"/>
                </a:solidFill>
              </a:rPr>
              <a:t>0.8723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735" name="Text Box 39"/>
          <p:cNvSpPr txBox="1">
            <a:spLocks noChangeArrowheads="1"/>
          </p:cNvSpPr>
          <p:nvPr/>
        </p:nvSpPr>
        <p:spPr bwMode="auto">
          <a:xfrm>
            <a:off x="2667000" y="3886201"/>
            <a:ext cx="3460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>
                <a:solidFill>
                  <a:srgbClr val="000000"/>
                </a:solidFill>
              </a:rPr>
              <a:t>Regression results:</a:t>
            </a:r>
          </a:p>
        </p:txBody>
      </p:sp>
      <p:pic>
        <p:nvPicPr>
          <p:cNvPr id="29736" name="Picture 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685800"/>
            <a:ext cx="5181600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29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2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34" grpId="0" autoUpdateAnimBg="0"/>
      <p:bldP spid="29735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1"/>
            <a:ext cx="10826288" cy="914400"/>
          </a:xfrm>
        </p:spPr>
        <p:txBody>
          <a:bodyPr/>
          <a:lstStyle/>
          <a:p>
            <a:pPr algn="l"/>
            <a:r>
              <a:rPr lang="en-US" sz="44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the winner is… Time vs. ln[H</a:t>
            </a:r>
            <a:r>
              <a:rPr lang="en-US" sz="4400" u="sng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4400" u="sng" baseline="-25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838200" y="1371600"/>
            <a:ext cx="66971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As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result, the reaction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baseline="30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order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838200" y="2057400"/>
            <a:ext cx="53591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The (differential) rate law is:</a:t>
            </a:r>
          </a:p>
        </p:txBody>
      </p:sp>
      <p:graphicFrame>
        <p:nvGraphicFramePr>
          <p:cNvPr id="3072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165339"/>
              </p:ext>
            </p:extLst>
          </p:nvPr>
        </p:nvGraphicFramePr>
        <p:xfrm>
          <a:off x="3200399" y="2667000"/>
          <a:ext cx="259080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3" name="Equation" r:id="rId3" imgW="787320" imgH="228600" progId="">
                  <p:embed/>
                </p:oleObj>
              </mc:Choice>
              <mc:Fallback>
                <p:oleObj name="Equation" r:id="rId3" imgW="787320" imgH="22860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399" y="2667000"/>
                        <a:ext cx="2590800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863599" y="3276600"/>
            <a:ext cx="50193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The integrated rate law is:</a:t>
            </a:r>
          </a:p>
        </p:txBody>
      </p:sp>
      <p:graphicFrame>
        <p:nvGraphicFramePr>
          <p:cNvPr id="3072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792627"/>
              </p:ext>
            </p:extLst>
          </p:nvPr>
        </p:nvGraphicFramePr>
        <p:xfrm>
          <a:off x="1938337" y="3809999"/>
          <a:ext cx="5726112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4" name="Equation" r:id="rId5" imgW="1676160" imgH="228600" progId="">
                  <p:embed/>
                </p:oleObj>
              </mc:Choice>
              <mc:Fallback>
                <p:oleObj name="Equation" r:id="rId5" imgW="1676160" imgH="22860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8337" y="3809999"/>
                        <a:ext cx="5726112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0" name="Text Box 10"/>
          <p:cNvSpPr txBox="1">
            <a:spLocks noChangeArrowheads="1"/>
          </p:cNvSpPr>
          <p:nvPr/>
        </p:nvSpPr>
        <p:spPr bwMode="auto">
          <a:xfrm>
            <a:off x="838200" y="4876800"/>
            <a:ext cx="647805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But…what is the rate constant, </a:t>
            </a:r>
            <a:r>
              <a:rPr lang="en-US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9" name="Frame 8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/>
      <p:bldP spid="30726" grpId="0"/>
      <p:bldP spid="30728" grpId="0"/>
      <p:bldP spid="307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Rate Laws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25545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3200" b="0" dirty="0">
                <a:latin typeface="Arial" charset="0"/>
              </a:rPr>
              <a:t>The rate law of a reaction is the mathematical relationship between the rate of the reaction and the concentrations of the reactants and homogeneous catalysts as well</a:t>
            </a:r>
            <a:r>
              <a:rPr lang="en-US" sz="3200" b="0" dirty="0" smtClean="0">
                <a:latin typeface="Arial" charset="0"/>
              </a:rPr>
              <a:t>.</a:t>
            </a:r>
          </a:p>
          <a:p>
            <a:pPr eaLnBrk="1" hangingPunct="1"/>
            <a:endParaRPr lang="en-US" sz="3200" b="0" dirty="0">
              <a:latin typeface="Arial" charset="0"/>
            </a:endParaRPr>
          </a:p>
          <a:p>
            <a:pPr algn="ctr" eaLnBrk="1" hangingPunct="1"/>
            <a:r>
              <a:rPr lang="en-US" sz="3200" dirty="0">
                <a:solidFill>
                  <a:srgbClr val="0070C0"/>
                </a:solidFill>
                <a:latin typeface="Helvetica" pitchFamily="2" charset="0"/>
              </a:rPr>
              <a:t>The rate law </a:t>
            </a:r>
            <a:r>
              <a:rPr lang="en-US" sz="3200" i="1" u="sng" dirty="0">
                <a:solidFill>
                  <a:srgbClr val="0070C0"/>
                </a:solidFill>
                <a:latin typeface="Helvetica" pitchFamily="2" charset="0"/>
              </a:rPr>
              <a:t>must</a:t>
            </a:r>
            <a:r>
              <a:rPr lang="en-US" sz="3200" u="sng" dirty="0">
                <a:solidFill>
                  <a:srgbClr val="0070C0"/>
                </a:solidFill>
                <a:latin typeface="Helvetica" pitchFamily="2" charset="0"/>
              </a:rPr>
              <a:t> </a:t>
            </a:r>
            <a:r>
              <a:rPr lang="en-US" sz="3200" dirty="0">
                <a:solidFill>
                  <a:srgbClr val="0070C0"/>
                </a:solidFill>
                <a:latin typeface="Helvetica" pitchFamily="2" charset="0"/>
              </a:rPr>
              <a:t>be determined experimentally</a:t>
            </a:r>
            <a:r>
              <a:rPr lang="en-US" sz="3200" dirty="0" smtClean="0">
                <a:solidFill>
                  <a:srgbClr val="0070C0"/>
                </a:solidFill>
                <a:latin typeface="Helvetica" pitchFamily="2" charset="0"/>
              </a:rPr>
              <a:t>!</a:t>
            </a:r>
          </a:p>
          <a:p>
            <a:pPr eaLnBrk="1" hangingPunct="1"/>
            <a:endParaRPr lang="en-US" sz="3200" b="0" dirty="0">
              <a:latin typeface="Helvetica" pitchFamily="2" charset="0"/>
            </a:endParaRPr>
          </a:p>
          <a:p>
            <a:pPr eaLnBrk="1" hangingPunct="1"/>
            <a:r>
              <a:rPr lang="en-US" sz="3200" b="0" dirty="0">
                <a:latin typeface="Helvetica" pitchFamily="2" charset="0"/>
              </a:rPr>
              <a:t>The rate of a reaction is directly proportional to the concentration of each reactant raised to a power.</a:t>
            </a:r>
          </a:p>
          <a:p>
            <a:pPr eaLnBrk="1" hangingPunct="1"/>
            <a:endParaRPr lang="en-US" sz="3200" b="0" dirty="0">
              <a:latin typeface="Arial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491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555550" y="990600"/>
            <a:ext cx="112554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#1: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 the slope from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Time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vs. ln[H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table.</a:t>
            </a:r>
          </a:p>
        </p:txBody>
      </p:sp>
      <p:graphicFrame>
        <p:nvGraphicFramePr>
          <p:cNvPr id="31822" name="Group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213755"/>
              </p:ext>
            </p:extLst>
          </p:nvPr>
        </p:nvGraphicFramePr>
        <p:xfrm>
          <a:off x="7467600" y="1828800"/>
          <a:ext cx="2895600" cy="411480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ln[H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kumimoji="0" lang="en-US" sz="1800" b="1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-0.0943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-0.2485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-0.5276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-0.9943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-1.514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-2.501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-2.996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31823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0233778"/>
              </p:ext>
            </p:extLst>
          </p:nvPr>
        </p:nvGraphicFramePr>
        <p:xfrm>
          <a:off x="2743201" y="4053001"/>
          <a:ext cx="4176713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98" name="Equation" r:id="rId3" imgW="1676160" imgH="228600" progId="">
                  <p:embed/>
                </p:oleObj>
              </mc:Choice>
              <mc:Fallback>
                <p:oleObj name="Equation" r:id="rId3" imgW="1676160" imgH="228600" progId="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1" y="4053001"/>
                        <a:ext cx="4176713" cy="569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25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3772496"/>
              </p:ext>
            </p:extLst>
          </p:nvPr>
        </p:nvGraphicFramePr>
        <p:xfrm>
          <a:off x="2514600" y="1538401"/>
          <a:ext cx="4419600" cy="106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99" name="Equation" r:id="rId5" imgW="1790640" imgH="431640" progId="">
                  <p:embed/>
                </p:oleObj>
              </mc:Choice>
              <mc:Fallback>
                <p:oleObj name="Equation" r:id="rId5" imgW="1790640" imgH="431640" progId="">
                  <p:embed/>
                  <p:pic>
                    <p:nvPicPr>
                      <p:cNvPr id="0" name="Picture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538401"/>
                        <a:ext cx="4419600" cy="1065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26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031188"/>
              </p:ext>
            </p:extLst>
          </p:nvPr>
        </p:nvGraphicFramePr>
        <p:xfrm>
          <a:off x="2514600" y="2605201"/>
          <a:ext cx="35814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00" name="Equation" r:id="rId7" imgW="1434960" imgH="228600" progId="">
                  <p:embed/>
                </p:oleObj>
              </mc:Choice>
              <mc:Fallback>
                <p:oleObj name="Equation" r:id="rId7" imgW="1434960" imgH="228600" progId="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605201"/>
                        <a:ext cx="3581400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27" name="Text Box 83"/>
          <p:cNvSpPr txBox="1">
            <a:spLocks noChangeArrowheads="1"/>
          </p:cNvSpPr>
          <p:nvPr/>
        </p:nvSpPr>
        <p:spPr bwMode="auto">
          <a:xfrm>
            <a:off x="2667001" y="3443401"/>
            <a:ext cx="2913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 remember:</a:t>
            </a:r>
          </a:p>
        </p:txBody>
      </p:sp>
      <p:sp>
        <p:nvSpPr>
          <p:cNvPr id="31828" name="Text Box 84"/>
          <p:cNvSpPr txBox="1">
            <a:spLocks noChangeArrowheads="1"/>
          </p:cNvSpPr>
          <p:nvPr/>
        </p:nvSpPr>
        <p:spPr bwMode="auto">
          <a:xfrm>
            <a:off x="3352800" y="4662601"/>
            <a:ext cx="226215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 k = -slope</a:t>
            </a:r>
          </a:p>
        </p:txBody>
      </p:sp>
      <p:sp>
        <p:nvSpPr>
          <p:cNvPr id="31829" name="Text Box 85"/>
          <p:cNvSpPr txBox="1">
            <a:spLocks noChangeArrowheads="1"/>
          </p:cNvSpPr>
          <p:nvPr/>
        </p:nvSpPr>
        <p:spPr bwMode="auto">
          <a:xfrm>
            <a:off x="3800475" y="5348401"/>
            <a:ext cx="29867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= 8.32 x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baseline="30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-4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baseline="30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endParaRPr lang="en-US" baseline="30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830" name="Rectangle 86"/>
          <p:cNvSpPr>
            <a:spLocks noChangeArrowheads="1"/>
          </p:cNvSpPr>
          <p:nvPr/>
        </p:nvSpPr>
        <p:spPr bwMode="auto">
          <a:xfrm>
            <a:off x="3352800" y="5229011"/>
            <a:ext cx="3810000" cy="7620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rame 12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555550" y="209601"/>
            <a:ext cx="10493450" cy="855227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Finding the Rate Constant, k</a:t>
            </a:r>
            <a:endParaRPr lang="en-US" sz="4400" u="sng" kern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1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1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1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1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27" grpId="0"/>
      <p:bldP spid="31828" grpId="0"/>
      <p:bldP spid="31829" grpId="0"/>
      <p:bldP spid="3183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555550" y="990600"/>
            <a:ext cx="1117924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#2: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Obtain k from the linear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regresssion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analysis.</a:t>
            </a:r>
          </a:p>
        </p:txBody>
      </p:sp>
      <p:graphicFrame>
        <p:nvGraphicFramePr>
          <p:cNvPr id="32807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3118397"/>
              </p:ext>
            </p:extLst>
          </p:nvPr>
        </p:nvGraphicFramePr>
        <p:xfrm>
          <a:off x="1822780" y="2999417"/>
          <a:ext cx="4176713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63" name="Equation" r:id="rId3" imgW="1676160" imgH="228600" progId="Equation.3">
                  <p:embed/>
                </p:oleObj>
              </mc:Choice>
              <mc:Fallback>
                <p:oleObj name="Equation" r:id="rId3" imgW="1676160" imgH="228600" progId="Equation.3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2780" y="2999417"/>
                        <a:ext cx="4176713" cy="569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809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250192"/>
              </p:ext>
            </p:extLst>
          </p:nvPr>
        </p:nvGraphicFramePr>
        <p:xfrm>
          <a:off x="1834357" y="1806248"/>
          <a:ext cx="41211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64" name="Equation" r:id="rId5" imgW="1650960" imgH="228600" progId="">
                  <p:embed/>
                </p:oleObj>
              </mc:Choice>
              <mc:Fallback>
                <p:oleObj name="Equation" r:id="rId5" imgW="1650960" imgH="228600" progId="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4357" y="1806248"/>
                        <a:ext cx="4121150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10" name="Text Box 42"/>
          <p:cNvSpPr txBox="1">
            <a:spLocks noChangeArrowheads="1"/>
          </p:cNvSpPr>
          <p:nvPr/>
        </p:nvSpPr>
        <p:spPr bwMode="auto">
          <a:xfrm>
            <a:off x="1834357" y="2359531"/>
            <a:ext cx="2913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 remember:</a:t>
            </a:r>
          </a:p>
        </p:txBody>
      </p:sp>
      <p:sp>
        <p:nvSpPr>
          <p:cNvPr id="32811" name="Text Box 43"/>
          <p:cNvSpPr txBox="1">
            <a:spLocks noChangeArrowheads="1"/>
          </p:cNvSpPr>
          <p:nvPr/>
        </p:nvSpPr>
        <p:spPr bwMode="auto">
          <a:xfrm>
            <a:off x="2159809" y="3672604"/>
            <a:ext cx="226215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 k = -slope</a:t>
            </a:r>
          </a:p>
        </p:txBody>
      </p:sp>
      <p:sp>
        <p:nvSpPr>
          <p:cNvPr id="32812" name="Text Box 44"/>
          <p:cNvSpPr txBox="1">
            <a:spLocks noChangeArrowheads="1"/>
          </p:cNvSpPr>
          <p:nvPr/>
        </p:nvSpPr>
        <p:spPr bwMode="auto">
          <a:xfrm>
            <a:off x="2041855" y="4406684"/>
            <a:ext cx="29209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= 8.35 x 10</a:t>
            </a:r>
            <a:r>
              <a:rPr lang="en-US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-4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</a:p>
        </p:txBody>
      </p:sp>
      <p:sp>
        <p:nvSpPr>
          <p:cNvPr id="32813" name="Rectangle 45"/>
          <p:cNvSpPr>
            <a:spLocks noChangeArrowheads="1"/>
          </p:cNvSpPr>
          <p:nvPr/>
        </p:nvSpPr>
        <p:spPr bwMode="auto">
          <a:xfrm>
            <a:off x="1822780" y="4330483"/>
            <a:ext cx="3810000" cy="7620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14" name="Text Box 46"/>
          <p:cNvSpPr txBox="1">
            <a:spLocks noChangeArrowheads="1"/>
          </p:cNvSpPr>
          <p:nvPr/>
        </p:nvSpPr>
        <p:spPr bwMode="auto">
          <a:xfrm>
            <a:off x="6858000" y="1905001"/>
            <a:ext cx="354295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sng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Regression results:</a:t>
            </a:r>
          </a:p>
        </p:txBody>
      </p:sp>
      <p:sp>
        <p:nvSpPr>
          <p:cNvPr id="32815" name="Text Box 47"/>
          <p:cNvSpPr txBox="1">
            <a:spLocks noChangeArrowheads="1"/>
          </p:cNvSpPr>
          <p:nvPr/>
        </p:nvSpPr>
        <p:spPr bwMode="auto">
          <a:xfrm>
            <a:off x="7010400" y="2514601"/>
            <a:ext cx="3276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= ax + b 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= -8.35 x 10</a:t>
            </a:r>
            <a:r>
              <a:rPr lang="en-US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-4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= -.005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0.99978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rame 12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555550" y="209601"/>
            <a:ext cx="10493450" cy="855227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Finding the Rate Constant, k</a:t>
            </a:r>
            <a:endParaRPr lang="en-US" sz="4400" u="sng" kern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2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2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2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2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2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2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10" grpId="0"/>
      <p:bldP spid="32811" grpId="0"/>
      <p:bldP spid="32812" grpId="0"/>
      <p:bldP spid="32813" grpId="0" animBg="1"/>
      <p:bldP spid="32814" grpId="0"/>
      <p:bldP spid="3281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/>
          </p:cNvGrpSpPr>
          <p:nvPr/>
        </p:nvGrpSpPr>
        <p:grpSpPr bwMode="auto">
          <a:xfrm>
            <a:off x="3046413" y="1331913"/>
            <a:ext cx="5921376" cy="4768851"/>
            <a:chOff x="974" y="864"/>
            <a:chExt cx="3730" cy="3004"/>
          </a:xfrm>
        </p:grpSpPr>
        <p:sp>
          <p:nvSpPr>
            <p:cNvPr id="37892" name="Line 3"/>
            <p:cNvSpPr>
              <a:spLocks noChangeShapeType="1"/>
            </p:cNvSpPr>
            <p:nvPr/>
          </p:nvSpPr>
          <p:spPr bwMode="auto">
            <a:xfrm>
              <a:off x="1742" y="864"/>
              <a:ext cx="0" cy="263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893" name="Line 4"/>
            <p:cNvSpPr>
              <a:spLocks noChangeShapeType="1"/>
            </p:cNvSpPr>
            <p:nvPr/>
          </p:nvSpPr>
          <p:spPr bwMode="auto">
            <a:xfrm>
              <a:off x="1742" y="3503"/>
              <a:ext cx="286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894" name="Line 5"/>
            <p:cNvSpPr>
              <a:spLocks noChangeShapeType="1"/>
            </p:cNvSpPr>
            <p:nvPr/>
          </p:nvSpPr>
          <p:spPr bwMode="auto">
            <a:xfrm>
              <a:off x="1742" y="1063"/>
              <a:ext cx="2962" cy="16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895" name="Rectangle 6"/>
            <p:cNvSpPr>
              <a:spLocks noChangeArrowheads="1"/>
            </p:cNvSpPr>
            <p:nvPr/>
          </p:nvSpPr>
          <p:spPr bwMode="auto">
            <a:xfrm>
              <a:off x="974" y="864"/>
              <a:ext cx="768" cy="2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ln[A]</a:t>
              </a:r>
              <a:r>
                <a:rPr lang="en-US" sz="2000" baseline="-25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initial</a:t>
              </a: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896" name="Rectangle 7"/>
            <p:cNvSpPr>
              <a:spLocks noChangeArrowheads="1"/>
            </p:cNvSpPr>
            <p:nvPr/>
          </p:nvSpPr>
          <p:spPr bwMode="auto">
            <a:xfrm>
              <a:off x="1071" y="1760"/>
              <a:ext cx="704" cy="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sz="32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ln[A]</a:t>
              </a:r>
            </a:p>
          </p:txBody>
        </p:sp>
        <p:sp>
          <p:nvSpPr>
            <p:cNvPr id="37897" name="Rectangle 8"/>
            <p:cNvSpPr>
              <a:spLocks noChangeArrowheads="1"/>
            </p:cNvSpPr>
            <p:nvPr/>
          </p:nvSpPr>
          <p:spPr bwMode="auto">
            <a:xfrm>
              <a:off x="2572" y="3540"/>
              <a:ext cx="638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Time</a:t>
              </a:r>
            </a:p>
          </p:txBody>
        </p:sp>
        <p:sp>
          <p:nvSpPr>
            <p:cNvPr id="37898" name="Rectangle 9"/>
            <p:cNvSpPr>
              <a:spLocks noChangeArrowheads="1"/>
            </p:cNvSpPr>
            <p:nvPr/>
          </p:nvSpPr>
          <p:spPr bwMode="auto">
            <a:xfrm rot="1560000">
              <a:off x="2620" y="1566"/>
              <a:ext cx="1295" cy="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Slope = −</a:t>
              </a:r>
              <a:r>
                <a:rPr lang="en-US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</a:t>
              </a:r>
            </a:p>
          </p:txBody>
        </p:sp>
      </p:grpSp>
      <p:sp>
        <p:nvSpPr>
          <p:cNvPr id="11" name="Frame 10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555550" y="209601"/>
            <a:ext cx="10493450" cy="855227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400" u="sng" kern="0" baseline="30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4400" u="sng" kern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Order – Integrated Rate Law</a:t>
            </a:r>
            <a:endParaRPr lang="en-US" sz="4400" u="sng" kern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7644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Line 2"/>
          <p:cNvSpPr>
            <a:spLocks noChangeShapeType="1"/>
          </p:cNvSpPr>
          <p:nvPr/>
        </p:nvSpPr>
        <p:spPr bwMode="auto">
          <a:xfrm>
            <a:off x="4289425" y="1371601"/>
            <a:ext cx="0" cy="41894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87" name="Line 3"/>
          <p:cNvSpPr>
            <a:spLocks noChangeShapeType="1"/>
          </p:cNvSpPr>
          <p:nvPr/>
        </p:nvSpPr>
        <p:spPr bwMode="auto">
          <a:xfrm>
            <a:off x="4289426" y="5561013"/>
            <a:ext cx="45497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 flipV="1">
            <a:off x="4289425" y="2183858"/>
            <a:ext cx="4724400" cy="2590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3088774" y="4575886"/>
            <a:ext cx="1200651" cy="397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1/[A]</a:t>
            </a:r>
            <a:r>
              <a:rPr lang="en-US" sz="20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3224214" y="2794001"/>
            <a:ext cx="1093249" cy="582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1/[A]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5607051" y="5619751"/>
            <a:ext cx="1013099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 rot="-1620000">
            <a:off x="5992668" y="2670993"/>
            <a:ext cx="1835440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Slope = </a:t>
            </a:r>
            <a:r>
              <a:rPr lang="en-US" i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</a:p>
        </p:txBody>
      </p:sp>
      <p:sp>
        <p:nvSpPr>
          <p:cNvPr id="10" name="Frame 9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555550" y="209601"/>
            <a:ext cx="10493450" cy="855227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 algn="l"/>
            <a:r>
              <a:rPr lang="en-US" sz="4400" u="sng" kern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u="sng" kern="0" baseline="30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4400" u="sng" kern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Order – Integrated Rate Law</a:t>
            </a:r>
            <a:endParaRPr lang="en-US" sz="4400" u="sng" kern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8097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175" y="914400"/>
            <a:ext cx="1133165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Examine rate </a:t>
            </a:r>
            <a:r>
              <a:rPr lang="en-US" sz="2800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w/ 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one reactant </a:t>
            </a:r>
            <a:r>
              <a:rPr lang="en-US" sz="2800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very 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low </a:t>
            </a:r>
            <a:r>
              <a:rPr lang="en-US" sz="2800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  ] 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the others much higher</a:t>
            </a:r>
          </a:p>
          <a:p>
            <a:pPr algn="ctr"/>
            <a:r>
              <a:rPr lang="en-US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Rate = k[A]</a:t>
            </a:r>
            <a:r>
              <a:rPr lang="en-US" sz="2800" b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[B]</a:t>
            </a:r>
            <a:r>
              <a:rPr lang="en-US" sz="2800" b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[C]</a:t>
            </a:r>
            <a:r>
              <a:rPr lang="en-US" sz="2800" b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  <a:p>
            <a:pPr algn="ctr"/>
            <a:endParaRPr lang="en-US" sz="2800" b="0" baseline="300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If 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[B]&gt; &gt;[A] and [C] &gt; &gt;[A] then [B] and [C] do not change as </a:t>
            </a:r>
            <a:r>
              <a:rPr lang="en-US" sz="2800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much 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relative to [A] </a:t>
            </a:r>
            <a:r>
              <a:rPr lang="en-US" sz="2800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so…they don’t really matter! </a:t>
            </a:r>
            <a:endParaRPr lang="en-US" sz="2800" b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/>
            <a:r>
              <a:rPr lang="en-US" sz="2800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Rate 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= k'[A]</a:t>
            </a:r>
            <a:r>
              <a:rPr lang="en-US" sz="2800" b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>
              <a:buNone/>
            </a:pPr>
            <a:endParaRPr lang="en-US" sz="2800" b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Pseudo-first-order rate law 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(or zero-order , or second-order)</a:t>
            </a:r>
          </a:p>
          <a:p>
            <a:pPr lvl="1"/>
            <a:r>
              <a:rPr lang="en-US" sz="2800" b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Simplification </a:t>
            </a:r>
            <a:r>
              <a:rPr lang="en-US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yields a rate law of a particular order</a:t>
            </a:r>
          </a:p>
          <a:p>
            <a:pPr lvl="1"/>
            <a:r>
              <a:rPr lang="en-US" sz="2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Prime means pseudo</a:t>
            </a:r>
          </a:p>
          <a:p>
            <a:endParaRPr lang="en-US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55550" y="209601"/>
            <a:ext cx="11331650" cy="855227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defRPr>
            </a:lvl9pPr>
          </a:lstStyle>
          <a:p>
            <a:pPr algn="l"/>
            <a:r>
              <a:rPr lang="en-US" sz="4000" u="sng" kern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Integrated Rate Laws w/ more than 1 reactant</a:t>
            </a:r>
            <a:endParaRPr lang="en-US" sz="4000" u="sng" kern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329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Rate Laws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255450" cy="4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3600" b="0" dirty="0">
                <a:latin typeface="Helvetica" pitchFamily="2" charset="0"/>
              </a:rPr>
              <a:t>For the reaction </a:t>
            </a:r>
            <a:r>
              <a:rPr lang="en-US" sz="3600" dirty="0" err="1">
                <a:latin typeface="Helvetica" pitchFamily="2" charset="0"/>
              </a:rPr>
              <a:t>aA</a:t>
            </a:r>
            <a:r>
              <a:rPr lang="en-US" sz="3600" dirty="0">
                <a:latin typeface="Helvetica" pitchFamily="2" charset="0"/>
              </a:rPr>
              <a:t> + </a:t>
            </a:r>
            <a:r>
              <a:rPr lang="en-US" sz="3600" dirty="0" err="1">
                <a:latin typeface="Helvetica" pitchFamily="2" charset="0"/>
              </a:rPr>
              <a:t>bB</a:t>
            </a:r>
            <a:r>
              <a:rPr lang="en-US" sz="3600" dirty="0">
                <a:latin typeface="Helvetica" pitchFamily="2" charset="0"/>
              </a:rPr>
              <a:t> </a:t>
            </a:r>
            <a:r>
              <a:rPr lang="en-US" sz="3600" dirty="0">
                <a:latin typeface="Helvetica" pitchFamily="2" charset="0"/>
                <a:sym typeface="Symbol" charset="0"/>
              </a:rPr>
              <a:t> products </a:t>
            </a:r>
            <a:r>
              <a:rPr lang="en-US" sz="3600" b="0" dirty="0">
                <a:latin typeface="Helvetica" pitchFamily="2" charset="0"/>
                <a:sym typeface="Symbol" charset="0"/>
              </a:rPr>
              <a:t>the rate law would have the form given below</a:t>
            </a:r>
            <a:r>
              <a:rPr lang="en-US" sz="3600" b="0" dirty="0" smtClean="0">
                <a:latin typeface="Helvetica" pitchFamily="2" charset="0"/>
                <a:sym typeface="Symbol" charset="0"/>
              </a:rPr>
              <a:t>.</a:t>
            </a:r>
            <a:br>
              <a:rPr lang="en-US" sz="3600" b="0" dirty="0" smtClean="0">
                <a:latin typeface="Helvetica" pitchFamily="2" charset="0"/>
                <a:sym typeface="Symbol" charset="0"/>
              </a:rPr>
            </a:br>
            <a:endParaRPr lang="en-US" sz="3600" b="0" dirty="0" smtClean="0">
              <a:latin typeface="Helvetica" pitchFamily="2" charset="0"/>
              <a:sym typeface="Symbol" charset="0"/>
            </a:endParaRPr>
          </a:p>
          <a:p>
            <a:pPr eaLnBrk="1" hangingPunct="1"/>
            <a:endParaRPr lang="en-US" sz="3600" b="0" dirty="0">
              <a:latin typeface="Helvetica" pitchFamily="2" charset="0"/>
              <a:sym typeface="Symbol" charset="0"/>
            </a:endParaRPr>
          </a:p>
          <a:p>
            <a:pPr eaLnBrk="1" hangingPunct="1"/>
            <a:endParaRPr lang="en-US" sz="3600" b="0" dirty="0">
              <a:latin typeface="Helvetica" pitchFamily="2" charset="0"/>
              <a:sym typeface="Symbo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3600" dirty="0" smtClean="0">
                <a:solidFill>
                  <a:srgbClr val="0070C0"/>
                </a:solidFill>
                <a:latin typeface="Helvetica" pitchFamily="2" charset="0"/>
                <a:sym typeface="Symbol" charset="0"/>
              </a:rPr>
              <a:t>Orders of the reactants - </a:t>
            </a:r>
            <a:r>
              <a:rPr lang="en-US" sz="3600" b="0" i="1" dirty="0" smtClean="0">
                <a:latin typeface="Helvetica" pitchFamily="2" charset="0"/>
                <a:sym typeface="Symbol" charset="0"/>
              </a:rPr>
              <a:t>n</a:t>
            </a:r>
            <a:r>
              <a:rPr lang="en-US" sz="3600" b="0" dirty="0" smtClean="0">
                <a:latin typeface="Helvetica" pitchFamily="2" charset="0"/>
                <a:sym typeface="Symbol" charset="0"/>
              </a:rPr>
              <a:t> </a:t>
            </a:r>
            <a:r>
              <a:rPr lang="en-US" sz="3600" b="0" dirty="0">
                <a:latin typeface="Helvetica" pitchFamily="2" charset="0"/>
                <a:sym typeface="Symbol" charset="0"/>
              </a:rPr>
              <a:t>and </a:t>
            </a:r>
            <a:r>
              <a:rPr lang="en-US" sz="3600" b="0" i="1" dirty="0">
                <a:latin typeface="Helvetica" pitchFamily="2" charset="0"/>
                <a:sym typeface="Symbol" charset="0"/>
              </a:rPr>
              <a:t>m</a:t>
            </a:r>
            <a:r>
              <a:rPr lang="en-US" sz="3600" b="0" dirty="0">
                <a:latin typeface="Helvetica" pitchFamily="2" charset="0"/>
                <a:sym typeface="Symbol" charset="0"/>
              </a:rPr>
              <a:t> </a:t>
            </a:r>
            <a:endParaRPr lang="en-US" sz="3600" b="0" dirty="0" smtClean="0">
              <a:latin typeface="Helvetica" pitchFamily="2" charset="0"/>
              <a:sym typeface="Symbol" charset="0"/>
            </a:endParaRPr>
          </a:p>
          <a:p>
            <a:pPr lvl="1">
              <a:lnSpc>
                <a:spcPct val="90000"/>
              </a:lnSpc>
            </a:pPr>
            <a:r>
              <a:rPr lang="en-US" sz="3600" dirty="0" smtClean="0">
                <a:solidFill>
                  <a:srgbClr val="0070C0"/>
                </a:solidFill>
                <a:latin typeface="Helvetica" pitchFamily="2" charset="0"/>
                <a:sym typeface="Symbol" charset="0"/>
              </a:rPr>
              <a:t>The rate constant - </a:t>
            </a:r>
            <a:r>
              <a:rPr lang="en-US" sz="3600" b="0" i="1" dirty="0" smtClean="0">
                <a:latin typeface="Helvetica" pitchFamily="2" charset="0"/>
                <a:sym typeface="Symbol" charset="0"/>
              </a:rPr>
              <a:t>k</a:t>
            </a:r>
            <a:r>
              <a:rPr lang="en-US" sz="3600" b="0" dirty="0" smtClean="0">
                <a:latin typeface="Helvetica" pitchFamily="2" charset="0"/>
                <a:sym typeface="Symbol" charset="0"/>
              </a:rPr>
              <a:t> </a:t>
            </a:r>
            <a:endParaRPr lang="en-US" sz="3200" b="0" dirty="0">
              <a:latin typeface="Arial" charset="0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214634" y="2895600"/>
                <a:ext cx="5762731" cy="8118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𝑹𝒂𝒕𝒆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latin typeface="Cambria Math" panose="02040503050406030204" pitchFamily="18" charset="0"/>
                        </a:rPr>
                        <m:t>𝒌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e>
                      </m:d>
                      <m:r>
                        <a:rPr lang="en-US" sz="5400" b="1" i="1" baseline="30000" smtClean="0">
                          <a:latin typeface="Cambria Math" panose="02040503050406030204" pitchFamily="18" charset="0"/>
                        </a:rPr>
                        <m:t>𝒏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5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e>
                      </m:d>
                      <m:r>
                        <a:rPr lang="en-US" sz="5400" b="1" i="1" baseline="30000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5400" baseline="300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4634" y="2895600"/>
                <a:ext cx="5762731" cy="8118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920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Rate Laws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25545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4000" b="0" dirty="0">
                <a:latin typeface="Helvetica" pitchFamily="2" charset="0"/>
              </a:rPr>
              <a:t>The exponent on each reactant in the rate law is called the </a:t>
            </a:r>
            <a:r>
              <a:rPr lang="en-US" sz="4000" dirty="0">
                <a:solidFill>
                  <a:srgbClr val="0070C0"/>
                </a:solidFill>
                <a:latin typeface="Helvetica" pitchFamily="2" charset="0"/>
              </a:rPr>
              <a:t>order with respect to that reactant.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4000" b="0" dirty="0">
              <a:latin typeface="Helvetica" pitchFamily="2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4000" dirty="0" smtClean="0">
                <a:solidFill>
                  <a:srgbClr val="0070C0"/>
                </a:solidFill>
                <a:latin typeface="Helvetica" pitchFamily="2" charset="0"/>
              </a:rPr>
              <a:t>Order </a:t>
            </a:r>
            <a:r>
              <a:rPr lang="en-US" sz="4000" dirty="0">
                <a:solidFill>
                  <a:srgbClr val="0070C0"/>
                </a:solidFill>
                <a:latin typeface="Helvetica" pitchFamily="2" charset="0"/>
              </a:rPr>
              <a:t>of the </a:t>
            </a:r>
            <a:r>
              <a:rPr lang="en-US" sz="4000" dirty="0" smtClean="0">
                <a:solidFill>
                  <a:srgbClr val="0070C0"/>
                </a:solidFill>
                <a:latin typeface="Helvetica" pitchFamily="2" charset="0"/>
              </a:rPr>
              <a:t>reaction</a:t>
            </a:r>
            <a:r>
              <a:rPr lang="en-US" sz="4000" dirty="0">
                <a:solidFill>
                  <a:srgbClr val="0070C0"/>
                </a:solidFill>
                <a:latin typeface="Helvetica" pitchFamily="2" charset="0"/>
              </a:rPr>
              <a:t> </a:t>
            </a:r>
            <a:r>
              <a:rPr lang="en-US" sz="4000" b="0" dirty="0" smtClean="0">
                <a:latin typeface="Helvetica" pitchFamily="2" charset="0"/>
              </a:rPr>
              <a:t>- the </a:t>
            </a:r>
            <a:r>
              <a:rPr lang="en-US" sz="4000" b="0" dirty="0">
                <a:latin typeface="Helvetica" pitchFamily="2" charset="0"/>
              </a:rPr>
              <a:t>sum of the exponents on the </a:t>
            </a:r>
            <a:r>
              <a:rPr lang="en-US" sz="4000" b="0" dirty="0" smtClean="0">
                <a:latin typeface="Helvetica" pitchFamily="2" charset="0"/>
              </a:rPr>
              <a:t>reactants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361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Single Step Reactions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55550" y="1352601"/>
            <a:ext cx="1125545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4000" b="0" dirty="0" smtClean="0">
                <a:latin typeface="Helvetica" pitchFamily="2" charset="0"/>
              </a:rPr>
              <a:t>The orders do not match the coefficients in the balanced equation UNLESS the reaction happens in one single step.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4000" b="0" dirty="0">
              <a:latin typeface="Helvetica" pitchFamily="2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4000" b="0" dirty="0" smtClean="0">
                <a:latin typeface="Helvetica" pitchFamily="2" charset="0"/>
              </a:rPr>
              <a:t>Not as common as it taking multiple steps. </a:t>
            </a:r>
            <a:endParaRPr lang="en-US" sz="4000" u="sng" dirty="0">
              <a:solidFill>
                <a:srgbClr val="0070C0"/>
              </a:solidFill>
              <a:latin typeface="Helvetica" pitchFamily="2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4000" b="0" dirty="0">
              <a:latin typeface="Helvetica" pitchFamily="2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90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Single Step Reactions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5550" y="1422297"/>
            <a:ext cx="1102685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3600" b="0" dirty="0" smtClean="0">
                <a:latin typeface="+mj-lt"/>
              </a:rPr>
              <a:t>The following reaction happens in one single step. </a:t>
            </a:r>
          </a:p>
          <a:p>
            <a:pPr algn="ctr">
              <a:lnSpc>
                <a:spcPct val="130000"/>
              </a:lnSpc>
            </a:pPr>
            <a:r>
              <a:rPr lang="en-US" sz="3200" dirty="0" smtClean="0">
                <a:latin typeface="+mj-lt"/>
              </a:rPr>
              <a:t>2 </a:t>
            </a:r>
            <a:r>
              <a:rPr lang="en-US" sz="3200" dirty="0">
                <a:latin typeface="+mj-lt"/>
              </a:rPr>
              <a:t>NO(</a:t>
            </a:r>
            <a:r>
              <a:rPr lang="en-US" sz="3200" i="1" dirty="0">
                <a:latin typeface="+mj-lt"/>
              </a:rPr>
              <a:t>g</a:t>
            </a:r>
            <a:r>
              <a:rPr lang="en-US" sz="3200" dirty="0">
                <a:latin typeface="+mj-lt"/>
              </a:rPr>
              <a:t>) + O</a:t>
            </a:r>
            <a:r>
              <a:rPr lang="en-US" sz="3200" baseline="-25000" dirty="0">
                <a:latin typeface="+mj-lt"/>
              </a:rPr>
              <a:t>2</a:t>
            </a:r>
            <a:r>
              <a:rPr lang="en-US" sz="3200" dirty="0">
                <a:latin typeface="+mj-lt"/>
              </a:rPr>
              <a:t>(</a:t>
            </a:r>
            <a:r>
              <a:rPr lang="en-US" sz="3200" i="1" dirty="0">
                <a:latin typeface="+mj-lt"/>
              </a:rPr>
              <a:t>g</a:t>
            </a:r>
            <a:r>
              <a:rPr lang="en-US" sz="3200" dirty="0">
                <a:latin typeface="+mj-lt"/>
              </a:rPr>
              <a:t>) </a:t>
            </a:r>
            <a:r>
              <a:rPr lang="en-US" sz="3200" dirty="0" smtClean="0">
                <a:latin typeface="+mj-lt"/>
                <a:sym typeface="Wingdings" panose="05000000000000000000" pitchFamily="2" charset="2"/>
              </a:rPr>
              <a:t>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>
                <a:latin typeface="+mj-lt"/>
              </a:rPr>
              <a:t>2 NO</a:t>
            </a:r>
            <a:r>
              <a:rPr lang="en-US" sz="3200" baseline="-25000" dirty="0">
                <a:latin typeface="+mj-lt"/>
              </a:rPr>
              <a:t>2</a:t>
            </a:r>
            <a:r>
              <a:rPr lang="en-US" sz="3200" dirty="0">
                <a:latin typeface="+mj-lt"/>
              </a:rPr>
              <a:t>(</a:t>
            </a:r>
            <a:r>
              <a:rPr lang="en-US" sz="3200" i="1" dirty="0">
                <a:latin typeface="+mj-lt"/>
              </a:rPr>
              <a:t>g</a:t>
            </a:r>
            <a:r>
              <a:rPr lang="en-US" sz="3200" dirty="0">
                <a:latin typeface="+mj-lt"/>
              </a:rPr>
              <a:t>) </a:t>
            </a:r>
          </a:p>
          <a:p>
            <a:pPr algn="ctr">
              <a:lnSpc>
                <a:spcPct val="130000"/>
              </a:lnSpc>
            </a:pPr>
            <a:r>
              <a:rPr lang="en-US" sz="3600" dirty="0" smtClean="0">
                <a:solidFill>
                  <a:srgbClr val="0070C0"/>
                </a:solidFill>
                <a:latin typeface="+mj-lt"/>
              </a:rPr>
              <a:t>Rate </a:t>
            </a:r>
            <a:r>
              <a:rPr lang="en-US" sz="3600" dirty="0">
                <a:solidFill>
                  <a:srgbClr val="0070C0"/>
                </a:solidFill>
                <a:latin typeface="+mj-lt"/>
              </a:rPr>
              <a:t>= k[NO]</a:t>
            </a:r>
            <a:r>
              <a:rPr lang="en-US" sz="3600" baseline="30000" dirty="0">
                <a:solidFill>
                  <a:srgbClr val="0070C0"/>
                </a:solidFill>
                <a:latin typeface="+mj-lt"/>
              </a:rPr>
              <a:t>2</a:t>
            </a:r>
            <a:r>
              <a:rPr lang="en-US" sz="3600" dirty="0">
                <a:solidFill>
                  <a:srgbClr val="0070C0"/>
                </a:solidFill>
                <a:latin typeface="+mj-lt"/>
              </a:rPr>
              <a:t>[O</a:t>
            </a:r>
            <a:r>
              <a:rPr lang="en-US" sz="3600" baseline="-25000" dirty="0">
                <a:solidFill>
                  <a:srgbClr val="0070C0"/>
                </a:solidFill>
                <a:latin typeface="+mj-lt"/>
              </a:rPr>
              <a:t>2</a:t>
            </a:r>
            <a:r>
              <a:rPr lang="en-US" sz="3600" dirty="0">
                <a:solidFill>
                  <a:srgbClr val="0070C0"/>
                </a:solidFill>
                <a:latin typeface="+mj-lt"/>
              </a:rPr>
              <a:t>].  </a:t>
            </a:r>
            <a:endParaRPr lang="en-US" sz="3600" dirty="0" smtClean="0">
              <a:solidFill>
                <a:srgbClr val="0070C0"/>
              </a:solidFill>
              <a:latin typeface="+mj-lt"/>
            </a:endParaRPr>
          </a:p>
          <a:p>
            <a:pPr algn="ctr"/>
            <a:endParaRPr lang="en-US" sz="3600" dirty="0">
              <a:solidFill>
                <a:srgbClr val="0070C0"/>
              </a:solidFill>
              <a:latin typeface="+mj-lt"/>
            </a:endParaRPr>
          </a:p>
          <a:p>
            <a:pPr algn="ctr"/>
            <a:r>
              <a:rPr lang="en-US" sz="3600" b="0" dirty="0">
                <a:latin typeface="+mj-lt"/>
              </a:rPr>
              <a:t>The reaction is </a:t>
            </a:r>
          </a:p>
          <a:p>
            <a:pPr marL="1943100" lvl="3" indent="-571500">
              <a:buFont typeface="Arial" panose="020B0604020202020204" pitchFamily="34" charset="0"/>
              <a:buChar char="•"/>
            </a:pPr>
            <a:r>
              <a:rPr lang="en-US" sz="3600" b="0" dirty="0">
                <a:latin typeface="+mj-lt"/>
              </a:rPr>
              <a:t>second order with respect to [NO], </a:t>
            </a:r>
          </a:p>
          <a:p>
            <a:pPr marL="1943100" lvl="3" indent="-571500">
              <a:buFont typeface="Arial" panose="020B0604020202020204" pitchFamily="34" charset="0"/>
              <a:buChar char="•"/>
            </a:pPr>
            <a:r>
              <a:rPr lang="en-US" sz="3600" b="0" dirty="0">
                <a:latin typeface="+mj-lt"/>
              </a:rPr>
              <a:t>first order with respect to [O</a:t>
            </a:r>
            <a:r>
              <a:rPr lang="en-US" sz="3600" b="0" baseline="-25000" dirty="0">
                <a:latin typeface="+mj-lt"/>
              </a:rPr>
              <a:t>2</a:t>
            </a:r>
            <a:r>
              <a:rPr lang="en-US" sz="3600" b="0" dirty="0">
                <a:latin typeface="+mj-lt"/>
              </a:rPr>
              <a:t>], </a:t>
            </a:r>
          </a:p>
          <a:p>
            <a:pPr marL="1943100" lvl="3" indent="-571500">
              <a:buFont typeface="Arial" panose="020B0604020202020204" pitchFamily="34" charset="0"/>
              <a:buChar char="•"/>
            </a:pPr>
            <a:r>
              <a:rPr lang="en-US" sz="3600" b="0" dirty="0">
                <a:latin typeface="+mj-lt"/>
              </a:rPr>
              <a:t>and third order overall.</a:t>
            </a:r>
            <a:endParaRPr lang="en-US" sz="3600" b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96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7772400" cy="1143000"/>
          </a:xfrm>
        </p:spPr>
        <p:txBody>
          <a:bodyPr/>
          <a:lstStyle/>
          <a:p>
            <a:pPr algn="l"/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Method of Initial Rates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5550" y="1422297"/>
            <a:ext cx="1102685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0" dirty="0" smtClean="0">
                <a:latin typeface="+mj-lt"/>
              </a:rPr>
              <a:t>Since we rarely know if a reaction happens in one or more steps, we have to use pattern recognition to figure out what the exponents must be.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+mj-lt"/>
              </a:rPr>
              <a:t>Systematically change the starting [  ]s of the various reactants while holding the [   ] of other reactants the same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b="0" dirty="0" smtClean="0">
                <a:latin typeface="+mj-lt"/>
              </a:rPr>
              <a:t>See how the rate changes as you change the [  ]s </a:t>
            </a:r>
          </a:p>
          <a:p>
            <a:pPr marL="1943100" lvl="3" indent="-571500">
              <a:buFont typeface="Symbol" panose="05050102010706020507" pitchFamily="18" charset="2"/>
              <a:buChar char="-"/>
            </a:pPr>
            <a:r>
              <a:rPr lang="en-US" b="0" dirty="0" smtClean="0">
                <a:latin typeface="+mj-lt"/>
              </a:rPr>
              <a:t>What is the relationship between the rate and the [  ]s ? </a:t>
            </a:r>
          </a:p>
          <a:p>
            <a:pPr marL="1943100" lvl="3" indent="-571500">
              <a:buFont typeface="Symbol" panose="05050102010706020507" pitchFamily="18" charset="2"/>
              <a:buChar char="-"/>
            </a:pPr>
            <a:r>
              <a:rPr lang="en-US" b="0" dirty="0" smtClean="0">
                <a:latin typeface="+mj-lt"/>
              </a:rPr>
              <a:t>That tells you the exponents! </a:t>
            </a:r>
            <a:endParaRPr lang="en-US" b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2818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506375" y="1193136"/>
            <a:ext cx="1117925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the rate law, determine the value of the rate constant, k, and the overall order for the following reaction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Initial Rates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200400" y="2362201"/>
            <a:ext cx="571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NO(g) + Cl</a:t>
            </a:r>
            <a:r>
              <a:rPr lang="en-US" baseline="-25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(g)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2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NOCl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(g)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0618" name="Group 1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294212"/>
              </p:ext>
            </p:extLst>
          </p:nvPr>
        </p:nvGraphicFramePr>
        <p:xfrm>
          <a:off x="2667000" y="2943202"/>
          <a:ext cx="7162800" cy="2209419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Experiment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[NO]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(mol/L)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[Cl</a:t>
                      </a:r>
                      <a:r>
                        <a:rPr kumimoji="0" lang="en-US" sz="1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Mol/L·s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1.43 x 10</a:t>
                      </a:r>
                      <a:r>
                        <a:rPr kumimoji="0" lang="en-US" sz="18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5.72 x 10</a:t>
                      </a:r>
                      <a:r>
                        <a:rPr kumimoji="0" lang="en-US" sz="18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2.86 x 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11.4 x 10</a:t>
                      </a:r>
                      <a:r>
                        <a:rPr kumimoji="0" lang="en-US" sz="18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3108325" y="3349626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" name="Frame 8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555550" y="209601"/>
            <a:ext cx="9655250" cy="875251"/>
          </a:xfrm>
        </p:spPr>
        <p:txBody>
          <a:bodyPr/>
          <a:lstStyle/>
          <a:p>
            <a:pPr algn="l"/>
            <a:r>
              <a:rPr lang="en-US" sz="4400" b="1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Writing a (differential) Rate Law</a:t>
            </a:r>
            <a:endParaRPr lang="en-US" sz="4400" b="1" u="sng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30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</p:bldLst>
  </p:timing>
</p:sld>
</file>

<file path=ppt/theme/theme1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15046</TotalTime>
  <Words>1675</Words>
  <Application>Microsoft Office PowerPoint</Application>
  <PresentationFormat>Widescreen</PresentationFormat>
  <Paragraphs>472</Paragraphs>
  <Slides>34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6" baseType="lpstr">
      <vt:lpstr>ＭＳ Ｐゴシック</vt:lpstr>
      <vt:lpstr>Arial</vt:lpstr>
      <vt:lpstr>Cambria Math</vt:lpstr>
      <vt:lpstr>Comic Sans MS</vt:lpstr>
      <vt:lpstr>Helvetica</vt:lpstr>
      <vt:lpstr>Impact</vt:lpstr>
      <vt:lpstr>Symbol</vt:lpstr>
      <vt:lpstr>Wingdings</vt:lpstr>
      <vt:lpstr>chemistry</vt:lpstr>
      <vt:lpstr>Default Design</vt:lpstr>
      <vt:lpstr>Equation</vt:lpstr>
      <vt:lpstr>Brownstone Equation Editor 5.0 Equation</vt:lpstr>
      <vt:lpstr>KINETICS</vt:lpstr>
      <vt:lpstr>Rate Laws</vt:lpstr>
      <vt:lpstr>Rate Laws</vt:lpstr>
      <vt:lpstr>Rate Laws</vt:lpstr>
      <vt:lpstr>Rate Laws</vt:lpstr>
      <vt:lpstr>Single Step Reactions</vt:lpstr>
      <vt:lpstr>Single Step Reactions</vt:lpstr>
      <vt:lpstr>Method of Initial Rates</vt:lpstr>
      <vt:lpstr>Writing a (differential) Rate Law</vt:lpstr>
      <vt:lpstr>Writing a (differential) Rate Law</vt:lpstr>
      <vt:lpstr>Writing a (differential) Rate Law</vt:lpstr>
      <vt:lpstr>Writing a (differential) Rate Law</vt:lpstr>
      <vt:lpstr>How I like to find the units because I’m lazy </vt:lpstr>
      <vt:lpstr>Writing a (differential) Rate Law</vt:lpstr>
      <vt:lpstr>The Effect of Orders</vt:lpstr>
      <vt:lpstr>Integrated Rate Law</vt:lpstr>
      <vt:lpstr>Integrated Rate Law</vt:lpstr>
      <vt:lpstr>Half Life with Integrated Rate Laws</vt:lpstr>
      <vt:lpstr>Half Life with Integrated Rate Laws</vt:lpstr>
      <vt:lpstr>Relationship Between [  ] and ½ Life</vt:lpstr>
      <vt:lpstr>Graphical Determination of Rate Law</vt:lpstr>
      <vt:lpstr>PowerPoint Presentation</vt:lpstr>
      <vt:lpstr>PowerPoint Presentation</vt:lpstr>
      <vt:lpstr>PowerPoint Presentation</vt:lpstr>
      <vt:lpstr>PowerPoint Presentation</vt:lpstr>
      <vt:lpstr>Time vs. [H2O2]</vt:lpstr>
      <vt:lpstr>Time vs. ln[H2O2]</vt:lpstr>
      <vt:lpstr>Time vs. 1/[H2O2]</vt:lpstr>
      <vt:lpstr>And the winner is… Time vs. ln[H2O2]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Independent Web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Allan</dc:creator>
  <cp:lastModifiedBy>Farmer, Stephanie [DH]</cp:lastModifiedBy>
  <cp:revision>324</cp:revision>
  <dcterms:created xsi:type="dcterms:W3CDTF">2006-06-14T20:08:31Z</dcterms:created>
  <dcterms:modified xsi:type="dcterms:W3CDTF">2020-05-19T18:01:27Z</dcterms:modified>
</cp:coreProperties>
</file>