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13"/>
  </p:notesMasterIdLst>
  <p:sldIdLst>
    <p:sldId id="335" r:id="rId3"/>
    <p:sldId id="336" r:id="rId4"/>
    <p:sldId id="332" r:id="rId5"/>
    <p:sldId id="266" r:id="rId6"/>
    <p:sldId id="330" r:id="rId7"/>
    <p:sldId id="285" r:id="rId8"/>
    <p:sldId id="286" r:id="rId9"/>
    <p:sldId id="331" r:id="rId10"/>
    <p:sldId id="333" r:id="rId11"/>
    <p:sldId id="334" r:id="rId12"/>
  </p:sldIdLst>
  <p:sldSz cx="12192000" cy="6858000"/>
  <p:notesSz cx="6858000" cy="9144000"/>
  <p:defaultTextStyle>
    <a:defPPr>
      <a:defRPr lang="en-US"/>
    </a:defPPr>
    <a:lvl1pPr algn="l" rtl="0" fontAlgn="base">
      <a:spcBef>
        <a:spcPct val="0"/>
      </a:spcBef>
      <a:spcAft>
        <a:spcPct val="0"/>
      </a:spcAft>
      <a:defRPr sz="2800" b="1" kern="1200">
        <a:solidFill>
          <a:schemeClr val="tx1"/>
        </a:solidFill>
        <a:latin typeface="Comic Sans MS" pitchFamily="66" charset="0"/>
        <a:ea typeface="+mn-ea"/>
        <a:cs typeface="+mn-cs"/>
      </a:defRPr>
    </a:lvl1pPr>
    <a:lvl2pPr marL="457200" algn="l" rtl="0" fontAlgn="base">
      <a:spcBef>
        <a:spcPct val="0"/>
      </a:spcBef>
      <a:spcAft>
        <a:spcPct val="0"/>
      </a:spcAft>
      <a:defRPr sz="2800" b="1" kern="1200">
        <a:solidFill>
          <a:schemeClr val="tx1"/>
        </a:solidFill>
        <a:latin typeface="Comic Sans MS" pitchFamily="66" charset="0"/>
        <a:ea typeface="+mn-ea"/>
        <a:cs typeface="+mn-cs"/>
      </a:defRPr>
    </a:lvl2pPr>
    <a:lvl3pPr marL="914400" algn="l" rtl="0" fontAlgn="base">
      <a:spcBef>
        <a:spcPct val="0"/>
      </a:spcBef>
      <a:spcAft>
        <a:spcPct val="0"/>
      </a:spcAft>
      <a:defRPr sz="2800" b="1" kern="1200">
        <a:solidFill>
          <a:schemeClr val="tx1"/>
        </a:solidFill>
        <a:latin typeface="Comic Sans MS" pitchFamily="66" charset="0"/>
        <a:ea typeface="+mn-ea"/>
        <a:cs typeface="+mn-cs"/>
      </a:defRPr>
    </a:lvl3pPr>
    <a:lvl4pPr marL="1371600" algn="l" rtl="0" fontAlgn="base">
      <a:spcBef>
        <a:spcPct val="0"/>
      </a:spcBef>
      <a:spcAft>
        <a:spcPct val="0"/>
      </a:spcAft>
      <a:defRPr sz="2800" b="1" kern="1200">
        <a:solidFill>
          <a:schemeClr val="tx1"/>
        </a:solidFill>
        <a:latin typeface="Comic Sans MS" pitchFamily="66" charset="0"/>
        <a:ea typeface="+mn-ea"/>
        <a:cs typeface="+mn-cs"/>
      </a:defRPr>
    </a:lvl4pPr>
    <a:lvl5pPr marL="1828800" algn="l" rtl="0" fontAlgn="base">
      <a:spcBef>
        <a:spcPct val="0"/>
      </a:spcBef>
      <a:spcAft>
        <a:spcPct val="0"/>
      </a:spcAft>
      <a:defRPr sz="2800" b="1" kern="1200">
        <a:solidFill>
          <a:schemeClr val="tx1"/>
        </a:solidFill>
        <a:latin typeface="Comic Sans MS" pitchFamily="66" charset="0"/>
        <a:ea typeface="+mn-ea"/>
        <a:cs typeface="+mn-cs"/>
      </a:defRPr>
    </a:lvl5pPr>
    <a:lvl6pPr marL="2286000" algn="l" defTabSz="914400" rtl="0" eaLnBrk="1" latinLnBrk="0" hangingPunct="1">
      <a:defRPr sz="2800" b="1" kern="1200">
        <a:solidFill>
          <a:schemeClr val="tx1"/>
        </a:solidFill>
        <a:latin typeface="Comic Sans MS" pitchFamily="66" charset="0"/>
        <a:ea typeface="+mn-ea"/>
        <a:cs typeface="+mn-cs"/>
      </a:defRPr>
    </a:lvl6pPr>
    <a:lvl7pPr marL="2743200" algn="l" defTabSz="914400" rtl="0" eaLnBrk="1" latinLnBrk="0" hangingPunct="1">
      <a:defRPr sz="2800" b="1" kern="1200">
        <a:solidFill>
          <a:schemeClr val="tx1"/>
        </a:solidFill>
        <a:latin typeface="Comic Sans MS" pitchFamily="66" charset="0"/>
        <a:ea typeface="+mn-ea"/>
        <a:cs typeface="+mn-cs"/>
      </a:defRPr>
    </a:lvl7pPr>
    <a:lvl8pPr marL="3200400" algn="l" defTabSz="914400" rtl="0" eaLnBrk="1" latinLnBrk="0" hangingPunct="1">
      <a:defRPr sz="2800" b="1" kern="1200">
        <a:solidFill>
          <a:schemeClr val="tx1"/>
        </a:solidFill>
        <a:latin typeface="Comic Sans MS" pitchFamily="66" charset="0"/>
        <a:ea typeface="+mn-ea"/>
        <a:cs typeface="+mn-cs"/>
      </a:defRPr>
    </a:lvl8pPr>
    <a:lvl9pPr marL="3657600" algn="l" defTabSz="914400" rtl="0" eaLnBrk="1" latinLnBrk="0" hangingPunct="1">
      <a:defRPr sz="2800" b="1"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CCFF"/>
    <a:srgbClr val="5F5F5F"/>
    <a:srgbClr val="99FF66"/>
    <a:srgbClr val="FFCCFF"/>
    <a:srgbClr val="006600"/>
    <a:srgbClr val="DDDDD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6" autoAdjust="0"/>
  </p:normalViewPr>
  <p:slideViewPr>
    <p:cSldViewPr>
      <p:cViewPr varScale="1">
        <p:scale>
          <a:sx n="65" d="100"/>
          <a:sy n="65" d="100"/>
        </p:scale>
        <p:origin x="10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pitchFamily="34" charset="0"/>
              </a:defRPr>
            </a:lvl1pPr>
          </a:lstStyle>
          <a:p>
            <a:endParaRPr lang="en-US"/>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fld id="{01773766-CA99-4600-9D5A-6DB0DDBA82C0}" type="slidenum">
              <a:rPr lang="en-US"/>
              <a:pPr/>
              <a:t>‹#›</a:t>
            </a:fld>
            <a:endParaRPr lang="en-US"/>
          </a:p>
        </p:txBody>
      </p:sp>
    </p:spTree>
    <p:extLst>
      <p:ext uri="{BB962C8B-B14F-4D97-AF65-F5344CB8AC3E}">
        <p14:creationId xmlns:p14="http://schemas.microsoft.com/office/powerpoint/2010/main" val="6100694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E2D7E7F3-D0F8-6744-A671-B9BF928CFA2C}" type="slidenum">
              <a:rPr lang="en-US" sz="1200" baseline="0"/>
              <a:pPr/>
              <a:t>3</a:t>
            </a:fld>
            <a:endParaRPr lang="en-US" sz="1200" baseline="0"/>
          </a:p>
        </p:txBody>
      </p:sp>
      <p:sp>
        <p:nvSpPr>
          <p:cNvPr id="169987" name="Rectangle 2"/>
          <p:cNvSpPr>
            <a:spLocks noGrp="1" noRot="1" noChangeAspect="1" noChangeArrowheads="1" noTextEdit="1"/>
          </p:cNvSpPr>
          <p:nvPr>
            <p:ph type="sldImg"/>
          </p:nvPr>
        </p:nvSpPr>
        <p:spPr>
          <a:xfrm>
            <a:off x="381000" y="685800"/>
            <a:ext cx="6096000" cy="3429000"/>
          </a:xfrm>
          <a:ln/>
        </p:spPr>
      </p:sp>
      <p:sp>
        <p:nvSpPr>
          <p:cNvPr id="169988"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016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2E5FF178-4D7F-B942-8E2F-CED167F8F4D6}" type="slidenum">
              <a:rPr lang="en-US" sz="1200" baseline="0"/>
              <a:pPr/>
              <a:t>5</a:t>
            </a:fld>
            <a:endParaRPr lang="en-US" sz="1200" baseline="0"/>
          </a:p>
        </p:txBody>
      </p:sp>
      <p:sp>
        <p:nvSpPr>
          <p:cNvPr id="167939" name="Rectangle 2"/>
          <p:cNvSpPr>
            <a:spLocks noGrp="1" noRot="1" noChangeAspect="1" noChangeArrowheads="1" noTextEdit="1"/>
          </p:cNvSpPr>
          <p:nvPr>
            <p:ph type="sldImg"/>
          </p:nvPr>
        </p:nvSpPr>
        <p:spPr>
          <a:xfrm>
            <a:off x="381000" y="685800"/>
            <a:ext cx="6096000" cy="3429000"/>
          </a:xfrm>
          <a:ln/>
        </p:spPr>
      </p:sp>
      <p:sp>
        <p:nvSpPr>
          <p:cNvPr id="167940"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1970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D9413C23-4332-9D4E-98DF-A1EF428AC6BF}" type="slidenum">
              <a:rPr lang="en-US" sz="1200" baseline="0"/>
              <a:pPr/>
              <a:t>8</a:t>
            </a:fld>
            <a:endParaRPr lang="en-US" sz="1200" baseline="0"/>
          </a:p>
        </p:txBody>
      </p:sp>
      <p:sp>
        <p:nvSpPr>
          <p:cNvPr id="168963" name="Rectangle 2"/>
          <p:cNvSpPr>
            <a:spLocks noGrp="1" noRot="1" noChangeAspect="1" noChangeArrowheads="1" noTextEdit="1"/>
          </p:cNvSpPr>
          <p:nvPr>
            <p:ph type="sldImg"/>
          </p:nvPr>
        </p:nvSpPr>
        <p:spPr>
          <a:xfrm>
            <a:off x="381000" y="685800"/>
            <a:ext cx="6096000" cy="3429000"/>
          </a:xfrm>
          <a:ln/>
        </p:spPr>
      </p:sp>
      <p:sp>
        <p:nvSpPr>
          <p:cNvPr id="168964"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27448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0C8E91BA-7786-1348-808B-462E2E108110}" type="slidenum">
              <a:rPr lang="en-US" sz="1200" baseline="0"/>
              <a:pPr/>
              <a:t>9</a:t>
            </a:fld>
            <a:endParaRPr lang="en-US" sz="1200" baseline="0"/>
          </a:p>
        </p:txBody>
      </p:sp>
      <p:sp>
        <p:nvSpPr>
          <p:cNvPr id="171011" name="Rectangle 2"/>
          <p:cNvSpPr>
            <a:spLocks noGrp="1" noRot="1" noChangeAspect="1" noChangeArrowheads="1" noTextEdit="1"/>
          </p:cNvSpPr>
          <p:nvPr>
            <p:ph type="sldImg"/>
          </p:nvPr>
        </p:nvSpPr>
        <p:spPr>
          <a:xfrm>
            <a:off x="381000" y="685800"/>
            <a:ext cx="6096000" cy="3429000"/>
          </a:xfrm>
          <a:ln/>
        </p:spPr>
      </p:sp>
      <p:sp>
        <p:nvSpPr>
          <p:cNvPr id="171012"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0022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ADA22A23-FB4D-7745-B856-CD56EAB2AFBE}" type="slidenum">
              <a:rPr lang="en-US" sz="1200" baseline="0"/>
              <a:pPr/>
              <a:t>10</a:t>
            </a:fld>
            <a:endParaRPr lang="en-US" sz="1200" baseline="0"/>
          </a:p>
        </p:txBody>
      </p:sp>
      <p:sp>
        <p:nvSpPr>
          <p:cNvPr id="172035" name="Rectangle 2"/>
          <p:cNvSpPr>
            <a:spLocks noGrp="1" noRot="1" noChangeAspect="1" noChangeArrowheads="1" noTextEdit="1"/>
          </p:cNvSpPr>
          <p:nvPr>
            <p:ph type="sldImg"/>
          </p:nvPr>
        </p:nvSpPr>
        <p:spPr>
          <a:xfrm>
            <a:off x="381000" y="685800"/>
            <a:ext cx="6096000" cy="3429000"/>
          </a:xfrm>
          <a:ln/>
        </p:spPr>
      </p:sp>
      <p:sp>
        <p:nvSpPr>
          <p:cNvPr id="172036"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2076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3C0FE6-2BD4-44AA-9F48-690D5782FCBA}" type="slidenum">
              <a:rPr lang="en-US"/>
              <a:pPr/>
              <a:t>‹#›</a:t>
            </a:fld>
            <a:endParaRPr lang="en-US"/>
          </a:p>
        </p:txBody>
      </p:sp>
    </p:spTree>
    <p:extLst>
      <p:ext uri="{BB962C8B-B14F-4D97-AF65-F5344CB8AC3E}">
        <p14:creationId xmlns:p14="http://schemas.microsoft.com/office/powerpoint/2010/main" val="376940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3C13BC-650C-4559-889B-828B5816735A}" type="slidenum">
              <a:rPr lang="en-US"/>
              <a:pPr/>
              <a:t>‹#›</a:t>
            </a:fld>
            <a:endParaRPr lang="en-US"/>
          </a:p>
        </p:txBody>
      </p:sp>
    </p:spTree>
    <p:extLst>
      <p:ext uri="{BB962C8B-B14F-4D97-AF65-F5344CB8AC3E}">
        <p14:creationId xmlns:p14="http://schemas.microsoft.com/office/powerpoint/2010/main" val="4193333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8836BE-EE02-4C0A-820F-9398D0085180}" type="slidenum">
              <a:rPr lang="en-US"/>
              <a:pPr/>
              <a:t>‹#›</a:t>
            </a:fld>
            <a:endParaRPr lang="en-US"/>
          </a:p>
        </p:txBody>
      </p:sp>
    </p:spTree>
    <p:extLst>
      <p:ext uri="{BB962C8B-B14F-4D97-AF65-F5344CB8AC3E}">
        <p14:creationId xmlns:p14="http://schemas.microsoft.com/office/powerpoint/2010/main" val="1257130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8EF688-0E39-4725-B909-74499BF7B225}" type="slidenum">
              <a:rPr lang="en-US"/>
              <a:pPr/>
              <a:t>‹#›</a:t>
            </a:fld>
            <a:endParaRPr lang="en-US"/>
          </a:p>
        </p:txBody>
      </p:sp>
    </p:spTree>
    <p:extLst>
      <p:ext uri="{BB962C8B-B14F-4D97-AF65-F5344CB8AC3E}">
        <p14:creationId xmlns:p14="http://schemas.microsoft.com/office/powerpoint/2010/main" val="2606393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3323A0-34C4-493C-9B56-7F832A64D495}" type="slidenum">
              <a:rPr lang="en-US"/>
              <a:pPr/>
              <a:t>‹#›</a:t>
            </a:fld>
            <a:endParaRPr lang="en-US"/>
          </a:p>
        </p:txBody>
      </p:sp>
    </p:spTree>
    <p:extLst>
      <p:ext uri="{BB962C8B-B14F-4D97-AF65-F5344CB8AC3E}">
        <p14:creationId xmlns:p14="http://schemas.microsoft.com/office/powerpoint/2010/main" val="4046368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07E7C9-F5F0-469A-8D46-F4EE91BE3C02}" type="slidenum">
              <a:rPr lang="en-US"/>
              <a:pPr/>
              <a:t>‹#›</a:t>
            </a:fld>
            <a:endParaRPr lang="en-US"/>
          </a:p>
        </p:txBody>
      </p:sp>
    </p:spTree>
    <p:extLst>
      <p:ext uri="{BB962C8B-B14F-4D97-AF65-F5344CB8AC3E}">
        <p14:creationId xmlns:p14="http://schemas.microsoft.com/office/powerpoint/2010/main" val="2247320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D3B0F1B-CAA6-41F9-8D22-41B626752AE6}" type="slidenum">
              <a:rPr lang="en-US"/>
              <a:pPr/>
              <a:t>‹#›</a:t>
            </a:fld>
            <a:endParaRPr lang="en-US"/>
          </a:p>
        </p:txBody>
      </p:sp>
    </p:spTree>
    <p:extLst>
      <p:ext uri="{BB962C8B-B14F-4D97-AF65-F5344CB8AC3E}">
        <p14:creationId xmlns:p14="http://schemas.microsoft.com/office/powerpoint/2010/main" val="586766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17B3DE-FB27-4B42-B63A-3275867E6908}" type="slidenum">
              <a:rPr lang="en-US"/>
              <a:pPr/>
              <a:t>‹#›</a:t>
            </a:fld>
            <a:endParaRPr lang="en-US"/>
          </a:p>
        </p:txBody>
      </p:sp>
    </p:spTree>
    <p:extLst>
      <p:ext uri="{BB962C8B-B14F-4D97-AF65-F5344CB8AC3E}">
        <p14:creationId xmlns:p14="http://schemas.microsoft.com/office/powerpoint/2010/main" val="187967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2A7997-EB3E-4F55-A9FC-EC81BE408C36}" type="slidenum">
              <a:rPr lang="en-US"/>
              <a:pPr/>
              <a:t>‹#›</a:t>
            </a:fld>
            <a:endParaRPr lang="en-US"/>
          </a:p>
        </p:txBody>
      </p:sp>
    </p:spTree>
    <p:extLst>
      <p:ext uri="{BB962C8B-B14F-4D97-AF65-F5344CB8AC3E}">
        <p14:creationId xmlns:p14="http://schemas.microsoft.com/office/powerpoint/2010/main" val="334940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8AB490-D81A-4C43-9FED-9B5971947F3D}" type="slidenum">
              <a:rPr lang="en-US"/>
              <a:pPr/>
              <a:t>‹#›</a:t>
            </a:fld>
            <a:endParaRPr lang="en-US"/>
          </a:p>
        </p:txBody>
      </p:sp>
    </p:spTree>
    <p:extLst>
      <p:ext uri="{BB962C8B-B14F-4D97-AF65-F5344CB8AC3E}">
        <p14:creationId xmlns:p14="http://schemas.microsoft.com/office/powerpoint/2010/main" val="4263991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0DAD05-7355-45D6-B231-511D022D4806}" type="slidenum">
              <a:rPr lang="en-US"/>
              <a:pPr/>
              <a:t>‹#›</a:t>
            </a:fld>
            <a:endParaRPr lang="en-US"/>
          </a:p>
        </p:txBody>
      </p:sp>
    </p:spTree>
    <p:extLst>
      <p:ext uri="{BB962C8B-B14F-4D97-AF65-F5344CB8AC3E}">
        <p14:creationId xmlns:p14="http://schemas.microsoft.com/office/powerpoint/2010/main" val="247030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F8D16CD6-7AC9-4704-8C2D-9DAA901F638B}" type="slidenum">
              <a:rPr lang="en-US"/>
              <a:pPr/>
              <a:t>‹#›</a:t>
            </a:fld>
            <a:endParaRPr lang="en-US"/>
          </a:p>
        </p:txBody>
      </p:sp>
    </p:spTree>
    <p:extLst>
      <p:ext uri="{BB962C8B-B14F-4D97-AF65-F5344CB8AC3E}">
        <p14:creationId xmlns:p14="http://schemas.microsoft.com/office/powerpoint/2010/main" val="42291444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22911" y="1287851"/>
            <a:ext cx="8746177" cy="2023753"/>
          </a:xfrm>
        </p:spPr>
        <p:txBody>
          <a:bodyPr>
            <a:normAutofit/>
          </a:bodyPr>
          <a:lstStyle/>
          <a:p>
            <a:pPr algn="ctr"/>
            <a:r>
              <a:rPr lang="en-US" sz="8000" u="sng" dirty="0" smtClean="0">
                <a:latin typeface="Impact" panose="020B0806030902050204" pitchFamily="34" charset="0"/>
              </a:rPr>
              <a:t>KINETICS</a:t>
            </a:r>
            <a:endParaRPr lang="en-US" sz="8000" u="sng" dirty="0">
              <a:latin typeface="Impact" panose="020B0806030902050204" pitchFamily="34" charset="0"/>
            </a:endParaRPr>
          </a:p>
        </p:txBody>
      </p:sp>
      <p:sp>
        <p:nvSpPr>
          <p:cNvPr id="2" name="TextBox 1">
            <a:extLst>
              <a:ext uri="{FF2B5EF4-FFF2-40B4-BE49-F238E27FC236}">
                <a16:creationId xmlns:a16="http://schemas.microsoft.com/office/drawing/2014/main" id="{EB67DC9B-EEAE-F64D-A8B6-FF023D9B83FE}"/>
              </a:ext>
            </a:extLst>
          </p:cNvPr>
          <p:cNvSpPr txBox="1"/>
          <p:nvPr/>
        </p:nvSpPr>
        <p:spPr>
          <a:xfrm>
            <a:off x="2088355" y="3311604"/>
            <a:ext cx="8015287" cy="110799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1"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Mechanisms</a:t>
            </a:r>
            <a:endParaRPr kumimoji="0" lang="en-US" sz="6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Frame 3"/>
          <p:cNvSpPr/>
          <p:nvPr/>
        </p:nvSpPr>
        <p:spPr>
          <a:xfrm>
            <a:off x="0" y="0"/>
            <a:ext cx="12192000" cy="6858000"/>
          </a:xfrm>
          <a:prstGeom prst="frame">
            <a:avLst>
              <a:gd name="adj1" fmla="val 3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59087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28600" y="381000"/>
            <a:ext cx="11658600" cy="958014"/>
          </a:xfrm>
        </p:spPr>
        <p:txBody>
          <a:bodyPr/>
          <a:lstStyle/>
          <a:p>
            <a:pPr algn="l" eaLnBrk="1" hangingPunct="1"/>
            <a:r>
              <a:rPr lang="en-US" u="sng" dirty="0" smtClean="0">
                <a:solidFill>
                  <a:srgbClr val="000000"/>
                </a:solidFill>
                <a:effectLst/>
                <a:latin typeface="Arial" panose="020B0604020202020204" pitchFamily="34" charset="0"/>
                <a:cs typeface="Arial" panose="020B0604020202020204" pitchFamily="34" charset="0"/>
              </a:rPr>
              <a:t>A (not so fun) Game of Substitution!</a:t>
            </a:r>
            <a:r>
              <a:rPr lang="en-US" dirty="0">
                <a:solidFill>
                  <a:srgbClr val="000000"/>
                </a:solidFill>
                <a:effectLst/>
                <a:latin typeface="Arial" panose="020B0604020202020204" pitchFamily="34" charset="0"/>
                <a:cs typeface="Arial" panose="020B0604020202020204" pitchFamily="34" charset="0"/>
              </a:rPr>
              <a:t/>
            </a:r>
            <a:br>
              <a:rPr lang="en-US" dirty="0">
                <a:solidFill>
                  <a:srgbClr val="000000"/>
                </a:solidFill>
                <a:effectLst/>
                <a:latin typeface="Arial" panose="020B0604020202020204" pitchFamily="34" charset="0"/>
                <a:cs typeface="Arial" panose="020B0604020202020204" pitchFamily="34" charset="0"/>
              </a:rPr>
            </a:br>
            <a:r>
              <a:rPr lang="en-US" dirty="0">
                <a:solidFill>
                  <a:srgbClr val="000000"/>
                </a:solidFill>
                <a:effectLst/>
                <a:latin typeface="Arial" panose="020B0604020202020204" pitchFamily="34" charset="0"/>
                <a:cs typeface="Arial" panose="020B0604020202020204" pitchFamily="34" charset="0"/>
              </a:rPr>
              <a:t>Note: </a:t>
            </a:r>
            <a:r>
              <a:rPr lang="en-US" dirty="0" smtClean="0">
                <a:solidFill>
                  <a:srgbClr val="000000"/>
                </a:solidFill>
                <a:effectLst/>
                <a:latin typeface="Arial" panose="020B0604020202020204" pitchFamily="34" charset="0"/>
                <a:cs typeface="Arial" panose="020B0604020202020204" pitchFamily="34" charset="0"/>
              </a:rPr>
              <a:t>for each elementary step, </a:t>
            </a:r>
            <a:r>
              <a:rPr lang="en-US" dirty="0" err="1">
                <a:solidFill>
                  <a:srgbClr val="000000"/>
                </a:solidFill>
                <a:effectLst/>
                <a:latin typeface="Arial" panose="020B0604020202020204" pitchFamily="34" charset="0"/>
                <a:cs typeface="Arial" panose="020B0604020202020204" pitchFamily="34" charset="0"/>
              </a:rPr>
              <a:t>coeff</a:t>
            </a:r>
            <a:r>
              <a:rPr lang="en-US" dirty="0">
                <a:solidFill>
                  <a:srgbClr val="000000"/>
                </a:solidFill>
                <a:effectLst/>
                <a:latin typeface="Arial" panose="020B0604020202020204" pitchFamily="34" charset="0"/>
                <a:cs typeface="Arial" panose="020B0604020202020204" pitchFamily="34" charset="0"/>
              </a:rPr>
              <a:t>. = orders</a:t>
            </a:r>
          </a:p>
        </p:txBody>
      </p:sp>
      <p:sp>
        <p:nvSpPr>
          <p:cNvPr id="82947" name="Text Box 4"/>
          <p:cNvSpPr txBox="1">
            <a:spLocks noChangeArrowheads="1"/>
          </p:cNvSpPr>
          <p:nvPr/>
        </p:nvSpPr>
        <p:spPr bwMode="auto">
          <a:xfrm>
            <a:off x="1524000" y="1233489"/>
            <a:ext cx="9144000" cy="20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rPr>
              <a:t>2 NO</a:t>
            </a:r>
            <a:r>
              <a:rPr lang="en-US" baseline="-25000" dirty="0">
                <a:solidFill>
                  <a:srgbClr val="000000"/>
                </a:solidFill>
                <a:latin typeface="Arial" panose="020B0604020202020204" pitchFamily="34" charset="0"/>
                <a:cs typeface="Arial" panose="020B0604020202020204" pitchFamily="34" charset="0"/>
              </a:rPr>
              <a:t>(</a:t>
            </a:r>
            <a:r>
              <a:rPr lang="en-US" i="1" baseline="-25000" dirty="0">
                <a:solidFill>
                  <a:srgbClr val="000000"/>
                </a:solidFill>
                <a:latin typeface="Arial" panose="020B0604020202020204" pitchFamily="34" charset="0"/>
                <a:cs typeface="Arial" panose="020B0604020202020204" pitchFamily="34" charset="0"/>
              </a:rPr>
              <a:t>g</a:t>
            </a:r>
            <a:r>
              <a:rPr lang="en-US" baseline="-25000" dirty="0">
                <a:solidFill>
                  <a:srgbClr val="000000"/>
                </a:solidFill>
                <a:latin typeface="Arial" panose="020B0604020202020204" pitchFamily="34" charset="0"/>
                <a:cs typeface="Arial" panose="020B0604020202020204" pitchFamily="34" charset="0"/>
              </a:rPr>
              <a:t>) </a:t>
            </a:r>
            <a:r>
              <a:rPr lang="en-US" baseline="0" dirty="0">
                <a:solidFill>
                  <a:srgbClr val="000000"/>
                </a:solidFill>
                <a:latin typeface="Arial" panose="020B0604020202020204" pitchFamily="34" charset="0"/>
                <a:cs typeface="Arial" panose="020B0604020202020204" pitchFamily="34" charset="0"/>
                <a:sym typeface="Symbol" charset="0"/>
              </a:rPr>
              <a:t>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Fast</a:t>
            </a:r>
          </a:p>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sym typeface="Symbol" charset="0"/>
              </a:rPr>
              <a:t>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 </a:t>
            </a:r>
            <a:r>
              <a:rPr lang="en-US" baseline="0" dirty="0">
                <a:solidFill>
                  <a:srgbClr val="000000"/>
                </a:solidFill>
                <a:latin typeface="Arial" panose="020B0604020202020204" pitchFamily="34" charset="0"/>
                <a:cs typeface="Arial" panose="020B0604020202020204" pitchFamily="34" charset="0"/>
                <a:sym typeface="Symbol" charset="0"/>
              </a:rPr>
              <a:t> 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             </a:t>
            </a:r>
            <a:r>
              <a:rPr lang="en-US" baseline="0" dirty="0">
                <a:solidFill>
                  <a:srgbClr val="FF0000"/>
                </a:solidFill>
                <a:latin typeface="Arial" panose="020B0604020202020204" pitchFamily="34" charset="0"/>
                <a:cs typeface="Arial" panose="020B0604020202020204" pitchFamily="34" charset="0"/>
                <a:sym typeface="Symbol" charset="0"/>
              </a:rPr>
              <a:t>Slow Rate = </a:t>
            </a:r>
            <a:r>
              <a:rPr lang="en-US" i="1" baseline="0" dirty="0">
                <a:solidFill>
                  <a:srgbClr val="FF0000"/>
                </a:solidFill>
                <a:latin typeface="Arial" panose="020B0604020202020204" pitchFamily="34" charset="0"/>
                <a:cs typeface="Arial" panose="020B0604020202020204" pitchFamily="34" charset="0"/>
                <a:sym typeface="Symbol" charset="0"/>
              </a:rPr>
              <a:t>k</a:t>
            </a:r>
            <a:r>
              <a:rPr lang="en-US" i="1"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[H</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][N</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O</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a:t>
            </a:r>
          </a:p>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sym typeface="Symbol" charset="0"/>
              </a:rPr>
              <a:t>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Fast</a:t>
            </a:r>
            <a:endParaRPr lang="en-US" baseline="-25000" dirty="0">
              <a:solidFill>
                <a:srgbClr val="000000"/>
              </a:solidFill>
              <a:latin typeface="Arial" panose="020B0604020202020204" pitchFamily="34" charset="0"/>
              <a:cs typeface="Arial" panose="020B0604020202020204" pitchFamily="34" charset="0"/>
              <a:sym typeface="Symbol" charset="0"/>
            </a:endParaRPr>
          </a:p>
        </p:txBody>
      </p:sp>
      <p:sp>
        <p:nvSpPr>
          <p:cNvPr id="31750" name="Text Box 5"/>
          <p:cNvSpPr txBox="1">
            <a:spLocks noChangeArrowheads="1"/>
          </p:cNvSpPr>
          <p:nvPr/>
        </p:nvSpPr>
        <p:spPr bwMode="auto">
          <a:xfrm>
            <a:off x="2895600" y="1219201"/>
            <a:ext cx="452368" cy="430887"/>
          </a:xfrm>
          <a:prstGeom prst="rect">
            <a:avLst/>
          </a:prstGeom>
          <a:noFill/>
          <a:ln w="9525">
            <a:noFill/>
            <a:miter lim="800000"/>
            <a:headEnd/>
            <a:tailEnd/>
          </a:ln>
        </p:spPr>
        <p:txBody>
          <a:bodyPr wrap="none">
            <a:spAutoFit/>
          </a:bodyPr>
          <a:lstStyle/>
          <a:p>
            <a:pPr eaLnBrk="0" hangingPunct="0">
              <a:defRPr/>
            </a:pPr>
            <a:r>
              <a:rPr lang="en-US" sz="2200" i="1" dirty="0">
                <a:solidFill>
                  <a:srgbClr val="000000"/>
                </a:solidFill>
                <a:latin typeface="Arial" panose="020B0604020202020204" pitchFamily="34" charset="0"/>
                <a:cs typeface="Arial" panose="020B0604020202020204" pitchFamily="34" charset="0"/>
              </a:rPr>
              <a:t>k</a:t>
            </a:r>
            <a:r>
              <a:rPr lang="en-US" sz="2200" baseline="-25000" dirty="0">
                <a:solidFill>
                  <a:srgbClr val="000000"/>
                </a:solidFill>
                <a:latin typeface="Arial" panose="020B0604020202020204" pitchFamily="34" charset="0"/>
                <a:cs typeface="Arial" panose="020B0604020202020204" pitchFamily="34" charset="0"/>
              </a:rPr>
              <a:t>1</a:t>
            </a:r>
            <a:endParaRPr lang="en-US" sz="2200" i="1" dirty="0">
              <a:solidFill>
                <a:srgbClr val="000000"/>
              </a:solidFill>
              <a:latin typeface="Arial" panose="020B0604020202020204" pitchFamily="34" charset="0"/>
              <a:cs typeface="Arial" panose="020B0604020202020204" pitchFamily="34" charset="0"/>
            </a:endParaRPr>
          </a:p>
        </p:txBody>
      </p:sp>
      <p:sp>
        <p:nvSpPr>
          <p:cNvPr id="31751" name="Text Box 6"/>
          <p:cNvSpPr txBox="1">
            <a:spLocks noChangeArrowheads="1"/>
          </p:cNvSpPr>
          <p:nvPr/>
        </p:nvSpPr>
        <p:spPr bwMode="auto">
          <a:xfrm>
            <a:off x="2895601" y="1752601"/>
            <a:ext cx="556563" cy="430887"/>
          </a:xfrm>
          <a:prstGeom prst="rect">
            <a:avLst/>
          </a:prstGeom>
          <a:noFill/>
          <a:ln w="9525">
            <a:noFill/>
            <a:miter lim="800000"/>
            <a:headEnd/>
            <a:tailEnd/>
          </a:ln>
        </p:spPr>
        <p:txBody>
          <a:bodyPr wrap="non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200" i="1" baseline="0">
                <a:solidFill>
                  <a:srgbClr val="000000"/>
                </a:solidFill>
                <a:latin typeface="Arial" panose="020B0604020202020204" pitchFamily="34" charset="0"/>
                <a:cs typeface="Arial" panose="020B0604020202020204" pitchFamily="34" charset="0"/>
              </a:rPr>
              <a:t>k</a:t>
            </a:r>
            <a:r>
              <a:rPr lang="en-US" sz="2200" i="1" baseline="-25000">
                <a:solidFill>
                  <a:srgbClr val="000000"/>
                </a:solidFill>
                <a:latin typeface="Arial" panose="020B0604020202020204" pitchFamily="34" charset="0"/>
                <a:cs typeface="Arial" panose="020B0604020202020204" pitchFamily="34" charset="0"/>
              </a:rPr>
              <a:t>−</a:t>
            </a:r>
            <a:r>
              <a:rPr lang="en-US" sz="2200" baseline="-25000">
                <a:solidFill>
                  <a:srgbClr val="000000"/>
                </a:solidFill>
                <a:latin typeface="Arial" panose="020B0604020202020204" pitchFamily="34" charset="0"/>
                <a:cs typeface="Arial" panose="020B0604020202020204" pitchFamily="34" charset="0"/>
              </a:rPr>
              <a:t>1</a:t>
            </a:r>
            <a:endParaRPr lang="en-US" sz="2200" i="1" baseline="0">
              <a:solidFill>
                <a:srgbClr val="000000"/>
              </a:solidFill>
              <a:latin typeface="Arial" panose="020B0604020202020204" pitchFamily="34" charset="0"/>
              <a:cs typeface="Arial" panose="020B0604020202020204" pitchFamily="34" charset="0"/>
            </a:endParaRPr>
          </a:p>
        </p:txBody>
      </p:sp>
      <p:sp>
        <p:nvSpPr>
          <p:cNvPr id="82950" name="Text Box 7"/>
          <p:cNvSpPr txBox="1">
            <a:spLocks noChangeArrowheads="1"/>
          </p:cNvSpPr>
          <p:nvPr/>
        </p:nvSpPr>
        <p:spPr bwMode="auto">
          <a:xfrm>
            <a:off x="1715257" y="3327256"/>
            <a:ext cx="895274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600" baseline="0" dirty="0">
                <a:solidFill>
                  <a:srgbClr val="0070C0"/>
                </a:solidFill>
                <a:latin typeface="Arial" panose="020B0604020202020204" pitchFamily="34" charset="0"/>
                <a:cs typeface="Arial" panose="020B0604020202020204" pitchFamily="34" charset="0"/>
                <a:sym typeface="Symbol" charset="0"/>
              </a:rPr>
              <a:t>2 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+ 2 NO</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2 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baseline="0" dirty="0">
                <a:solidFill>
                  <a:srgbClr val="0070C0"/>
                </a:solidFill>
                <a:latin typeface="Arial" panose="020B0604020202020204" pitchFamily="34" charset="0"/>
                <a:cs typeface="Arial" panose="020B0604020202020204" pitchFamily="34" charset="0"/>
                <a:sym typeface="Symbol" charset="0"/>
              </a:rPr>
              <a:t>O</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N</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a:t>
            </a:r>
            <a:r>
              <a:rPr lang="en-US" sz="2600" baseline="0" dirty="0" err="1">
                <a:solidFill>
                  <a:srgbClr val="0070C0"/>
                </a:solidFill>
                <a:latin typeface="Arial" panose="020B0604020202020204" pitchFamily="34" charset="0"/>
                <a:cs typeface="Arial" panose="020B0604020202020204" pitchFamily="34" charset="0"/>
                <a:sym typeface="Symbol" charset="0"/>
              </a:rPr>
              <a:t>Rate</a:t>
            </a:r>
            <a:r>
              <a:rPr lang="en-US" sz="2600" baseline="-25000" dirty="0" err="1">
                <a:solidFill>
                  <a:srgbClr val="0070C0"/>
                </a:solidFill>
                <a:latin typeface="Arial" panose="020B0604020202020204" pitchFamily="34" charset="0"/>
                <a:cs typeface="Arial" panose="020B0604020202020204" pitchFamily="34" charset="0"/>
                <a:sym typeface="Symbol" charset="0"/>
              </a:rPr>
              <a:t>obs</a:t>
            </a:r>
            <a:r>
              <a:rPr lang="en-US" sz="2600" baseline="0" dirty="0">
                <a:solidFill>
                  <a:srgbClr val="0070C0"/>
                </a:solidFill>
                <a:latin typeface="Arial" panose="020B0604020202020204" pitchFamily="34" charset="0"/>
                <a:cs typeface="Arial" panose="020B0604020202020204" pitchFamily="34" charset="0"/>
                <a:sym typeface="Symbol" charset="0"/>
              </a:rPr>
              <a:t> = </a:t>
            </a:r>
            <a:r>
              <a:rPr lang="en-US" sz="2600" i="1" baseline="0" dirty="0">
                <a:solidFill>
                  <a:srgbClr val="0070C0"/>
                </a:solidFill>
                <a:latin typeface="Arial" panose="020B0604020202020204" pitchFamily="34" charset="0"/>
                <a:cs typeface="Arial" panose="020B0604020202020204" pitchFamily="34" charset="0"/>
                <a:sym typeface="Symbol" charset="0"/>
              </a:rPr>
              <a:t>k </a:t>
            </a:r>
            <a:r>
              <a:rPr lang="en-US" sz="2600" baseline="0" dirty="0">
                <a:solidFill>
                  <a:srgbClr val="0070C0"/>
                </a:solidFill>
                <a:latin typeface="Arial" panose="020B0604020202020204" pitchFamily="34" charset="0"/>
                <a:cs typeface="Arial" panose="020B0604020202020204" pitchFamily="34" charset="0"/>
                <a:sym typeface="Symbol" charset="0"/>
              </a:rPr>
              <a:t>[H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baseline="0" dirty="0">
                <a:solidFill>
                  <a:srgbClr val="0070C0"/>
                </a:solidFill>
                <a:latin typeface="Arial" panose="020B0604020202020204" pitchFamily="34" charset="0"/>
                <a:cs typeface="Arial" panose="020B0604020202020204" pitchFamily="34" charset="0"/>
                <a:sym typeface="Symbol" charset="0"/>
              </a:rPr>
              <a:t>][NO]</a:t>
            </a:r>
            <a:r>
              <a:rPr lang="en-US" sz="2600" dirty="0">
                <a:solidFill>
                  <a:srgbClr val="0070C0"/>
                </a:solidFill>
                <a:latin typeface="Arial" panose="020B0604020202020204" pitchFamily="34" charset="0"/>
                <a:cs typeface="Arial" panose="020B0604020202020204" pitchFamily="34" charset="0"/>
                <a:sym typeface="Symbol" charset="0"/>
              </a:rPr>
              <a:t>2</a:t>
            </a:r>
            <a:endParaRPr lang="en-US" sz="2600" baseline="0" dirty="0">
              <a:solidFill>
                <a:srgbClr val="0070C0"/>
              </a:solidFill>
              <a:latin typeface="Arial" panose="020B0604020202020204" pitchFamily="34" charset="0"/>
              <a:cs typeface="Arial" panose="020B0604020202020204" pitchFamily="34" charset="0"/>
            </a:endParaRPr>
          </a:p>
        </p:txBody>
      </p:sp>
      <p:sp>
        <p:nvSpPr>
          <p:cNvPr id="82951" name="Line 8"/>
          <p:cNvSpPr>
            <a:spLocks noChangeShapeType="1"/>
          </p:cNvSpPr>
          <p:nvPr/>
        </p:nvSpPr>
        <p:spPr bwMode="auto">
          <a:xfrm flipV="1">
            <a:off x="3581400" y="1600200"/>
            <a:ext cx="304800" cy="2286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2" name="Line 9"/>
          <p:cNvSpPr>
            <a:spLocks noChangeShapeType="1"/>
          </p:cNvSpPr>
          <p:nvPr/>
        </p:nvSpPr>
        <p:spPr bwMode="auto">
          <a:xfrm flipV="1">
            <a:off x="3124200" y="2286000"/>
            <a:ext cx="304800" cy="2286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3" name="Line 10"/>
          <p:cNvSpPr>
            <a:spLocks noChangeShapeType="1"/>
          </p:cNvSpPr>
          <p:nvPr/>
        </p:nvSpPr>
        <p:spPr bwMode="auto">
          <a:xfrm flipV="1">
            <a:off x="5562600" y="2286000"/>
            <a:ext cx="381000" cy="1524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4" name="Line 11"/>
          <p:cNvSpPr>
            <a:spLocks noChangeShapeType="1"/>
          </p:cNvSpPr>
          <p:nvPr/>
        </p:nvSpPr>
        <p:spPr bwMode="auto">
          <a:xfrm flipV="1">
            <a:off x="2971800" y="2971800"/>
            <a:ext cx="381000" cy="1524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pic>
        <p:nvPicPr>
          <p:cNvPr id="82955" name="Picture 16" descr="Picture37.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997056"/>
            <a:ext cx="4767263" cy="1944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mc:AlternateContent xmlns:mc="http://schemas.openxmlformats.org/markup-compatibility/2006">
        <mc:Choice xmlns:a14="http://schemas.microsoft.com/office/drawing/2010/main" Requires="a14">
          <p:sp>
            <p:nvSpPr>
              <p:cNvPr id="13" name="Rectangle 12"/>
              <p:cNvSpPr/>
              <p:nvPr/>
            </p:nvSpPr>
            <p:spPr>
              <a:xfrm>
                <a:off x="7315200" y="3721735"/>
                <a:ext cx="4572000" cy="3136265"/>
              </a:xfrm>
              <a:prstGeom prst="rect">
                <a:avLst/>
              </a:prstGeom>
            </p:spPr>
            <p:txBody>
              <a:bodyPr>
                <a:spAutoFit/>
              </a:bodyPr>
              <a:lstStyle/>
              <a:p>
                <a:pPr>
                  <a:spcBef>
                    <a:spcPts val="0"/>
                  </a:spcBef>
                  <a:spcAft>
                    <a:spcPts val="0"/>
                  </a:spcAft>
                </a:pPr>
                <a:r>
                  <a:rPr lang="en-US" dirty="0" smtClean="0">
                    <a:solidFill>
                      <a:srgbClr val="000000"/>
                    </a:solidFill>
                    <a:effectLst/>
                    <a:latin typeface="Arial" panose="020B0604020202020204" pitchFamily="34" charset="0"/>
                    <a:ea typeface="Times New Roman" charset="0"/>
                    <a:cs typeface="Arial" panose="020B0604020202020204" pitchFamily="34" charset="0"/>
                  </a:rPr>
                  <a:t> </a:t>
                </a:r>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14:m>
                  <m:oMathPara xmlns:m="http://schemas.openxmlformats.org/officeDocument/2006/math">
                    <m:oMathParaPr>
                      <m:jc m:val="centerGroup"/>
                    </m:oMathParaPr>
                    <m:oMath xmlns:m="http://schemas.openxmlformats.org/officeDocument/2006/math">
                      <m:r>
                        <a:rPr lang="en-US" i="1">
                          <a:solidFill>
                            <a:srgbClr val="000000"/>
                          </a:solidFill>
                          <a:effectLst/>
                          <a:latin typeface="Cambria Math" charset="0"/>
                          <a:ea typeface="Calibri" charset="0"/>
                        </a:rPr>
                        <m:t>𝑹𝒂𝒕𝒆</m:t>
                      </m:r>
                      <m:r>
                        <a:rPr lang="en-US" i="1">
                          <a:solidFill>
                            <a:srgbClr val="000000"/>
                          </a:solidFill>
                          <a:effectLst/>
                          <a:latin typeface="Cambria Math" charset="0"/>
                          <a:ea typeface="Calibri" charset="0"/>
                        </a:rPr>
                        <m:t>=</m:t>
                      </m:r>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𝟐</m:t>
                          </m:r>
                        </m:sub>
                      </m:sSub>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𝑯</m:t>
                              </m:r>
                            </m:e>
                            <m:sub>
                              <m:r>
                                <a:rPr lang="en-US" i="1">
                                  <a:solidFill>
                                    <a:srgbClr val="000000"/>
                                  </a:solidFill>
                                  <a:effectLst/>
                                  <a:latin typeface="Cambria Math" charset="0"/>
                                  <a:ea typeface="Calibri" charset="0"/>
                                </a:rPr>
                                <m:t>𝟐</m:t>
                              </m:r>
                            </m:sub>
                          </m:sSub>
                        </m:e>
                      </m:d>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𝑵</m:t>
                              </m:r>
                            </m:e>
                            <m:sub>
                              <m:r>
                                <a:rPr lang="en-US" i="1">
                                  <a:solidFill>
                                    <a:srgbClr val="000000"/>
                                  </a:solidFill>
                                  <a:effectLst/>
                                  <a:latin typeface="Cambria Math" charset="0"/>
                                  <a:ea typeface="Calibri" charset="0"/>
                                </a:rPr>
                                <m:t>𝟐</m:t>
                              </m:r>
                            </m:sub>
                          </m:sSub>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𝑶</m:t>
                              </m:r>
                            </m:e>
                            <m:sub>
                              <m:r>
                                <a:rPr lang="en-US" i="1">
                                  <a:solidFill>
                                    <a:srgbClr val="000000"/>
                                  </a:solidFill>
                                  <a:effectLst/>
                                  <a:latin typeface="Cambria Math" charset="0"/>
                                  <a:ea typeface="Calibri" charset="0"/>
                                </a:rPr>
                                <m:t>𝟐</m:t>
                              </m:r>
                            </m:sub>
                          </m:sSub>
                        </m:e>
                      </m:d>
                    </m:oMath>
                  </m:oMathPara>
                </a14:m>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14:m>
                  <m:oMathPara xmlns:m="http://schemas.openxmlformats.org/officeDocument/2006/math">
                    <m:oMathParaPr>
                      <m:jc m:val="centerGroup"/>
                    </m:oMathParaPr>
                    <m:oMath xmlns:m="http://schemas.openxmlformats.org/officeDocument/2006/math">
                      <m:r>
                        <a:rPr lang="en-US" i="1">
                          <a:solidFill>
                            <a:srgbClr val="000000"/>
                          </a:solidFill>
                          <a:effectLst/>
                          <a:latin typeface="Cambria Math" charset="0"/>
                          <a:ea typeface="Calibri" charset="0"/>
                        </a:rPr>
                        <m:t>𝑹𝒂𝒕𝒆</m:t>
                      </m:r>
                      <m:r>
                        <a:rPr lang="en-US" i="1">
                          <a:solidFill>
                            <a:srgbClr val="000000"/>
                          </a:solidFill>
                          <a:effectLst/>
                          <a:latin typeface="Cambria Math" charset="0"/>
                          <a:ea typeface="Calibri" charset="0"/>
                        </a:rPr>
                        <m:t>= </m:t>
                      </m:r>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𝟐</m:t>
                          </m:r>
                        </m:sub>
                      </m:sSub>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𝑯</m:t>
                              </m:r>
                            </m:e>
                            <m:sub>
                              <m:r>
                                <a:rPr lang="en-US" i="1">
                                  <a:solidFill>
                                    <a:srgbClr val="000000"/>
                                  </a:solidFill>
                                  <a:effectLst/>
                                  <a:latin typeface="Cambria Math" charset="0"/>
                                  <a:ea typeface="Calibri" charset="0"/>
                                </a:rPr>
                                <m:t>𝟐</m:t>
                              </m:r>
                            </m:sub>
                          </m:sSub>
                        </m:e>
                      </m:d>
                      <m:f>
                        <m:fPr>
                          <m:ctrlPr>
                            <a:rPr lang="en-US" i="1">
                              <a:solidFill>
                                <a:srgbClr val="000000"/>
                              </a:solidFill>
                              <a:effectLst/>
                              <a:latin typeface="Cambria Math" panose="02040503050406030204" pitchFamily="18" charset="0"/>
                              <a:ea typeface="Calibri" charset="0"/>
                            </a:rPr>
                          </m:ctrlPr>
                        </m:fPr>
                        <m:num>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𝟏</m:t>
                              </m:r>
                            </m:sub>
                          </m:sSub>
                        </m:num>
                        <m:den>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𝟏</m:t>
                              </m:r>
                            </m:sub>
                          </m:sSub>
                        </m:den>
                      </m:f>
                      <m:sSup>
                        <m:sSupPr>
                          <m:ctrlPr>
                            <a:rPr lang="en-US" i="1">
                              <a:solidFill>
                                <a:srgbClr val="000000"/>
                              </a:solidFill>
                              <a:effectLst/>
                              <a:latin typeface="Cambria Math" panose="02040503050406030204" pitchFamily="18" charset="0"/>
                              <a:ea typeface="Calibri" charset="0"/>
                            </a:rPr>
                          </m:ctrlPr>
                        </m:sSupPr>
                        <m:e>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𝑵𝑶</m:t>
                          </m:r>
                          <m:r>
                            <a:rPr lang="en-US" i="1">
                              <a:solidFill>
                                <a:srgbClr val="000000"/>
                              </a:solidFill>
                              <a:effectLst/>
                              <a:latin typeface="Cambria Math" charset="0"/>
                              <a:ea typeface="Calibri" charset="0"/>
                            </a:rPr>
                            <m:t>]</m:t>
                          </m:r>
                        </m:e>
                        <m:sup>
                          <m:r>
                            <a:rPr lang="en-US" i="1">
                              <a:solidFill>
                                <a:srgbClr val="000000"/>
                              </a:solidFill>
                              <a:effectLst/>
                              <a:latin typeface="Cambria Math" charset="0"/>
                              <a:ea typeface="Calibri" charset="0"/>
                            </a:rPr>
                            <m:t>𝟐</m:t>
                          </m:r>
                        </m:sup>
                      </m:sSup>
                    </m:oMath>
                  </m:oMathPara>
                </a14:m>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14:m>
                  <m:oMathPara xmlns:m="http://schemas.openxmlformats.org/officeDocument/2006/math">
                    <m:oMathParaPr>
                      <m:jc m:val="centerGroup"/>
                    </m:oMathParaPr>
                    <m:oMath xmlns:m="http://schemas.openxmlformats.org/officeDocument/2006/math">
                      <m:r>
                        <a:rPr lang="en-US" i="1">
                          <a:solidFill>
                            <a:srgbClr val="000000"/>
                          </a:solidFill>
                          <a:effectLst/>
                          <a:latin typeface="Cambria Math" charset="0"/>
                          <a:ea typeface="Calibri" charset="0"/>
                        </a:rPr>
                        <m:t>𝑹𝒂𝒕𝒆</m:t>
                      </m:r>
                      <m:r>
                        <a:rPr lang="en-US" i="1">
                          <a:solidFill>
                            <a:srgbClr val="000000"/>
                          </a:solidFill>
                          <a:effectLst/>
                          <a:latin typeface="Cambria Math" charset="0"/>
                          <a:ea typeface="Calibri" charset="0"/>
                        </a:rPr>
                        <m:t>= </m:t>
                      </m:r>
                      <m:f>
                        <m:fPr>
                          <m:ctrlPr>
                            <a:rPr lang="en-US" i="1">
                              <a:solidFill>
                                <a:srgbClr val="000000"/>
                              </a:solidFill>
                              <a:effectLst/>
                              <a:latin typeface="Cambria Math" panose="02040503050406030204" pitchFamily="18" charset="0"/>
                              <a:ea typeface="Calibri" charset="0"/>
                            </a:rPr>
                          </m:ctrlPr>
                        </m:fPr>
                        <m:num>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𝟐</m:t>
                              </m:r>
                            </m:sub>
                          </m:sSub>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𝟏</m:t>
                              </m:r>
                            </m:sub>
                          </m:sSub>
                        </m:num>
                        <m:den>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𝟏</m:t>
                              </m:r>
                            </m:sub>
                          </m:sSub>
                        </m:den>
                      </m:f>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𝑯</m:t>
                              </m:r>
                            </m:e>
                            <m:sub>
                              <m:r>
                                <a:rPr lang="en-US" i="1">
                                  <a:solidFill>
                                    <a:srgbClr val="000000"/>
                                  </a:solidFill>
                                  <a:effectLst/>
                                  <a:latin typeface="Cambria Math" charset="0"/>
                                  <a:ea typeface="Calibri" charset="0"/>
                                </a:rPr>
                                <m:t>𝟐</m:t>
                              </m:r>
                            </m:sub>
                          </m:sSub>
                        </m:e>
                      </m:d>
                      <m:sSup>
                        <m:sSupPr>
                          <m:ctrlPr>
                            <a:rPr lang="en-US" i="1">
                              <a:solidFill>
                                <a:srgbClr val="000000"/>
                              </a:solidFill>
                              <a:effectLst/>
                              <a:latin typeface="Cambria Math" panose="02040503050406030204" pitchFamily="18" charset="0"/>
                              <a:ea typeface="Calibri" charset="0"/>
                            </a:rPr>
                          </m:ctrlPr>
                        </m:sSupPr>
                        <m:e>
                          <m:d>
                            <m:dPr>
                              <m:begChr m:val="["/>
                              <m:endChr m:val="]"/>
                              <m:ctrlPr>
                                <a:rPr lang="en-US" i="1">
                                  <a:solidFill>
                                    <a:srgbClr val="000000"/>
                                  </a:solidFill>
                                  <a:effectLst/>
                                  <a:latin typeface="Cambria Math" panose="02040503050406030204" pitchFamily="18" charset="0"/>
                                  <a:ea typeface="Calibri" charset="0"/>
                                </a:rPr>
                              </m:ctrlPr>
                            </m:dPr>
                            <m:e>
                              <m:r>
                                <a:rPr lang="en-US" i="1">
                                  <a:solidFill>
                                    <a:srgbClr val="000000"/>
                                  </a:solidFill>
                                  <a:effectLst/>
                                  <a:latin typeface="Cambria Math" charset="0"/>
                                  <a:ea typeface="Calibri" charset="0"/>
                                </a:rPr>
                                <m:t>𝑁𝑂</m:t>
                              </m:r>
                            </m:e>
                          </m:d>
                        </m:e>
                        <m:sup>
                          <m:r>
                            <a:rPr lang="en-US" i="1">
                              <a:solidFill>
                                <a:srgbClr val="000000"/>
                              </a:solidFill>
                              <a:effectLst/>
                              <a:latin typeface="Cambria Math" charset="0"/>
                              <a:ea typeface="Calibri" charset="0"/>
                            </a:rPr>
                            <m:t>𝟐</m:t>
                          </m:r>
                        </m:sup>
                      </m:sSup>
                      <m:r>
                        <a:rPr lang="en-US" i="1">
                          <a:solidFill>
                            <a:srgbClr val="000000"/>
                          </a:solidFill>
                          <a:effectLst/>
                          <a:latin typeface="Cambria Math" charset="0"/>
                          <a:ea typeface="Calibri" charset="0"/>
                        </a:rPr>
                        <m:t> </m:t>
                      </m:r>
                    </m:oMath>
                  </m:oMathPara>
                </a14:m>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r>
                  <a:rPr lang="en-US" dirty="0">
                    <a:solidFill>
                      <a:srgbClr val="000000"/>
                    </a:solidFill>
                    <a:effectLst/>
                    <a:latin typeface="Arial" panose="020B0604020202020204" pitchFamily="34" charset="0"/>
                    <a:ea typeface="Times New Roman" charset="0"/>
                    <a:cs typeface="Arial" panose="020B0604020202020204" pitchFamily="34" charset="0"/>
                  </a:rPr>
                  <a:t> </a:t>
                </a:r>
                <a:endParaRPr lang="en-US" sz="1200" dirty="0">
                  <a:solidFill>
                    <a:srgbClr val="000000"/>
                  </a:solidFill>
                  <a:effectLst/>
                  <a:latin typeface="Arial" panose="020B0604020202020204" pitchFamily="34" charset="0"/>
                  <a:ea typeface="Times New Roman" charset="0"/>
                  <a:cs typeface="Arial" panose="020B0604020202020204" pitchFamily="34" charset="0"/>
                </a:endParaRPr>
              </a:p>
            </p:txBody>
          </p:sp>
        </mc:Choice>
        <mc:Fallback>
          <p:sp>
            <p:nvSpPr>
              <p:cNvPr id="13" name="Rectangle 12"/>
              <p:cNvSpPr>
                <a:spLocks noRot="1" noChangeAspect="1" noMove="1" noResize="1" noEditPoints="1" noAdjustHandles="1" noChangeArrowheads="1" noChangeShapeType="1" noTextEdit="1"/>
              </p:cNvSpPr>
              <p:nvPr/>
            </p:nvSpPr>
            <p:spPr>
              <a:xfrm>
                <a:off x="7315200" y="3721735"/>
                <a:ext cx="4572000" cy="3136265"/>
              </a:xfrm>
              <a:prstGeom prst="rect">
                <a:avLst/>
              </a:prstGeom>
              <a:blipFill>
                <a:blip r:embed="rId4"/>
                <a:stretch>
                  <a:fillRect/>
                </a:stretch>
              </a:blipFill>
            </p:spPr>
            <p:txBody>
              <a:bodyPr/>
              <a:lstStyle/>
              <a:p>
                <a:r>
                  <a:rPr lang="en-US">
                    <a:noFill/>
                  </a:rPr>
                  <a:t> </a:t>
                </a:r>
              </a:p>
            </p:txBody>
          </p:sp>
        </mc:Fallback>
      </mc:AlternateContent>
      <p:sp>
        <p:nvSpPr>
          <p:cNvPr id="15" name="Frame 14"/>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
        <p:nvSpPr>
          <p:cNvPr id="4" name="TextBox 3"/>
          <p:cNvSpPr txBox="1"/>
          <p:nvPr/>
        </p:nvSpPr>
        <p:spPr>
          <a:xfrm>
            <a:off x="533400" y="5818298"/>
            <a:ext cx="7315200" cy="830997"/>
          </a:xfrm>
          <a:prstGeom prst="rect">
            <a:avLst/>
          </a:prstGeom>
          <a:noFill/>
        </p:spPr>
        <p:txBody>
          <a:bodyPr wrap="square" rtlCol="0">
            <a:spAutoFit/>
          </a:bodyPr>
          <a:lstStyle/>
          <a:p>
            <a:r>
              <a:rPr lang="en-US" sz="2400" dirty="0" smtClean="0">
                <a:solidFill>
                  <a:srgbClr val="000000"/>
                </a:solidFill>
                <a:latin typeface="Arial" panose="020B0604020202020204" pitchFamily="34" charset="0"/>
                <a:cs typeface="Arial" panose="020B0604020202020204" pitchFamily="34" charset="0"/>
              </a:rPr>
              <a:t>Now plug this in anywhere you see </a:t>
            </a:r>
            <a:br>
              <a:rPr lang="en-US" sz="2400" dirty="0" smtClean="0">
                <a:solidFill>
                  <a:srgbClr val="000000"/>
                </a:solidFill>
                <a:latin typeface="Arial" panose="020B0604020202020204" pitchFamily="34" charset="0"/>
                <a:cs typeface="Arial" panose="020B0604020202020204" pitchFamily="34" charset="0"/>
              </a:rPr>
            </a:br>
            <a:r>
              <a:rPr lang="en-US" sz="2400" dirty="0" smtClean="0">
                <a:solidFill>
                  <a:srgbClr val="000000"/>
                </a:solidFill>
                <a:latin typeface="Arial" panose="020B0604020202020204" pitchFamily="34" charset="0"/>
                <a:cs typeface="Arial" panose="020B0604020202020204" pitchFamily="34" charset="0"/>
              </a:rPr>
              <a:t>[N</a:t>
            </a:r>
            <a:r>
              <a:rPr lang="en-US" sz="2400" baseline="-25000" dirty="0" smtClean="0">
                <a:solidFill>
                  <a:srgbClr val="000000"/>
                </a:solidFill>
                <a:latin typeface="Arial" panose="020B0604020202020204" pitchFamily="34" charset="0"/>
                <a:cs typeface="Arial" panose="020B0604020202020204" pitchFamily="34" charset="0"/>
              </a:rPr>
              <a:t>2</a:t>
            </a:r>
            <a:r>
              <a:rPr lang="en-US" sz="2400" dirty="0" smtClean="0">
                <a:solidFill>
                  <a:srgbClr val="000000"/>
                </a:solidFill>
                <a:latin typeface="Arial" panose="020B0604020202020204" pitchFamily="34" charset="0"/>
                <a:cs typeface="Arial" panose="020B0604020202020204" pitchFamily="34" charset="0"/>
              </a:rPr>
              <a:t>O</a:t>
            </a:r>
            <a:r>
              <a:rPr lang="en-US" sz="2400" baseline="-25000" dirty="0" smtClean="0">
                <a:solidFill>
                  <a:srgbClr val="000000"/>
                </a:solidFill>
                <a:latin typeface="Arial" panose="020B0604020202020204" pitchFamily="34" charset="0"/>
                <a:cs typeface="Arial" panose="020B0604020202020204" pitchFamily="34" charset="0"/>
              </a:rPr>
              <a:t>2</a:t>
            </a:r>
            <a:r>
              <a:rPr lang="en-US" sz="2400" dirty="0" smtClean="0">
                <a:solidFill>
                  <a:srgbClr val="000000"/>
                </a:solidFill>
                <a:latin typeface="Arial" panose="020B0604020202020204" pitchFamily="34" charset="0"/>
                <a:cs typeface="Arial" panose="020B0604020202020204" pitchFamily="34" charset="0"/>
              </a:rPr>
              <a:t>] in the slow step rate law!</a:t>
            </a:r>
            <a:endParaRPr lang="en-US" sz="2400" dirty="0">
              <a:solidFill>
                <a:srgbClr val="000000"/>
              </a:solidFill>
              <a:latin typeface="Arial" panose="020B0604020202020204" pitchFamily="34" charset="0"/>
              <a:cs typeface="Arial" panose="020B0604020202020204" pitchFamily="34" charset="0"/>
            </a:endParaRPr>
          </a:p>
        </p:txBody>
      </p:sp>
      <p:cxnSp>
        <p:nvCxnSpPr>
          <p:cNvPr id="6" name="Straight Arrow Connector 5"/>
          <p:cNvCxnSpPr/>
          <p:nvPr/>
        </p:nvCxnSpPr>
        <p:spPr bwMode="auto">
          <a:xfrm flipV="1">
            <a:off x="5753100" y="4437000"/>
            <a:ext cx="1866900" cy="1543452"/>
          </a:xfrm>
          <a:prstGeom prst="straightConnector1">
            <a:avLst/>
          </a:prstGeom>
          <a:solidFill>
            <a:schemeClr val="accent1"/>
          </a:solidFill>
          <a:ln w="76200" cap="flat" cmpd="sng" algn="ctr">
            <a:solidFill>
              <a:srgbClr val="0070C0"/>
            </a:solidFill>
            <a:prstDash val="solid"/>
            <a:round/>
            <a:headEnd type="none" w="med" len="med"/>
            <a:tailEnd type="triangle"/>
          </a:ln>
          <a:effectLst/>
        </p:spPr>
      </p:cxnSp>
    </p:spTree>
    <p:extLst>
      <p:ext uri="{BB962C8B-B14F-4D97-AF65-F5344CB8AC3E}">
        <p14:creationId xmlns:p14="http://schemas.microsoft.com/office/powerpoint/2010/main" val="3392134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50"/>
                                        </p:tgtEl>
                                        <p:attrNameLst>
                                          <p:attrName>style.visibility</p:attrName>
                                        </p:attrNameLst>
                                      </p:cBhvr>
                                      <p:to>
                                        <p:strVal val="visible"/>
                                      </p:to>
                                    </p:set>
                                    <p:animEffect transition="in" filter="blinds(horizontal)">
                                      <p:cBhvr>
                                        <p:cTn id="7" dur="500"/>
                                        <p:tgtEl>
                                          <p:spTgt spid="8295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29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55550" y="209601"/>
            <a:ext cx="7772400" cy="1143000"/>
          </a:xfrm>
        </p:spPr>
        <p:txBody>
          <a:bodyPr/>
          <a:lstStyle/>
          <a:p>
            <a:pPr algn="l"/>
            <a:r>
              <a:rPr lang="en-US" b="1" u="sng" dirty="0" smtClean="0">
                <a:latin typeface="Arial" panose="020B0604020202020204" pitchFamily="34" charset="0"/>
                <a:cs typeface="Arial" panose="020B0604020202020204" pitchFamily="34" charset="0"/>
              </a:rPr>
              <a:t>Rate Laws</a:t>
            </a:r>
            <a:endParaRPr lang="en-US" b="1" u="sng" dirty="0">
              <a:latin typeface="Arial" panose="020B0604020202020204" pitchFamily="34" charset="0"/>
              <a:cs typeface="Arial" panose="020B0604020202020204" pitchFamily="34" charset="0"/>
            </a:endParaRPr>
          </a:p>
        </p:txBody>
      </p:sp>
      <p:sp>
        <p:nvSpPr>
          <p:cNvPr id="6" name="Text Box 4"/>
          <p:cNvSpPr txBox="1">
            <a:spLocks noChangeArrowheads="1"/>
          </p:cNvSpPr>
          <p:nvPr/>
        </p:nvSpPr>
        <p:spPr bwMode="auto">
          <a:xfrm>
            <a:off x="555550" y="1352601"/>
            <a:ext cx="11255450" cy="1938992"/>
          </a:xfrm>
          <a:prstGeom prst="rect">
            <a:avLst/>
          </a:prstGeom>
          <a:noFill/>
          <a:ln w="9525">
            <a:noFill/>
            <a:miter lim="800000"/>
            <a:headEnd/>
            <a:tailEnd/>
          </a:ln>
          <a:effectLst/>
        </p:spPr>
        <p:txBody>
          <a:bodyPr wrap="square">
            <a:spAutoFit/>
          </a:bodyPr>
          <a:lstStyle/>
          <a:p>
            <a:r>
              <a:rPr lang="en-US" sz="3200" u="sng" dirty="0" smtClean="0">
                <a:solidFill>
                  <a:srgbClr val="0070C0"/>
                </a:solidFill>
                <a:latin typeface="Arial"/>
                <a:cs typeface="Arial"/>
              </a:rPr>
              <a:t>Reaction Mechanism</a:t>
            </a:r>
            <a:r>
              <a:rPr lang="en-US" sz="3200" dirty="0" smtClean="0">
                <a:latin typeface="Arial"/>
                <a:cs typeface="Arial"/>
              </a:rPr>
              <a:t> - The </a:t>
            </a:r>
            <a:r>
              <a:rPr lang="en-US" sz="3200" dirty="0">
                <a:latin typeface="Arial"/>
                <a:cs typeface="Arial"/>
              </a:rPr>
              <a:t>series of elementary steps by which a chemical reaction occurs.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Helvetica" pitchFamily="2" charset="0"/>
              <a:ea typeface="+mn-ea"/>
              <a:cs typeface="Aria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Helvetica" pitchFamily="2" charset="0"/>
              <a:ea typeface="+mn-ea"/>
              <a:cs typeface="+mn-cs"/>
            </a:endParaRPr>
          </a:p>
        </p:txBody>
      </p:sp>
      <p:sp>
        <p:nvSpPr>
          <p:cNvPr id="7" name="Frame 6"/>
          <p:cNvSpPr/>
          <p:nvPr/>
        </p:nvSpPr>
        <p:spPr>
          <a:xfrm>
            <a:off x="0" y="0"/>
            <a:ext cx="12192000" cy="6858000"/>
          </a:xfrm>
          <a:prstGeom prst="frame">
            <a:avLst>
              <a:gd name="adj1" fmla="val 3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1376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587505" y="1371600"/>
            <a:ext cx="11179250" cy="4114800"/>
          </a:xfrm>
        </p:spPr>
        <p:txBody>
          <a:bodyPr/>
          <a:lstStyle/>
          <a:p>
            <a:pPr marL="0" indent="0">
              <a:buNone/>
            </a:pPr>
            <a:r>
              <a:rPr lang="en-US" sz="3600" b="0" dirty="0">
                <a:solidFill>
                  <a:srgbClr val="000000"/>
                </a:solidFill>
                <a:effectLst/>
                <a:latin typeface="Arial" charset="0"/>
              </a:rPr>
              <a:t>To validate (not prove) a mechanism, two conditions must be met:</a:t>
            </a:r>
          </a:p>
          <a:p>
            <a:pPr marL="609600" indent="-609600">
              <a:buNone/>
            </a:pPr>
            <a:r>
              <a:rPr lang="en-US" sz="2800" b="0" dirty="0">
                <a:solidFill>
                  <a:srgbClr val="000000"/>
                </a:solidFill>
                <a:effectLst/>
                <a:latin typeface="Arial" charset="0"/>
              </a:rPr>
              <a:t>1.	The elementary steps must sum to the overall reaction.</a:t>
            </a:r>
          </a:p>
          <a:p>
            <a:pPr marL="609600" indent="-609600">
              <a:buFontTx/>
              <a:buAutoNum type="arabicPeriod" startAt="2"/>
            </a:pPr>
            <a:r>
              <a:rPr lang="en-US" sz="2800" b="0" dirty="0">
                <a:solidFill>
                  <a:srgbClr val="000000"/>
                </a:solidFill>
                <a:effectLst/>
                <a:latin typeface="Arial" charset="0"/>
              </a:rPr>
              <a:t>The rate law predicted by the mechanism must be consistent with the experimentally observed rate law</a:t>
            </a:r>
            <a:r>
              <a:rPr lang="en-US" sz="2800" b="0" dirty="0" smtClean="0">
                <a:solidFill>
                  <a:srgbClr val="000000"/>
                </a:solidFill>
                <a:effectLst/>
                <a:latin typeface="Arial" charset="0"/>
              </a:rPr>
              <a:t>.</a:t>
            </a:r>
            <a:br>
              <a:rPr lang="en-US" sz="2800" b="0" dirty="0" smtClean="0">
                <a:solidFill>
                  <a:srgbClr val="000000"/>
                </a:solidFill>
                <a:effectLst/>
                <a:latin typeface="Arial" charset="0"/>
              </a:rPr>
            </a:br>
            <a:endParaRPr lang="en-US" sz="2800" b="0" dirty="0">
              <a:solidFill>
                <a:srgbClr val="000000"/>
              </a:solidFill>
              <a:effectLst/>
              <a:latin typeface="Arial" charset="0"/>
            </a:endParaRPr>
          </a:p>
          <a:p>
            <a:pPr marL="0" indent="0" algn="ctr">
              <a:buNone/>
            </a:pPr>
            <a:r>
              <a:rPr lang="en-US" sz="2800" dirty="0">
                <a:solidFill>
                  <a:srgbClr val="0070C0"/>
                </a:solidFill>
                <a:effectLst/>
                <a:latin typeface="Arial" charset="0"/>
              </a:rPr>
              <a:t>Elementary Steps = </a:t>
            </a:r>
            <a:r>
              <a:rPr lang="en-US" sz="2800" dirty="0" smtClean="0">
                <a:solidFill>
                  <a:srgbClr val="0070C0"/>
                </a:solidFill>
                <a:effectLst/>
                <a:latin typeface="Arial" charset="0"/>
              </a:rPr>
              <a:t>individual, single </a:t>
            </a:r>
            <a:r>
              <a:rPr lang="en-US" sz="2800" dirty="0">
                <a:solidFill>
                  <a:srgbClr val="0070C0"/>
                </a:solidFill>
                <a:effectLst/>
                <a:latin typeface="Arial" charset="0"/>
              </a:rPr>
              <a:t>steps</a:t>
            </a:r>
          </a:p>
        </p:txBody>
      </p:sp>
      <p:sp>
        <p:nvSpPr>
          <p:cNvPr id="7"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Rate Laws</a:t>
            </a:r>
            <a:endParaRPr lang="en-US" b="1" u="sng" kern="0" dirty="0">
              <a:solidFill>
                <a:srgbClr val="000000"/>
              </a:solidFill>
              <a:latin typeface="Arial" panose="020B0604020202020204" pitchFamily="34" charset="0"/>
              <a:cs typeface="Arial" panose="020B0604020202020204" pitchFamily="34" charset="0"/>
            </a:endParaRPr>
          </a:p>
        </p:txBody>
      </p:sp>
      <p:sp>
        <p:nvSpPr>
          <p:cNvPr id="8" name="Frame 7"/>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971153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55550" y="1447800"/>
            <a:ext cx="11026850" cy="2209800"/>
          </a:xfrm>
          <a:noFill/>
          <a:ln/>
        </p:spPr>
        <p:txBody>
          <a:bodyPr vert="horz" wrap="square" lIns="90488" tIns="44450" rIns="90488" bIns="44450" numCol="1" anchor="t" anchorCtr="0" compatLnSpc="1">
            <a:prstTxWarp prst="textNoShape">
              <a:avLst/>
            </a:prstTxWarp>
          </a:bodyPr>
          <a:lstStyle/>
          <a:p>
            <a:pPr marL="0" indent="0">
              <a:buNone/>
            </a:pPr>
            <a:r>
              <a:rPr lang="en-US" sz="3200" dirty="0" smtClean="0">
                <a:solidFill>
                  <a:srgbClr val="0070C0"/>
                </a:solidFill>
                <a:effectLst/>
                <a:latin typeface="Arial" panose="020B0604020202020204" pitchFamily="34" charset="0"/>
                <a:cs typeface="Arial" panose="020B0604020202020204" pitchFamily="34" charset="0"/>
              </a:rPr>
              <a:t>Rate Determining Step </a:t>
            </a:r>
            <a:r>
              <a:rPr lang="en-US" sz="3200" dirty="0" smtClean="0">
                <a:solidFill>
                  <a:srgbClr val="000000"/>
                </a:solidFill>
                <a:effectLst/>
                <a:latin typeface="Arial" panose="020B0604020202020204" pitchFamily="34" charset="0"/>
                <a:cs typeface="Arial" panose="020B0604020202020204" pitchFamily="34" charset="0"/>
              </a:rPr>
              <a:t>- the </a:t>
            </a:r>
            <a:r>
              <a:rPr lang="en-US" sz="3200" u="sng" dirty="0">
                <a:solidFill>
                  <a:srgbClr val="000000"/>
                </a:solidFill>
                <a:effectLst/>
                <a:latin typeface="Arial" panose="020B0604020202020204" pitchFamily="34" charset="0"/>
                <a:cs typeface="Arial" panose="020B0604020202020204" pitchFamily="34" charset="0"/>
              </a:rPr>
              <a:t>slowest step </a:t>
            </a:r>
            <a:r>
              <a:rPr lang="en-US" sz="3200" u="sng" dirty="0" smtClean="0">
                <a:solidFill>
                  <a:srgbClr val="000000"/>
                </a:solidFill>
                <a:effectLst/>
                <a:latin typeface="Arial" panose="020B0604020202020204" pitchFamily="34" charset="0"/>
                <a:cs typeface="Arial" panose="020B0604020202020204" pitchFamily="34" charset="0"/>
              </a:rPr>
              <a:t>in the reaction mechanism</a:t>
            </a:r>
            <a:r>
              <a:rPr lang="en-US" sz="3200" dirty="0" smtClean="0">
                <a:solidFill>
                  <a:srgbClr val="000000"/>
                </a:solidFill>
                <a:effectLst/>
                <a:latin typeface="Arial" panose="020B0604020202020204" pitchFamily="34" charset="0"/>
                <a:cs typeface="Arial" panose="020B0604020202020204" pitchFamily="34" charset="0"/>
              </a:rPr>
              <a:t>  </a:t>
            </a:r>
            <a:r>
              <a:rPr lang="en-US" sz="3200" dirty="0">
                <a:solidFill>
                  <a:srgbClr val="000000"/>
                </a:solidFill>
                <a:effectLst/>
                <a:latin typeface="Arial" panose="020B0604020202020204" pitchFamily="34" charset="0"/>
                <a:cs typeface="Arial" panose="020B0604020202020204" pitchFamily="34" charset="0"/>
              </a:rPr>
              <a:t>It therefore determines the rate of the reaction.</a:t>
            </a:r>
          </a:p>
        </p:txBody>
      </p:sp>
      <p:sp>
        <p:nvSpPr>
          <p:cNvPr id="15364" name="Text Box 4"/>
          <p:cNvSpPr txBox="1">
            <a:spLocks noChangeArrowheads="1"/>
          </p:cNvSpPr>
          <p:nvPr/>
        </p:nvSpPr>
        <p:spPr bwMode="auto">
          <a:xfrm>
            <a:off x="535022" y="3806825"/>
            <a:ext cx="11500367" cy="1066800"/>
          </a:xfrm>
          <a:prstGeom prst="rect">
            <a:avLst/>
          </a:prstGeom>
          <a:noFill/>
          <a:ln w="9525">
            <a:noFill/>
            <a:miter lim="800000"/>
            <a:headEnd/>
            <a:tailEnd/>
          </a:ln>
          <a:effectLst/>
        </p:spPr>
        <p:txBody>
          <a:bodyPr wrap="square">
            <a:spAutoFit/>
          </a:bodyPr>
          <a:lstStyle/>
          <a:p>
            <a:pPr algn="ctr"/>
            <a:r>
              <a:rPr lang="en-US" sz="3200" dirty="0">
                <a:solidFill>
                  <a:srgbClr val="000000"/>
                </a:solidFill>
                <a:latin typeface="Arial" panose="020B0604020202020204" pitchFamily="34" charset="0"/>
                <a:cs typeface="Arial" panose="020B0604020202020204" pitchFamily="34" charset="0"/>
              </a:rPr>
              <a:t>The experimental rate law </a:t>
            </a:r>
            <a:r>
              <a:rPr lang="en-US" sz="3200" dirty="0" smtClean="0">
                <a:solidFill>
                  <a:srgbClr val="000000"/>
                </a:solidFill>
                <a:latin typeface="Arial" panose="020B0604020202020204" pitchFamily="34" charset="0"/>
                <a:cs typeface="Arial" panose="020B0604020202020204" pitchFamily="34" charset="0"/>
              </a:rPr>
              <a:t/>
            </a:r>
            <a:br>
              <a:rPr lang="en-US" sz="3200" dirty="0" smtClean="0">
                <a:solidFill>
                  <a:srgbClr val="000000"/>
                </a:solidFill>
                <a:latin typeface="Arial" panose="020B0604020202020204" pitchFamily="34" charset="0"/>
                <a:cs typeface="Arial" panose="020B0604020202020204" pitchFamily="34" charset="0"/>
              </a:rPr>
            </a:br>
            <a:r>
              <a:rPr lang="en-US" sz="3200" dirty="0" smtClean="0">
                <a:solidFill>
                  <a:srgbClr val="000000"/>
                </a:solidFill>
                <a:latin typeface="Arial" panose="020B0604020202020204" pitchFamily="34" charset="0"/>
                <a:cs typeface="Arial" panose="020B0604020202020204" pitchFamily="34" charset="0"/>
              </a:rPr>
              <a:t>must </a:t>
            </a:r>
            <a:r>
              <a:rPr lang="en-US" sz="3200" dirty="0">
                <a:solidFill>
                  <a:srgbClr val="000000"/>
                </a:solidFill>
                <a:latin typeface="Arial" panose="020B0604020202020204" pitchFamily="34" charset="0"/>
                <a:cs typeface="Arial" panose="020B0604020202020204" pitchFamily="34" charset="0"/>
              </a:rPr>
              <a:t>agree with the rate-determining </a:t>
            </a:r>
            <a:r>
              <a:rPr lang="en-US" sz="3200" dirty="0" smtClean="0">
                <a:solidFill>
                  <a:srgbClr val="000000"/>
                </a:solidFill>
                <a:latin typeface="Arial" panose="020B0604020202020204" pitchFamily="34" charset="0"/>
                <a:cs typeface="Arial" panose="020B0604020202020204" pitchFamily="34" charset="0"/>
              </a:rPr>
              <a:t>step!</a:t>
            </a:r>
            <a:endParaRPr lang="en-US" sz="3200" dirty="0">
              <a:solidFill>
                <a:srgbClr val="000000"/>
              </a:solidFill>
              <a:latin typeface="Arial" panose="020B0604020202020204" pitchFamily="34" charset="0"/>
              <a:cs typeface="Arial" panose="020B0604020202020204" pitchFamily="34" charset="0"/>
            </a:endParaRPr>
          </a:p>
        </p:txBody>
      </p:sp>
      <p:sp>
        <p:nvSpPr>
          <p:cNvPr id="8"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Rate Laws</a:t>
            </a:r>
            <a:endParaRPr lang="en-US" b="1" u="sng" kern="0" dirty="0">
              <a:solidFill>
                <a:srgbClr val="000000"/>
              </a:solidFill>
              <a:latin typeface="Arial" panose="020B0604020202020204" pitchFamily="34" charset="0"/>
              <a:cs typeface="Arial" panose="020B0604020202020204" pitchFamily="34" charset="0"/>
            </a:endParaRPr>
          </a:p>
        </p:txBody>
      </p:sp>
      <p:sp>
        <p:nvSpPr>
          <p:cNvPr id="9" name="Frame 8"/>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blinds(horizontal)">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555550" y="1352601"/>
            <a:ext cx="11331650" cy="4343400"/>
          </a:xfrm>
        </p:spPr>
        <p:txBody>
          <a:bodyPr/>
          <a:lstStyle/>
          <a:p>
            <a:pPr eaLnBrk="1" hangingPunct="1">
              <a:lnSpc>
                <a:spcPct val="90000"/>
              </a:lnSpc>
            </a:pPr>
            <a:r>
              <a:rPr lang="en-US" sz="2700" b="0" dirty="0">
                <a:solidFill>
                  <a:srgbClr val="000000"/>
                </a:solidFill>
                <a:effectLst/>
                <a:latin typeface="Arial" charset="0"/>
              </a:rPr>
              <a:t>In most mechanisms, one step occurs slower than the other steps.</a:t>
            </a:r>
          </a:p>
          <a:p>
            <a:pPr eaLnBrk="1" hangingPunct="1">
              <a:lnSpc>
                <a:spcPct val="90000"/>
              </a:lnSpc>
            </a:pPr>
            <a:r>
              <a:rPr lang="en-US" sz="2700" b="0" dirty="0">
                <a:solidFill>
                  <a:srgbClr val="000000"/>
                </a:solidFill>
                <a:effectLst/>
                <a:latin typeface="Arial" charset="0"/>
              </a:rPr>
              <a:t>The result is that product production cannot occur any faster than the slowest step; the step determines the rate of the overall reaction.</a:t>
            </a:r>
          </a:p>
          <a:p>
            <a:pPr eaLnBrk="1" hangingPunct="1">
              <a:lnSpc>
                <a:spcPct val="90000"/>
              </a:lnSpc>
            </a:pPr>
            <a:r>
              <a:rPr lang="en-US" sz="2700" b="0" dirty="0">
                <a:solidFill>
                  <a:srgbClr val="000000"/>
                </a:solidFill>
                <a:effectLst/>
                <a:latin typeface="Arial" charset="0"/>
              </a:rPr>
              <a:t>We call the slowest step in the mechanism the rate determining step.</a:t>
            </a:r>
          </a:p>
          <a:p>
            <a:pPr lvl="1" eaLnBrk="1" hangingPunct="1">
              <a:lnSpc>
                <a:spcPct val="90000"/>
              </a:lnSpc>
            </a:pPr>
            <a:r>
              <a:rPr lang="en-US" sz="2400" dirty="0">
                <a:solidFill>
                  <a:srgbClr val="0070C0"/>
                </a:solidFill>
                <a:effectLst/>
                <a:latin typeface="Arial" charset="0"/>
              </a:rPr>
              <a:t>The slowest step has the largest activation energy.</a:t>
            </a:r>
          </a:p>
          <a:p>
            <a:pPr eaLnBrk="1" hangingPunct="1">
              <a:lnSpc>
                <a:spcPct val="90000"/>
              </a:lnSpc>
            </a:pPr>
            <a:r>
              <a:rPr lang="en-US" sz="2700" b="0" dirty="0">
                <a:solidFill>
                  <a:srgbClr val="000000"/>
                </a:solidFill>
                <a:effectLst/>
                <a:latin typeface="Arial" charset="0"/>
              </a:rPr>
              <a:t>The rate law of the rate </a:t>
            </a:r>
            <a:r>
              <a:rPr lang="en-US" sz="2700" b="0" dirty="0" smtClean="0">
                <a:solidFill>
                  <a:srgbClr val="000000"/>
                </a:solidFill>
                <a:effectLst/>
                <a:latin typeface="Arial" charset="0"/>
              </a:rPr>
              <a:t>determining </a:t>
            </a:r>
            <a:r>
              <a:rPr lang="en-US" sz="2700" b="0" dirty="0">
                <a:solidFill>
                  <a:srgbClr val="000000"/>
                </a:solidFill>
                <a:effectLst/>
                <a:latin typeface="Arial" charset="0"/>
              </a:rPr>
              <a:t>step determines the rate law                                           of the overall reaction.</a:t>
            </a:r>
            <a:endParaRPr lang="en-US" b="0" dirty="0">
              <a:solidFill>
                <a:srgbClr val="000000"/>
              </a:solidFill>
              <a:effectLst/>
              <a:latin typeface="Arial" charset="0"/>
            </a:endParaRPr>
          </a:p>
        </p:txBody>
      </p:sp>
      <p:pic>
        <p:nvPicPr>
          <p:cNvPr id="78852" name="Picture 7" descr="13_Pg624_UnFigure"/>
          <p:cNvPicPr>
            <a:picLocks noChangeAspect="1" noChangeArrowheads="1"/>
          </p:cNvPicPr>
          <p:nvPr/>
        </p:nvPicPr>
        <p:blipFill>
          <a:blip r:embed="rId3">
            <a:extLst>
              <a:ext uri="{28A0092B-C50C-407E-A947-70E740481C1C}">
                <a14:useLocalDpi xmlns:a14="http://schemas.microsoft.com/office/drawing/2010/main" val="0"/>
              </a:ext>
            </a:extLst>
          </a:blip>
          <a:srcRect b="5064"/>
          <a:stretch>
            <a:fillRect/>
          </a:stretch>
        </p:blipFill>
        <p:spPr bwMode="auto">
          <a:xfrm>
            <a:off x="5138625" y="3962400"/>
            <a:ext cx="6378650" cy="2558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Rate Laws</a:t>
            </a:r>
            <a:endParaRPr lang="en-US" b="1" u="sng" kern="0" dirty="0">
              <a:solidFill>
                <a:srgbClr val="000000"/>
              </a:solidFill>
              <a:latin typeface="Arial" panose="020B0604020202020204" pitchFamily="34" charset="0"/>
              <a:cs typeface="Arial" panose="020B0604020202020204" pitchFamily="34" charset="0"/>
            </a:endParaRPr>
          </a:p>
        </p:txBody>
      </p:sp>
      <p:sp>
        <p:nvSpPr>
          <p:cNvPr id="9" name="Frame 8"/>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689210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8851">
                                            <p:txEl>
                                              <p:pRg st="3" end="3"/>
                                            </p:txEl>
                                          </p:spTgt>
                                        </p:tgtEl>
                                        <p:attrNameLst>
                                          <p:attrName>style.visibility</p:attrName>
                                        </p:attrNameLst>
                                      </p:cBhvr>
                                      <p:to>
                                        <p:strVal val="visible"/>
                                      </p:to>
                                    </p:set>
                                    <p:anim calcmode="lin" valueType="num">
                                      <p:cBhvr additive="base">
                                        <p:cTn id="23"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88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8851">
                                            <p:txEl>
                                              <p:pRg st="4" end="4"/>
                                            </p:txEl>
                                          </p:spTgt>
                                        </p:tgtEl>
                                        <p:attrNameLst>
                                          <p:attrName>style.visibility</p:attrName>
                                        </p:attrNameLst>
                                      </p:cBhvr>
                                      <p:to>
                                        <p:strVal val="visible"/>
                                      </p:to>
                                    </p:set>
                                    <p:anim calcmode="lin" valueType="num">
                                      <p:cBhvr additive="base">
                                        <p:cTn id="29"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88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555550" y="1293871"/>
            <a:ext cx="11026850" cy="1384995"/>
          </a:xfrm>
          <a:prstGeom prst="rect">
            <a:avLst/>
          </a:prstGeom>
          <a:noFill/>
          <a:ln w="9525">
            <a:noFill/>
            <a:miter lim="800000"/>
            <a:headEnd/>
            <a:tailEnd/>
          </a:ln>
          <a:effectLst/>
        </p:spPr>
        <p:txBody>
          <a:bodyPr wrap="square">
            <a:spAutoFit/>
          </a:bodyPr>
          <a:lstStyle/>
          <a:p>
            <a:pPr algn="ctr"/>
            <a:r>
              <a:rPr lang="en-US" dirty="0" smtClean="0">
                <a:solidFill>
                  <a:srgbClr val="000000"/>
                </a:solidFill>
                <a:latin typeface="Arial" panose="020B0604020202020204" pitchFamily="34" charset="0"/>
                <a:cs typeface="Arial" panose="020B0604020202020204" pitchFamily="34" charset="0"/>
              </a:rPr>
              <a:t>2H</a:t>
            </a:r>
            <a:r>
              <a:rPr lang="en-US" baseline="-25000" dirty="0" smtClean="0">
                <a:solidFill>
                  <a:srgbClr val="000000"/>
                </a:solidFill>
                <a:latin typeface="Arial" panose="020B0604020202020204" pitchFamily="34" charset="0"/>
                <a:cs typeface="Arial" panose="020B0604020202020204" pitchFamily="34" charset="0"/>
              </a:rPr>
              <a:t>2</a:t>
            </a:r>
            <a:r>
              <a:rPr lang="en-US" dirty="0" smtClean="0">
                <a:solidFill>
                  <a:srgbClr val="000000"/>
                </a:solidFill>
                <a:latin typeface="Arial" panose="020B0604020202020204" pitchFamily="34" charset="0"/>
                <a:cs typeface="Arial" panose="020B0604020202020204" pitchFamily="34" charset="0"/>
              </a:rPr>
              <a:t>(g</a:t>
            </a:r>
            <a:r>
              <a:rPr lang="en-US" dirty="0">
                <a:solidFill>
                  <a:srgbClr val="000000"/>
                </a:solidFill>
                <a:latin typeface="Arial" panose="020B0604020202020204" pitchFamily="34" charset="0"/>
                <a:cs typeface="Arial" panose="020B0604020202020204" pitchFamily="34" charset="0"/>
              </a:rPr>
              <a:t>)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a:t>
            </a:r>
            <a:r>
              <a:rPr lang="en-US" dirty="0" smtClean="0">
                <a:solidFill>
                  <a:srgbClr val="000000"/>
                </a:solidFill>
                <a:latin typeface="Arial" panose="020B0604020202020204" pitchFamily="34" charset="0"/>
                <a:cs typeface="Arial" panose="020B0604020202020204" pitchFamily="34" charset="0"/>
                <a:sym typeface="Wingdings" pitchFamily="2" charset="2"/>
              </a:rPr>
              <a:t>2H</a:t>
            </a:r>
            <a:r>
              <a:rPr lang="en-US" baseline="-25000" dirty="0" smtClean="0">
                <a:solidFill>
                  <a:srgbClr val="000000"/>
                </a:solidFill>
                <a:latin typeface="Arial" panose="020B0604020202020204" pitchFamily="34" charset="0"/>
                <a:cs typeface="Arial" panose="020B0604020202020204" pitchFamily="34" charset="0"/>
                <a:sym typeface="Wingdings" pitchFamily="2" charset="2"/>
              </a:rPr>
              <a:t>2</a:t>
            </a:r>
            <a:r>
              <a:rPr lang="en-US" dirty="0" smtClean="0">
                <a:solidFill>
                  <a:srgbClr val="000000"/>
                </a:solidFill>
                <a:latin typeface="Arial" panose="020B0604020202020204" pitchFamily="34" charset="0"/>
                <a:cs typeface="Arial" panose="020B0604020202020204" pitchFamily="34" charset="0"/>
                <a:sym typeface="Wingdings" pitchFamily="2" charset="2"/>
              </a:rPr>
              <a:t>O(g)</a:t>
            </a:r>
          </a:p>
          <a:p>
            <a:pPr algn="ctr"/>
            <a:r>
              <a:rPr lang="en-US" b="0" dirty="0" smtClean="0">
                <a:solidFill>
                  <a:srgbClr val="000000"/>
                </a:solidFill>
                <a:latin typeface="Arial" panose="020B0604020202020204" pitchFamily="34" charset="0"/>
                <a:cs typeface="Arial" panose="020B0604020202020204" pitchFamily="34" charset="0"/>
                <a:sym typeface="Wingdings" pitchFamily="2" charset="2"/>
              </a:rPr>
              <a:t>The </a:t>
            </a:r>
            <a:r>
              <a:rPr lang="en-US" b="0" dirty="0">
                <a:solidFill>
                  <a:srgbClr val="000000"/>
                </a:solidFill>
                <a:latin typeface="Arial" panose="020B0604020202020204" pitchFamily="34" charset="0"/>
                <a:cs typeface="Arial" panose="020B0604020202020204" pitchFamily="34" charset="0"/>
                <a:sym typeface="Wingdings" pitchFamily="2" charset="2"/>
              </a:rPr>
              <a:t>experimental rate law is:</a:t>
            </a:r>
          </a:p>
          <a:p>
            <a:pPr algn="ctr"/>
            <a:r>
              <a:rPr lang="en-US" dirty="0" smtClean="0">
                <a:solidFill>
                  <a:srgbClr val="0070C0"/>
                </a:solidFill>
                <a:latin typeface="Arial" panose="020B0604020202020204" pitchFamily="34" charset="0"/>
                <a:cs typeface="Arial" panose="020B0604020202020204" pitchFamily="34" charset="0"/>
                <a:sym typeface="Wingdings" pitchFamily="2" charset="2"/>
              </a:rPr>
              <a:t>R </a:t>
            </a:r>
            <a:r>
              <a:rPr lang="en-US" dirty="0">
                <a:solidFill>
                  <a:srgbClr val="0070C0"/>
                </a:solidFill>
                <a:latin typeface="Arial" panose="020B0604020202020204" pitchFamily="34" charset="0"/>
                <a:cs typeface="Arial" panose="020B0604020202020204" pitchFamily="34" charset="0"/>
                <a:sym typeface="Wingdings" pitchFamily="2" charset="2"/>
              </a:rPr>
              <a:t>= k[NO]</a:t>
            </a:r>
            <a:r>
              <a:rPr lang="en-US" baseline="30000" dirty="0">
                <a:solidFill>
                  <a:srgbClr val="0070C0"/>
                </a:solidFill>
                <a:latin typeface="Arial" panose="020B0604020202020204" pitchFamily="34" charset="0"/>
                <a:cs typeface="Arial" panose="020B0604020202020204" pitchFamily="34" charset="0"/>
                <a:sym typeface="Wingdings" pitchFamily="2" charset="2"/>
              </a:rPr>
              <a:t>2</a:t>
            </a:r>
            <a:r>
              <a:rPr lang="en-US" dirty="0">
                <a:solidFill>
                  <a:srgbClr val="0070C0"/>
                </a:solidFill>
                <a:latin typeface="Arial" panose="020B0604020202020204" pitchFamily="34" charset="0"/>
                <a:cs typeface="Arial" panose="020B0604020202020204" pitchFamily="34" charset="0"/>
                <a:sym typeface="Wingdings" pitchFamily="2" charset="2"/>
              </a:rPr>
              <a:t>[H</a:t>
            </a:r>
            <a:r>
              <a:rPr lang="en-US" baseline="-25000" dirty="0">
                <a:solidFill>
                  <a:srgbClr val="0070C0"/>
                </a:solidFill>
                <a:latin typeface="Arial" panose="020B0604020202020204" pitchFamily="34" charset="0"/>
                <a:cs typeface="Arial" panose="020B0604020202020204" pitchFamily="34" charset="0"/>
                <a:sym typeface="Wingdings" pitchFamily="2" charset="2"/>
              </a:rPr>
              <a:t>2</a:t>
            </a:r>
            <a:r>
              <a:rPr lang="en-US" dirty="0">
                <a:solidFill>
                  <a:srgbClr val="0070C0"/>
                </a:solidFill>
                <a:latin typeface="Arial" panose="020B0604020202020204" pitchFamily="34" charset="0"/>
                <a:cs typeface="Arial" panose="020B0604020202020204" pitchFamily="34" charset="0"/>
                <a:sym typeface="Wingdings" pitchFamily="2" charset="2"/>
              </a:rPr>
              <a:t>]</a:t>
            </a:r>
            <a:endParaRPr lang="en-US" dirty="0">
              <a:solidFill>
                <a:srgbClr val="0070C0"/>
              </a:solidFill>
              <a:latin typeface="Arial" panose="020B0604020202020204" pitchFamily="34" charset="0"/>
              <a:cs typeface="Arial" panose="020B0604020202020204" pitchFamily="34" charset="0"/>
            </a:endParaRPr>
          </a:p>
        </p:txBody>
      </p:sp>
      <p:sp>
        <p:nvSpPr>
          <p:cNvPr id="34823" name="Text Box 7"/>
          <p:cNvSpPr txBox="1">
            <a:spLocks noChangeArrowheads="1"/>
          </p:cNvSpPr>
          <p:nvPr/>
        </p:nvSpPr>
        <p:spPr bwMode="auto">
          <a:xfrm>
            <a:off x="555550" y="2971800"/>
            <a:ext cx="11255450" cy="523220"/>
          </a:xfrm>
          <a:prstGeom prst="rect">
            <a:avLst/>
          </a:prstGeom>
          <a:noFill/>
          <a:ln w="9525">
            <a:noFill/>
            <a:miter lim="800000"/>
            <a:headEnd/>
            <a:tailEnd/>
          </a:ln>
          <a:effectLst/>
        </p:spPr>
        <p:txBody>
          <a:bodyPr wrap="square">
            <a:spAutoFit/>
          </a:bodyPr>
          <a:lstStyle/>
          <a:p>
            <a:r>
              <a:rPr lang="en-US" dirty="0">
                <a:solidFill>
                  <a:srgbClr val="000000"/>
                </a:solidFill>
                <a:latin typeface="Arial" panose="020B0604020202020204" pitchFamily="34" charset="0"/>
                <a:cs typeface="Arial" panose="020B0604020202020204" pitchFamily="34" charset="0"/>
              </a:rPr>
              <a:t>Which step in the </a:t>
            </a:r>
            <a:r>
              <a:rPr lang="en-US" dirty="0" err="1" smtClean="0">
                <a:solidFill>
                  <a:srgbClr val="000000"/>
                </a:solidFill>
                <a:latin typeface="Arial" panose="020B0604020202020204" pitchFamily="34" charset="0"/>
                <a:cs typeface="Arial" panose="020B0604020202020204" pitchFamily="34" charset="0"/>
              </a:rPr>
              <a:t>rxn</a:t>
            </a:r>
            <a:r>
              <a:rPr lang="en-US" dirty="0" smtClean="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mechanism is the rate-determining </a:t>
            </a:r>
            <a:r>
              <a:rPr lang="en-US" dirty="0" smtClean="0">
                <a:solidFill>
                  <a:srgbClr val="000000"/>
                </a:solidFill>
                <a:latin typeface="Arial" panose="020B0604020202020204" pitchFamily="34" charset="0"/>
                <a:cs typeface="Arial" panose="020B0604020202020204" pitchFamily="34" charset="0"/>
              </a:rPr>
              <a:t>step</a:t>
            </a:r>
            <a:r>
              <a:rPr lang="en-US" dirty="0">
                <a:solidFill>
                  <a:srgbClr val="000000"/>
                </a:solidFill>
                <a:latin typeface="Arial" panose="020B0604020202020204" pitchFamily="34" charset="0"/>
                <a:cs typeface="Arial" panose="020B0604020202020204" pitchFamily="34" charset="0"/>
              </a:rPr>
              <a:t>?</a:t>
            </a:r>
          </a:p>
        </p:txBody>
      </p:sp>
      <p:sp>
        <p:nvSpPr>
          <p:cNvPr id="34824" name="Text Box 8"/>
          <p:cNvSpPr txBox="1">
            <a:spLocks noChangeArrowheads="1"/>
          </p:cNvSpPr>
          <p:nvPr/>
        </p:nvSpPr>
        <p:spPr bwMode="auto">
          <a:xfrm>
            <a:off x="1143000" y="3657601"/>
            <a:ext cx="86868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rPr>
              <a:t>Step #1    </a:t>
            </a:r>
            <a:r>
              <a:rPr lang="en-US" dirty="0">
                <a:solidFill>
                  <a:srgbClr val="000000"/>
                </a:solidFill>
                <a:latin typeface="Arial" panose="020B0604020202020204" pitchFamily="34" charset="0"/>
                <a:cs typeface="Arial" panose="020B0604020202020204" pitchFamily="34" charset="0"/>
              </a:rPr>
              <a:t>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4825" name="Text Box 9"/>
          <p:cNvSpPr txBox="1">
            <a:spLocks noChangeArrowheads="1"/>
          </p:cNvSpPr>
          <p:nvPr/>
        </p:nvSpPr>
        <p:spPr bwMode="auto">
          <a:xfrm>
            <a:off x="1143000" y="4267201"/>
            <a:ext cx="87630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rPr>
              <a:t>Step #2     </a:t>
            </a:r>
            <a:r>
              <a:rPr lang="en-US" dirty="0">
                <a:solidFill>
                  <a:srgbClr val="000000"/>
                </a:solidFill>
                <a:latin typeface="Arial" panose="020B0604020202020204" pitchFamily="34" charset="0"/>
                <a:cs typeface="Arial" panose="020B0604020202020204" pitchFamily="34" charset="0"/>
              </a:rPr>
              <a:t>N</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O(g) +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r>
              <a:rPr lang="en-US" dirty="0">
                <a:solidFill>
                  <a:srgbClr val="000000"/>
                </a:solidFill>
                <a:latin typeface="Arial" panose="020B0604020202020204" pitchFamily="34" charset="0"/>
                <a:cs typeface="Arial" panose="020B0604020202020204" pitchFamily="34" charset="0"/>
              </a:rPr>
              <a:t>	</a:t>
            </a:r>
          </a:p>
        </p:txBody>
      </p:sp>
      <p:sp>
        <p:nvSpPr>
          <p:cNvPr id="34826" name="Rectangle 10"/>
          <p:cNvSpPr>
            <a:spLocks noChangeArrowheads="1"/>
          </p:cNvSpPr>
          <p:nvPr/>
        </p:nvSpPr>
        <p:spPr bwMode="auto">
          <a:xfrm>
            <a:off x="1143000" y="3581400"/>
            <a:ext cx="7620000" cy="685800"/>
          </a:xfrm>
          <a:prstGeom prst="rect">
            <a:avLst/>
          </a:prstGeom>
          <a:noFill/>
          <a:ln w="28575">
            <a:solidFill>
              <a:srgbClr val="FF3300"/>
            </a:solidFill>
            <a:miter lim="800000"/>
            <a:headEnd/>
            <a:tailEnd/>
          </a:ln>
          <a:effectLst/>
        </p:spPr>
        <p:txBody>
          <a:bodyPr wrap="none" anchor="ctr"/>
          <a:lstStyle/>
          <a:p>
            <a:endParaRPr lang="en-US" dirty="0">
              <a:latin typeface="Arial" panose="020B0604020202020204" pitchFamily="34" charset="0"/>
              <a:cs typeface="Arial" panose="020B0604020202020204" pitchFamily="34" charset="0"/>
            </a:endParaRPr>
          </a:p>
        </p:txBody>
      </p:sp>
      <p:sp>
        <p:nvSpPr>
          <p:cNvPr id="34827" name="Text Box 11"/>
          <p:cNvSpPr txBox="1">
            <a:spLocks noChangeArrowheads="1"/>
          </p:cNvSpPr>
          <p:nvPr/>
        </p:nvSpPr>
        <p:spPr bwMode="auto">
          <a:xfrm>
            <a:off x="555550" y="5102226"/>
            <a:ext cx="10798250" cy="646331"/>
          </a:xfrm>
          <a:prstGeom prst="rect">
            <a:avLst/>
          </a:prstGeom>
          <a:noFill/>
          <a:ln w="9525">
            <a:noFill/>
            <a:miter lim="800000"/>
            <a:headEnd/>
            <a:tailEnd/>
          </a:ln>
          <a:effectLst/>
        </p:spPr>
        <p:txBody>
          <a:bodyPr wrap="square">
            <a:spAutoFit/>
          </a:bodyPr>
          <a:lstStyle/>
          <a:p>
            <a:pPr algn="ctr"/>
            <a:r>
              <a:rPr lang="en-US" sz="3600" b="0" u="sng" dirty="0">
                <a:solidFill>
                  <a:srgbClr val="000000"/>
                </a:solidFill>
                <a:latin typeface="Arial" panose="020B0604020202020204" pitchFamily="34" charset="0"/>
                <a:cs typeface="Arial" panose="020B0604020202020204" pitchFamily="34" charset="0"/>
              </a:rPr>
              <a:t>Step #1</a:t>
            </a:r>
            <a:r>
              <a:rPr lang="en-US" sz="3600" b="0" dirty="0">
                <a:solidFill>
                  <a:srgbClr val="000000"/>
                </a:solidFill>
                <a:latin typeface="Arial" panose="020B0604020202020204" pitchFamily="34" charset="0"/>
                <a:cs typeface="Arial" panose="020B0604020202020204" pitchFamily="34" charset="0"/>
              </a:rPr>
              <a:t> agrees with the experimental rate law</a:t>
            </a:r>
          </a:p>
        </p:txBody>
      </p:sp>
      <p:sp>
        <p:nvSpPr>
          <p:cNvPr id="12" name="Rectangle 2"/>
          <p:cNvSpPr txBox="1">
            <a:spLocks noChangeArrowheads="1"/>
          </p:cNvSpPr>
          <p:nvPr/>
        </p:nvSpPr>
        <p:spPr bwMode="auto">
          <a:xfrm>
            <a:off x="555550" y="150608"/>
            <a:ext cx="107982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Identifying the Rate-Determining Step</a:t>
            </a:r>
            <a:endParaRPr lang="en-US" b="1" u="sng" kern="0" dirty="0">
              <a:solidFill>
                <a:srgbClr val="000000"/>
              </a:solidFill>
              <a:latin typeface="Arial" panose="020B0604020202020204" pitchFamily="34" charset="0"/>
              <a:cs typeface="Arial" panose="020B0604020202020204" pitchFamily="34" charset="0"/>
            </a:endParaRPr>
          </a:p>
        </p:txBody>
      </p:sp>
      <p:sp>
        <p:nvSpPr>
          <p:cNvPr id="13" name="Frame 12"/>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animEffect transition="in" filter="blinds(horizontal)">
                                      <p:cBhvr>
                                        <p:cTn id="7" dur="500"/>
                                        <p:tgtEl>
                                          <p:spTgt spid="348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4824"/>
                                        </p:tgtEl>
                                        <p:attrNameLst>
                                          <p:attrName>style.visibility</p:attrName>
                                        </p:attrNameLst>
                                      </p:cBhvr>
                                      <p:to>
                                        <p:strVal val="visible"/>
                                      </p:to>
                                    </p:set>
                                    <p:anim calcmode="lin" valueType="num">
                                      <p:cBhvr additive="base">
                                        <p:cTn id="12" dur="1000" fill="hold"/>
                                        <p:tgtEl>
                                          <p:spTgt spid="34824"/>
                                        </p:tgtEl>
                                        <p:attrNameLst>
                                          <p:attrName>ppt_x</p:attrName>
                                        </p:attrNameLst>
                                      </p:cBhvr>
                                      <p:tavLst>
                                        <p:tav tm="0">
                                          <p:val>
                                            <p:strVal val="0-#ppt_w/2"/>
                                          </p:val>
                                        </p:tav>
                                        <p:tav tm="100000">
                                          <p:val>
                                            <p:strVal val="#ppt_x"/>
                                          </p:val>
                                        </p:tav>
                                      </p:tavLst>
                                    </p:anim>
                                    <p:anim calcmode="lin" valueType="num">
                                      <p:cBhvr additive="base">
                                        <p:cTn id="13" dur="1000" fill="hold"/>
                                        <p:tgtEl>
                                          <p:spTgt spid="3482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4825">
                                            <p:txEl>
                                              <p:pRg st="0" end="0"/>
                                            </p:txEl>
                                          </p:spTgt>
                                        </p:tgtEl>
                                        <p:attrNameLst>
                                          <p:attrName>style.visibility</p:attrName>
                                        </p:attrNameLst>
                                      </p:cBhvr>
                                      <p:to>
                                        <p:strVal val="visible"/>
                                      </p:to>
                                    </p:set>
                                    <p:anim calcmode="lin" valueType="num">
                                      <p:cBhvr additive="base">
                                        <p:cTn id="18" dur="1000" fill="hold"/>
                                        <p:tgtEl>
                                          <p:spTgt spid="34825">
                                            <p:txEl>
                                              <p:pRg st="0" end="0"/>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348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4826"/>
                                        </p:tgtEl>
                                        <p:attrNameLst>
                                          <p:attrName>style.visibility</p:attrName>
                                        </p:attrNameLst>
                                      </p:cBhvr>
                                      <p:to>
                                        <p:strVal val="visible"/>
                                      </p:to>
                                    </p:set>
                                    <p:animEffect transition="in" filter="wipe(left)">
                                      <p:cBhvr>
                                        <p:cTn id="24" dur="500"/>
                                        <p:tgtEl>
                                          <p:spTgt spid="3482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4827"/>
                                        </p:tgtEl>
                                        <p:attrNameLst>
                                          <p:attrName>style.visibility</p:attrName>
                                        </p:attrNameLst>
                                      </p:cBhvr>
                                      <p:to>
                                        <p:strVal val="visible"/>
                                      </p:to>
                                    </p:set>
                                    <p:animEffect transition="in" filter="wipe(down)">
                                      <p:cBhvr>
                                        <p:cTn id="27"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4" grpId="0"/>
      <p:bldP spid="34826" grpId="0" animBg="1"/>
      <p:bldP spid="3482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077528" y="1220560"/>
            <a:ext cx="6914072" cy="523220"/>
          </a:xfrm>
          <a:prstGeom prst="rect">
            <a:avLst/>
          </a:prstGeom>
          <a:noFill/>
          <a:ln w="9525">
            <a:noFill/>
            <a:miter lim="800000"/>
            <a:headEnd/>
            <a:tailEnd/>
          </a:ln>
          <a:effectLst/>
        </p:spPr>
        <p:txBody>
          <a:bodyPr wrap="none">
            <a:spAutoFit/>
          </a:bodyPr>
          <a:lstStyle/>
          <a:p>
            <a:r>
              <a:rPr lang="en-US" dirty="0">
                <a:solidFill>
                  <a:srgbClr val="000000"/>
                </a:solidFill>
                <a:latin typeface="Arial" panose="020B0604020202020204" pitchFamily="34" charset="0"/>
                <a:cs typeface="Arial" panose="020B0604020202020204" pitchFamily="34" charset="0"/>
              </a:rPr>
              <a:t>	2H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+ 2H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44" name="Text Box 4"/>
          <p:cNvSpPr txBox="1">
            <a:spLocks noChangeArrowheads="1"/>
          </p:cNvSpPr>
          <p:nvPr/>
        </p:nvSpPr>
        <p:spPr bwMode="auto">
          <a:xfrm>
            <a:off x="555550" y="1741322"/>
            <a:ext cx="11255450" cy="1815882"/>
          </a:xfrm>
          <a:prstGeom prst="rect">
            <a:avLst/>
          </a:prstGeom>
          <a:noFill/>
          <a:ln w="9525">
            <a:noFill/>
            <a:miter lim="800000"/>
            <a:headEnd/>
            <a:tailEnd/>
          </a:ln>
          <a:effectLst/>
        </p:spPr>
        <p:txBody>
          <a:bodyPr wrap="square">
            <a:spAutoFit/>
          </a:bodyPr>
          <a:lstStyle/>
          <a:p>
            <a:r>
              <a:rPr lang="en-US" b="0" dirty="0">
                <a:solidFill>
                  <a:srgbClr val="000000"/>
                </a:solidFill>
                <a:latin typeface="Arial" panose="020B0604020202020204" pitchFamily="34" charset="0"/>
                <a:cs typeface="Arial" panose="020B0604020202020204" pitchFamily="34" charset="0"/>
              </a:rPr>
              <a:t>Which species in the </a:t>
            </a:r>
            <a:r>
              <a:rPr lang="en-US" b="0" dirty="0" err="1" smtClean="0">
                <a:solidFill>
                  <a:srgbClr val="000000"/>
                </a:solidFill>
                <a:latin typeface="Arial" panose="020B0604020202020204" pitchFamily="34" charset="0"/>
                <a:cs typeface="Arial" panose="020B0604020202020204" pitchFamily="34" charset="0"/>
              </a:rPr>
              <a:t>rxn</a:t>
            </a:r>
            <a:r>
              <a:rPr lang="en-US" b="0" dirty="0" smtClean="0">
                <a:solidFill>
                  <a:srgbClr val="000000"/>
                </a:solidFill>
                <a:latin typeface="Arial" panose="020B0604020202020204" pitchFamily="34" charset="0"/>
                <a:cs typeface="Arial" panose="020B0604020202020204" pitchFamily="34" charset="0"/>
              </a:rPr>
              <a:t> </a:t>
            </a:r>
            <a:r>
              <a:rPr lang="en-US" b="0" dirty="0">
                <a:solidFill>
                  <a:srgbClr val="000000"/>
                </a:solidFill>
                <a:latin typeface="Arial" panose="020B0604020202020204" pitchFamily="34" charset="0"/>
                <a:cs typeface="Arial" panose="020B0604020202020204" pitchFamily="34" charset="0"/>
              </a:rPr>
              <a:t>mechanism are </a:t>
            </a:r>
            <a:r>
              <a:rPr lang="en-US" dirty="0">
                <a:solidFill>
                  <a:srgbClr val="0070C0"/>
                </a:solidFill>
                <a:latin typeface="Arial" panose="020B0604020202020204" pitchFamily="34" charset="0"/>
                <a:cs typeface="Arial" panose="020B0604020202020204" pitchFamily="34" charset="0"/>
              </a:rPr>
              <a:t>intermediates</a:t>
            </a:r>
            <a:r>
              <a:rPr lang="en-US" b="0" dirty="0">
                <a:solidFill>
                  <a:srgbClr val="000000"/>
                </a:solidFill>
                <a:latin typeface="Arial" panose="020B0604020202020204" pitchFamily="34" charset="0"/>
                <a:cs typeface="Arial" panose="020B0604020202020204" pitchFamily="34" charset="0"/>
              </a:rPr>
              <a:t> </a:t>
            </a:r>
            <a:r>
              <a:rPr lang="en-US" b="0" dirty="0" smtClean="0">
                <a:solidFill>
                  <a:srgbClr val="000000"/>
                </a:solidFill>
                <a:latin typeface="Arial" panose="020B0604020202020204" pitchFamily="34" charset="0"/>
                <a:cs typeface="Arial" panose="020B0604020202020204" pitchFamily="34" charset="0"/>
              </a:rPr>
              <a:t>– substances that are made during one step of the mechanism and then get used up – they do </a:t>
            </a:r>
            <a:r>
              <a:rPr lang="en-US" b="0" dirty="0">
                <a:solidFill>
                  <a:srgbClr val="000000"/>
                </a:solidFill>
                <a:latin typeface="Arial" panose="020B0604020202020204" pitchFamily="34" charset="0"/>
                <a:cs typeface="Arial" panose="020B0604020202020204" pitchFamily="34" charset="0"/>
              </a:rPr>
              <a:t>not show up in the final, balanced </a:t>
            </a:r>
            <a:r>
              <a:rPr lang="en-US" b="0" dirty="0" smtClean="0">
                <a:solidFill>
                  <a:srgbClr val="000000"/>
                </a:solidFill>
                <a:latin typeface="Arial" panose="020B0604020202020204" pitchFamily="34" charset="0"/>
                <a:cs typeface="Arial" panose="020B0604020202020204" pitchFamily="34" charset="0"/>
              </a:rPr>
              <a:t>equation</a:t>
            </a:r>
            <a:r>
              <a:rPr lang="en-US" b="0" dirty="0">
                <a:solidFill>
                  <a:srgbClr val="000000"/>
                </a:solidFill>
                <a:latin typeface="Arial" panose="020B0604020202020204" pitchFamily="34" charset="0"/>
                <a:cs typeface="Arial" panose="020B0604020202020204" pitchFamily="34" charset="0"/>
              </a:rPr>
              <a:t> </a:t>
            </a:r>
            <a:r>
              <a:rPr lang="en-US" b="0" dirty="0" smtClean="0">
                <a:solidFill>
                  <a:srgbClr val="000000"/>
                </a:solidFill>
                <a:latin typeface="Arial" panose="020B0604020202020204" pitchFamily="34" charset="0"/>
                <a:cs typeface="Arial" panose="020B0604020202020204" pitchFamily="34" charset="0"/>
              </a:rPr>
              <a:t>because they were not an original reactant, or a final product. </a:t>
            </a:r>
            <a:endParaRPr lang="en-US" b="0" dirty="0">
              <a:solidFill>
                <a:srgbClr val="000000"/>
              </a:solidFill>
              <a:latin typeface="Arial" panose="020B0604020202020204" pitchFamily="34" charset="0"/>
              <a:cs typeface="Arial" panose="020B0604020202020204" pitchFamily="34" charset="0"/>
            </a:endParaRPr>
          </a:p>
        </p:txBody>
      </p:sp>
      <p:sp>
        <p:nvSpPr>
          <p:cNvPr id="35845" name="Text Box 5"/>
          <p:cNvSpPr txBox="1">
            <a:spLocks noChangeArrowheads="1"/>
          </p:cNvSpPr>
          <p:nvPr/>
        </p:nvSpPr>
        <p:spPr bwMode="auto">
          <a:xfrm>
            <a:off x="1676400" y="3810001"/>
            <a:ext cx="8686800" cy="519113"/>
          </a:xfrm>
          <a:prstGeom prst="rect">
            <a:avLst/>
          </a:prstGeom>
          <a:noFill/>
          <a:ln w="9525">
            <a:noFill/>
            <a:miter lim="800000"/>
            <a:headEnd/>
            <a:tailEnd/>
          </a:ln>
          <a:effectLst/>
        </p:spPr>
        <p:txBody>
          <a:bodyPr>
            <a:spAutoFit/>
          </a:bodyPr>
          <a:lstStyle/>
          <a:p>
            <a:r>
              <a:rPr lang="en-US" dirty="0">
                <a:solidFill>
                  <a:srgbClr val="000000"/>
                </a:solidFill>
                <a:latin typeface="Arial" panose="020B0604020202020204" pitchFamily="34" charset="0"/>
                <a:cs typeface="Arial" panose="020B0604020202020204" pitchFamily="34" charset="0"/>
              </a:rPr>
              <a:t>Step #1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46" name="Text Box 6"/>
          <p:cNvSpPr txBox="1">
            <a:spLocks noChangeArrowheads="1"/>
          </p:cNvSpPr>
          <p:nvPr/>
        </p:nvSpPr>
        <p:spPr bwMode="auto">
          <a:xfrm>
            <a:off x="1676400" y="4419601"/>
            <a:ext cx="8763000" cy="519113"/>
          </a:xfrm>
          <a:prstGeom prst="rect">
            <a:avLst/>
          </a:prstGeom>
          <a:noFill/>
          <a:ln w="9525">
            <a:noFill/>
            <a:miter lim="800000"/>
            <a:headEnd/>
            <a:tailEnd/>
          </a:ln>
          <a:effectLst/>
        </p:spPr>
        <p:txBody>
          <a:bodyPr>
            <a:spAutoFit/>
          </a:bodyPr>
          <a:lstStyle/>
          <a:p>
            <a:r>
              <a:rPr lang="en-US" dirty="0">
                <a:solidFill>
                  <a:srgbClr val="000000"/>
                </a:solidFill>
                <a:latin typeface="Arial" panose="020B0604020202020204" pitchFamily="34" charset="0"/>
                <a:cs typeface="Arial" panose="020B0604020202020204" pitchFamily="34" charset="0"/>
              </a:rPr>
              <a:t>Step #2     N</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O(g) +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r>
              <a:rPr lang="en-US" dirty="0">
                <a:solidFill>
                  <a:srgbClr val="000000"/>
                </a:solidFill>
                <a:latin typeface="Arial" panose="020B0604020202020204" pitchFamily="34" charset="0"/>
                <a:cs typeface="Arial" panose="020B0604020202020204" pitchFamily="34" charset="0"/>
              </a:rPr>
              <a:t>	</a:t>
            </a:r>
          </a:p>
        </p:txBody>
      </p:sp>
      <p:sp>
        <p:nvSpPr>
          <p:cNvPr id="35849" name="Line 9"/>
          <p:cNvSpPr>
            <a:spLocks noChangeShapeType="1"/>
          </p:cNvSpPr>
          <p:nvPr/>
        </p:nvSpPr>
        <p:spPr bwMode="auto">
          <a:xfrm>
            <a:off x="1676400" y="5029200"/>
            <a:ext cx="8686800" cy="0"/>
          </a:xfrm>
          <a:prstGeom prst="line">
            <a:avLst/>
          </a:prstGeom>
          <a:noFill/>
          <a:ln w="28575">
            <a:solidFill>
              <a:schemeClr val="tx1"/>
            </a:solidFill>
            <a:round/>
            <a:headEnd/>
            <a:tailEnd/>
          </a:ln>
          <a:effectLst/>
        </p:spPr>
        <p:txBody>
          <a:bodyPr/>
          <a:lstStyle/>
          <a:p>
            <a:endParaRPr lang="en-US" dirty="0">
              <a:solidFill>
                <a:srgbClr val="000000"/>
              </a:solidFill>
              <a:latin typeface="Arial" panose="020B0604020202020204" pitchFamily="34" charset="0"/>
              <a:cs typeface="Arial" panose="020B0604020202020204" pitchFamily="34" charset="0"/>
            </a:endParaRPr>
          </a:p>
        </p:txBody>
      </p:sp>
      <p:sp>
        <p:nvSpPr>
          <p:cNvPr id="35850" name="Text Box 10"/>
          <p:cNvSpPr txBox="1">
            <a:spLocks noChangeArrowheads="1"/>
          </p:cNvSpPr>
          <p:nvPr/>
        </p:nvSpPr>
        <p:spPr bwMode="auto">
          <a:xfrm>
            <a:off x="2743200" y="5029201"/>
            <a:ext cx="6914072" cy="523220"/>
          </a:xfrm>
          <a:prstGeom prst="rect">
            <a:avLst/>
          </a:prstGeom>
          <a:noFill/>
          <a:ln w="9525">
            <a:noFill/>
            <a:miter lim="800000"/>
            <a:headEnd/>
            <a:tailEnd/>
          </a:ln>
          <a:effectLst/>
        </p:spPr>
        <p:txBody>
          <a:bodyPr wrap="none">
            <a:spAutoFit/>
          </a:bodyPr>
          <a:lstStyle/>
          <a:p>
            <a:r>
              <a:rPr lang="en-US" dirty="0">
                <a:solidFill>
                  <a:srgbClr val="000000"/>
                </a:solidFill>
                <a:latin typeface="Arial" panose="020B0604020202020204" pitchFamily="34" charset="0"/>
                <a:cs typeface="Arial" panose="020B0604020202020204" pitchFamily="34" charset="0"/>
              </a:rPr>
              <a:t>	2H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+ 2H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51" name="Text Box 11"/>
          <p:cNvSpPr txBox="1">
            <a:spLocks noChangeArrowheads="1"/>
          </p:cNvSpPr>
          <p:nvPr/>
        </p:nvSpPr>
        <p:spPr bwMode="auto">
          <a:xfrm>
            <a:off x="3581400" y="5791201"/>
            <a:ext cx="54102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sym typeface="Symbol" pitchFamily="18" charset="2"/>
              </a:rPr>
              <a:t> </a:t>
            </a:r>
            <a:r>
              <a:rPr lang="en-US" dirty="0">
                <a:solidFill>
                  <a:srgbClr val="0070C0"/>
                </a:solidFill>
                <a:latin typeface="Arial" panose="020B0604020202020204" pitchFamily="34" charset="0"/>
                <a:cs typeface="Arial" panose="020B0604020202020204" pitchFamily="34" charset="0"/>
              </a:rPr>
              <a:t>N</a:t>
            </a:r>
            <a:r>
              <a:rPr lang="en-US" baseline="-25000" dirty="0">
                <a:solidFill>
                  <a:srgbClr val="0070C0"/>
                </a:solidFill>
                <a:latin typeface="Arial" panose="020B0604020202020204" pitchFamily="34" charset="0"/>
                <a:cs typeface="Arial" panose="020B0604020202020204" pitchFamily="34" charset="0"/>
              </a:rPr>
              <a:t>2</a:t>
            </a:r>
            <a:r>
              <a:rPr lang="en-US" dirty="0">
                <a:solidFill>
                  <a:srgbClr val="0070C0"/>
                </a:solidFill>
                <a:latin typeface="Arial" panose="020B0604020202020204" pitchFamily="34" charset="0"/>
                <a:cs typeface="Arial" panose="020B0604020202020204" pitchFamily="34" charset="0"/>
              </a:rPr>
              <a:t>O(g) is an intermediate</a:t>
            </a:r>
          </a:p>
        </p:txBody>
      </p:sp>
      <p:sp>
        <p:nvSpPr>
          <p:cNvPr id="35852" name="Rectangle 12"/>
          <p:cNvSpPr>
            <a:spLocks noChangeArrowheads="1"/>
          </p:cNvSpPr>
          <p:nvPr/>
        </p:nvSpPr>
        <p:spPr bwMode="auto">
          <a:xfrm>
            <a:off x="3390900" y="4345858"/>
            <a:ext cx="1371600" cy="609600"/>
          </a:xfrm>
          <a:prstGeom prst="rect">
            <a:avLst/>
          </a:prstGeom>
          <a:noFill/>
          <a:ln w="28575">
            <a:solidFill>
              <a:srgbClr val="FF3300"/>
            </a:solidFill>
            <a:miter lim="800000"/>
            <a:headEnd/>
            <a:tailEnd/>
          </a:ln>
          <a:effectLst/>
        </p:spPr>
        <p:txBody>
          <a:bodyPr wrap="none" anchor="ctr"/>
          <a:lstStyle/>
          <a:p>
            <a:endParaRPr lang="en-US" dirty="0">
              <a:solidFill>
                <a:srgbClr val="000000"/>
              </a:solidFill>
              <a:latin typeface="Arial" panose="020B0604020202020204" pitchFamily="34" charset="0"/>
              <a:cs typeface="Arial" panose="020B0604020202020204" pitchFamily="34" charset="0"/>
            </a:endParaRPr>
          </a:p>
        </p:txBody>
      </p:sp>
      <p:sp>
        <p:nvSpPr>
          <p:cNvPr id="35854" name="Rectangle 14"/>
          <p:cNvSpPr>
            <a:spLocks noChangeArrowheads="1"/>
          </p:cNvSpPr>
          <p:nvPr/>
        </p:nvSpPr>
        <p:spPr bwMode="auto">
          <a:xfrm>
            <a:off x="6286500" y="3736258"/>
            <a:ext cx="1371600" cy="609600"/>
          </a:xfrm>
          <a:prstGeom prst="rect">
            <a:avLst/>
          </a:prstGeom>
          <a:noFill/>
          <a:ln w="28575">
            <a:solidFill>
              <a:srgbClr val="FF3300"/>
            </a:solidFill>
            <a:miter lim="800000"/>
            <a:headEnd/>
            <a:tailEnd/>
          </a:ln>
          <a:effectLst/>
        </p:spPr>
        <p:txBody>
          <a:bodyPr wrap="none" anchor="ctr"/>
          <a:lstStyle/>
          <a:p>
            <a:endParaRPr lang="en-US" dirty="0">
              <a:solidFill>
                <a:srgbClr val="000000"/>
              </a:solidFill>
              <a:latin typeface="Arial" panose="020B0604020202020204" pitchFamily="34" charset="0"/>
              <a:cs typeface="Arial" panose="020B0604020202020204" pitchFamily="34" charset="0"/>
            </a:endParaRPr>
          </a:p>
        </p:txBody>
      </p:sp>
      <p:sp>
        <p:nvSpPr>
          <p:cNvPr id="15"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Identifying Intermediates</a:t>
            </a:r>
            <a:endParaRPr lang="en-US" b="1" u="sng" kern="0" dirty="0">
              <a:solidFill>
                <a:srgbClr val="000000"/>
              </a:solidFill>
              <a:latin typeface="Arial" panose="020B0604020202020204" pitchFamily="34" charset="0"/>
              <a:cs typeface="Arial" panose="020B0604020202020204" pitchFamily="34" charset="0"/>
            </a:endParaRPr>
          </a:p>
        </p:txBody>
      </p:sp>
      <p:sp>
        <p:nvSpPr>
          <p:cNvPr id="16" name="Frame 15"/>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blinds(horizontal)">
                                      <p:cBhvr>
                                        <p:cTn id="7" dur="5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 calcmode="lin" valueType="num">
                                      <p:cBhvr additive="base">
                                        <p:cTn id="12" dur="1000" fill="hold"/>
                                        <p:tgtEl>
                                          <p:spTgt spid="35845"/>
                                        </p:tgtEl>
                                        <p:attrNameLst>
                                          <p:attrName>ppt_x</p:attrName>
                                        </p:attrNameLst>
                                      </p:cBhvr>
                                      <p:tavLst>
                                        <p:tav tm="0">
                                          <p:val>
                                            <p:strVal val="0-#ppt_w/2"/>
                                          </p:val>
                                        </p:tav>
                                        <p:tav tm="100000">
                                          <p:val>
                                            <p:strVal val="#ppt_x"/>
                                          </p:val>
                                        </p:tav>
                                      </p:tavLst>
                                    </p:anim>
                                    <p:anim calcmode="lin" valueType="num">
                                      <p:cBhvr additive="base">
                                        <p:cTn id="13" dur="1000" fill="hold"/>
                                        <p:tgtEl>
                                          <p:spTgt spid="35845"/>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5846">
                                            <p:txEl>
                                              <p:pRg st="0" end="0"/>
                                            </p:txEl>
                                          </p:spTgt>
                                        </p:tgtEl>
                                        <p:attrNameLst>
                                          <p:attrName>style.visibility</p:attrName>
                                        </p:attrNameLst>
                                      </p:cBhvr>
                                      <p:to>
                                        <p:strVal val="visible"/>
                                      </p:to>
                                    </p:set>
                                    <p:anim calcmode="lin" valueType="num">
                                      <p:cBhvr additive="base">
                                        <p:cTn id="16" dur="1000" fill="hold"/>
                                        <p:tgtEl>
                                          <p:spTgt spid="35846">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35846">
                                            <p:txEl>
                                              <p:pRg st="0" end="0"/>
                                            </p:txEl>
                                          </p:spTgt>
                                        </p:tgtEl>
                                        <p:attrNameLst>
                                          <p:attrName>ppt_y</p:attrName>
                                        </p:attrNameLst>
                                      </p:cBhvr>
                                      <p:tavLst>
                                        <p:tav tm="0">
                                          <p:val>
                                            <p:strVal val="#ppt_y"/>
                                          </p:val>
                                        </p:tav>
                                        <p:tav tm="100000">
                                          <p:val>
                                            <p:strVal val="#ppt_y"/>
                                          </p:val>
                                        </p:tav>
                                      </p:tavLst>
                                    </p:anim>
                                  </p:childTnLst>
                                </p:cTn>
                              </p:par>
                              <p:par>
                                <p:cTn id="18" presetID="3" presetClass="entr" presetSubtype="10" fill="hold" grpId="0" nodeType="withEffect">
                                  <p:stCondLst>
                                    <p:cond delay="0"/>
                                  </p:stCondLst>
                                  <p:childTnLst>
                                    <p:set>
                                      <p:cBhvr>
                                        <p:cTn id="19" dur="1" fill="hold">
                                          <p:stCondLst>
                                            <p:cond delay="0"/>
                                          </p:stCondLst>
                                        </p:cTn>
                                        <p:tgtEl>
                                          <p:spTgt spid="35849"/>
                                        </p:tgtEl>
                                        <p:attrNameLst>
                                          <p:attrName>style.visibility</p:attrName>
                                        </p:attrNameLst>
                                      </p:cBhvr>
                                      <p:to>
                                        <p:strVal val="visible"/>
                                      </p:to>
                                    </p:set>
                                    <p:animEffect transition="in" filter="blinds(horizontal)">
                                      <p:cBhvr>
                                        <p:cTn id="20" dur="500"/>
                                        <p:tgtEl>
                                          <p:spTgt spid="35849"/>
                                        </p:tgtEl>
                                      </p:cBhvr>
                                    </p:animEffect>
                                  </p:childTnLst>
                                </p:cTn>
                              </p:par>
                            </p:childTnLst>
                          </p:cTn>
                        </p:par>
                        <p:par>
                          <p:cTn id="21" fill="hold">
                            <p:stCondLst>
                              <p:cond delay="1000"/>
                            </p:stCondLst>
                            <p:childTnLst>
                              <p:par>
                                <p:cTn id="22" presetID="12" presetClass="entr" presetSubtype="1" fill="hold" grpId="0" nodeType="afterEffect">
                                  <p:stCondLst>
                                    <p:cond delay="500"/>
                                  </p:stCondLst>
                                  <p:childTnLst>
                                    <p:set>
                                      <p:cBhvr>
                                        <p:cTn id="23" dur="1" fill="hold">
                                          <p:stCondLst>
                                            <p:cond delay="0"/>
                                          </p:stCondLst>
                                        </p:cTn>
                                        <p:tgtEl>
                                          <p:spTgt spid="35850"/>
                                        </p:tgtEl>
                                        <p:attrNameLst>
                                          <p:attrName>style.visibility</p:attrName>
                                        </p:attrNameLst>
                                      </p:cBhvr>
                                      <p:to>
                                        <p:strVal val="visible"/>
                                      </p:to>
                                    </p:set>
                                    <p:animEffect transition="in" filter="slide(fromTop)">
                                      <p:cBhvr>
                                        <p:cTn id="24" dur="1000"/>
                                        <p:tgtEl>
                                          <p:spTgt spid="35850"/>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5852"/>
                                        </p:tgtEl>
                                        <p:attrNameLst>
                                          <p:attrName>style.visibility</p:attrName>
                                        </p:attrNameLst>
                                      </p:cBhvr>
                                      <p:to>
                                        <p:strVal val="visible"/>
                                      </p:to>
                                    </p:set>
                                    <p:animEffect transition="in" filter="box(in)">
                                      <p:cBhvr>
                                        <p:cTn id="29" dur="500"/>
                                        <p:tgtEl>
                                          <p:spTgt spid="3585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5854"/>
                                        </p:tgtEl>
                                        <p:attrNameLst>
                                          <p:attrName>style.visibility</p:attrName>
                                        </p:attrNameLst>
                                      </p:cBhvr>
                                      <p:to>
                                        <p:strVal val="visible"/>
                                      </p:to>
                                    </p:set>
                                    <p:animEffect transition="in" filter="box(in)">
                                      <p:cBhvr>
                                        <p:cTn id="32" dur="500"/>
                                        <p:tgtEl>
                                          <p:spTgt spid="35854"/>
                                        </p:tgtEl>
                                      </p:cBhvr>
                                    </p:animEffect>
                                  </p:childTnLst>
                                </p:cTn>
                              </p:par>
                            </p:childTnLst>
                          </p:cTn>
                        </p:par>
                        <p:par>
                          <p:cTn id="33" fill="hold">
                            <p:stCondLst>
                              <p:cond delay="500"/>
                            </p:stCondLst>
                            <p:childTnLst>
                              <p:par>
                                <p:cTn id="34" presetID="22" presetClass="entr" presetSubtype="8" fill="hold" grpId="0" nodeType="afterEffect">
                                  <p:stCondLst>
                                    <p:cond delay="500"/>
                                  </p:stCondLst>
                                  <p:childTnLst>
                                    <p:set>
                                      <p:cBhvr>
                                        <p:cTn id="35" dur="1" fill="hold">
                                          <p:stCondLst>
                                            <p:cond delay="0"/>
                                          </p:stCondLst>
                                        </p:cTn>
                                        <p:tgtEl>
                                          <p:spTgt spid="35851"/>
                                        </p:tgtEl>
                                        <p:attrNameLst>
                                          <p:attrName>style.visibility</p:attrName>
                                        </p:attrNameLst>
                                      </p:cBhvr>
                                      <p:to>
                                        <p:strVal val="visible"/>
                                      </p:to>
                                    </p:set>
                                    <p:animEffect transition="in" filter="wipe(left)">
                                      <p:cBhvr>
                                        <p:cTn id="36" dur="5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9" grpId="0" animBg="1"/>
      <p:bldP spid="35850" grpId="0"/>
      <p:bldP spid="35851" grpId="0"/>
      <p:bldP spid="35852" grpId="0" animBg="1"/>
      <p:bldP spid="358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9875" name="Text Box 5"/>
          <p:cNvSpPr txBox="1">
            <a:spLocks noChangeArrowheads="1"/>
          </p:cNvSpPr>
          <p:nvPr/>
        </p:nvSpPr>
        <p:spPr bwMode="auto">
          <a:xfrm>
            <a:off x="381000" y="3962400"/>
            <a:ext cx="6858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000000"/>
                </a:solidFill>
              </a:rPr>
              <a:t>The first step in this mechanism is the </a:t>
            </a:r>
            <a:r>
              <a:rPr lang="en-US" sz="2800" baseline="0" dirty="0">
                <a:solidFill>
                  <a:srgbClr val="0070C0"/>
                </a:solidFill>
              </a:rPr>
              <a:t>rate determining step.</a:t>
            </a:r>
          </a:p>
        </p:txBody>
      </p:sp>
      <p:sp>
        <p:nvSpPr>
          <p:cNvPr id="79876" name="Text Box 6"/>
          <p:cNvSpPr txBox="1">
            <a:spLocks noChangeArrowheads="1"/>
          </p:cNvSpPr>
          <p:nvPr/>
        </p:nvSpPr>
        <p:spPr bwMode="auto">
          <a:xfrm>
            <a:off x="381000" y="2743200"/>
            <a:ext cx="71628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000000"/>
                </a:solidFill>
              </a:rPr>
              <a:t>The first step is slower than the second step because its activation energy is larger.</a:t>
            </a:r>
          </a:p>
        </p:txBody>
      </p:sp>
      <p:sp>
        <p:nvSpPr>
          <p:cNvPr id="79877" name="Text Box 7"/>
          <p:cNvSpPr txBox="1">
            <a:spLocks noChangeArrowheads="1"/>
          </p:cNvSpPr>
          <p:nvPr/>
        </p:nvSpPr>
        <p:spPr bwMode="auto">
          <a:xfrm>
            <a:off x="381000" y="5181600"/>
            <a:ext cx="67818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000000"/>
                </a:solidFill>
              </a:rPr>
              <a:t>The rate law of the first step is the same as the rate law of the overall reaction.</a:t>
            </a:r>
          </a:p>
        </p:txBody>
      </p:sp>
      <p:sp>
        <p:nvSpPr>
          <p:cNvPr id="79878" name="Text Box 3"/>
          <p:cNvSpPr txBox="1">
            <a:spLocks noChangeArrowheads="1"/>
          </p:cNvSpPr>
          <p:nvPr/>
        </p:nvSpPr>
        <p:spPr bwMode="auto">
          <a:xfrm>
            <a:off x="1552576" y="1143000"/>
            <a:ext cx="9072563" cy="1200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baseline="30000">
                <a:solidFill>
                  <a:schemeClr val="tx1"/>
                </a:solidFill>
                <a:latin typeface="Arial" charset="0"/>
                <a:ea typeface="ＭＳ Ｐゴシック" charset="0"/>
                <a:cs typeface="Arial" charset="0"/>
              </a:defRPr>
            </a:lvl1pPr>
            <a:lvl2pPr marL="576263" indent="-34290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pPr lvl="1"/>
            <a:r>
              <a:rPr lang="en-US" b="0" baseline="0" dirty="0">
                <a:solidFill>
                  <a:srgbClr val="000000"/>
                </a:solidFill>
                <a:ea typeface="ＭＳ Ｐゴシック" charset="0"/>
              </a:rPr>
              <a:t>NO</a:t>
            </a:r>
            <a:r>
              <a:rPr lang="en-US" b="0" baseline="-25000" dirty="0">
                <a:solidFill>
                  <a:srgbClr val="000000"/>
                </a:solidFill>
                <a:ea typeface="ＭＳ Ｐゴシック" charset="0"/>
              </a:rPr>
              <a:t>2(</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CO</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a:t>
            </a:r>
            <a:r>
              <a:rPr lang="en-US" b="0" baseline="0" dirty="0">
                <a:solidFill>
                  <a:srgbClr val="000000"/>
                </a:solidFill>
                <a:ea typeface="ＭＳ Ｐゴシック" charset="0"/>
                <a:sym typeface="Symbol" charset="0"/>
              </a:rPr>
              <a:t> NO</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CO</a:t>
            </a:r>
            <a:r>
              <a:rPr lang="en-US" b="0" baseline="-25000" dirty="0">
                <a:solidFill>
                  <a:srgbClr val="000000"/>
                </a:solidFill>
                <a:ea typeface="ＭＳ Ｐゴシック" charset="0"/>
              </a:rPr>
              <a:t>2(</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a:t>
            </a:r>
            <a:r>
              <a:rPr lang="en-US" b="0" baseline="0" dirty="0" err="1">
                <a:solidFill>
                  <a:srgbClr val="000000"/>
                </a:solidFill>
                <a:ea typeface="ＭＳ Ｐゴシック" charset="0"/>
              </a:rPr>
              <a:t>Rate</a:t>
            </a:r>
            <a:r>
              <a:rPr lang="en-US" b="0" baseline="-25000" dirty="0" err="1">
                <a:solidFill>
                  <a:srgbClr val="000000"/>
                </a:solidFill>
                <a:ea typeface="ＭＳ Ｐゴシック" charset="0"/>
              </a:rPr>
              <a:t>obs</a:t>
            </a:r>
            <a:r>
              <a:rPr lang="en-US" b="0" baseline="0" dirty="0">
                <a:solidFill>
                  <a:srgbClr val="000000"/>
                </a:solidFill>
                <a:ea typeface="ＭＳ Ｐゴシック" charset="0"/>
              </a:rPr>
              <a:t> = </a:t>
            </a:r>
            <a:r>
              <a:rPr lang="en-US" b="0" i="1" baseline="0" dirty="0">
                <a:solidFill>
                  <a:srgbClr val="000000"/>
                </a:solidFill>
                <a:ea typeface="ＭＳ Ｐゴシック" charset="0"/>
              </a:rPr>
              <a:t>k</a:t>
            </a:r>
            <a:r>
              <a:rPr lang="en-US" b="0" baseline="0" dirty="0">
                <a:solidFill>
                  <a:srgbClr val="000000"/>
                </a:solidFill>
                <a:ea typeface="ＭＳ Ｐゴシック" charset="0"/>
              </a:rPr>
              <a:t>[NO</a:t>
            </a:r>
            <a:r>
              <a:rPr lang="en-US" b="0" baseline="-25000" dirty="0">
                <a:solidFill>
                  <a:srgbClr val="000000"/>
                </a:solidFill>
                <a:ea typeface="ＭＳ Ｐゴシック" charset="0"/>
              </a:rPr>
              <a:t>2</a:t>
            </a:r>
            <a:r>
              <a:rPr lang="en-US" b="0" baseline="0" dirty="0">
                <a:solidFill>
                  <a:srgbClr val="000000"/>
                </a:solidFill>
                <a:ea typeface="ＭＳ Ｐゴシック" charset="0"/>
              </a:rPr>
              <a:t>]</a:t>
            </a:r>
            <a:r>
              <a:rPr lang="en-US" b="0" dirty="0">
                <a:solidFill>
                  <a:srgbClr val="000000"/>
                </a:solidFill>
                <a:ea typeface="ＭＳ Ｐゴシック" charset="0"/>
              </a:rPr>
              <a:t>2</a:t>
            </a:r>
            <a:endParaRPr lang="en-US" b="0" baseline="0" dirty="0">
              <a:solidFill>
                <a:srgbClr val="000000"/>
              </a:solidFill>
              <a:ea typeface="ＭＳ Ｐゴシック" charset="0"/>
            </a:endParaRPr>
          </a:p>
          <a:p>
            <a:pPr lvl="1"/>
            <a:r>
              <a:rPr lang="en-US" b="0" baseline="0" dirty="0">
                <a:solidFill>
                  <a:srgbClr val="000000"/>
                </a:solidFill>
                <a:ea typeface="ＭＳ Ｐゴシック" charset="0"/>
              </a:rPr>
              <a:t>1.	 NO</a:t>
            </a:r>
            <a:r>
              <a:rPr lang="en-US" b="0" baseline="-25000" dirty="0">
                <a:solidFill>
                  <a:srgbClr val="000000"/>
                </a:solidFill>
                <a:ea typeface="ＭＳ Ｐゴシック" charset="0"/>
              </a:rPr>
              <a:t>2(</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NO</a:t>
            </a:r>
            <a:r>
              <a:rPr lang="en-US" b="0" baseline="-25000" dirty="0">
                <a:solidFill>
                  <a:srgbClr val="000000"/>
                </a:solidFill>
                <a:ea typeface="ＭＳ Ｐゴシック" charset="0"/>
              </a:rPr>
              <a:t>2(</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a:t>
            </a:r>
            <a:r>
              <a:rPr lang="en-US" b="0" baseline="0" dirty="0">
                <a:solidFill>
                  <a:srgbClr val="000000"/>
                </a:solidFill>
                <a:ea typeface="ＭＳ Ｐゴシック" charset="0"/>
                <a:sym typeface="Symbol" charset="0"/>
              </a:rPr>
              <a:t> NO</a:t>
            </a:r>
            <a:r>
              <a:rPr lang="en-US" b="0" baseline="-25000" dirty="0">
                <a:solidFill>
                  <a:srgbClr val="000000"/>
                </a:solidFill>
                <a:ea typeface="ＭＳ Ｐゴシック" charset="0"/>
                <a:sym typeface="Symbol" charset="0"/>
              </a:rPr>
              <a:t>3</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NO</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Rate = </a:t>
            </a:r>
            <a:r>
              <a:rPr lang="en-US" b="0" i="1" baseline="0" dirty="0">
                <a:solidFill>
                  <a:srgbClr val="000000"/>
                </a:solidFill>
                <a:ea typeface="ＭＳ Ｐゴシック" charset="0"/>
              </a:rPr>
              <a:t>k</a:t>
            </a:r>
            <a:r>
              <a:rPr lang="en-US" b="0" baseline="-25000" dirty="0">
                <a:solidFill>
                  <a:srgbClr val="000000"/>
                </a:solidFill>
                <a:ea typeface="ＭＳ Ｐゴシック" charset="0"/>
              </a:rPr>
              <a:t>1</a:t>
            </a:r>
            <a:r>
              <a:rPr lang="en-US" b="0" baseline="0" dirty="0">
                <a:solidFill>
                  <a:srgbClr val="000000"/>
                </a:solidFill>
                <a:ea typeface="ＭＳ Ｐゴシック" charset="0"/>
              </a:rPr>
              <a:t>[NO</a:t>
            </a:r>
            <a:r>
              <a:rPr lang="en-US" b="0" baseline="-25000" dirty="0">
                <a:solidFill>
                  <a:srgbClr val="000000"/>
                </a:solidFill>
                <a:ea typeface="ＭＳ Ｐゴシック" charset="0"/>
              </a:rPr>
              <a:t>2</a:t>
            </a:r>
            <a:r>
              <a:rPr lang="en-US" b="0" baseline="0" dirty="0">
                <a:solidFill>
                  <a:srgbClr val="000000"/>
                </a:solidFill>
                <a:ea typeface="ＭＳ Ｐゴシック" charset="0"/>
              </a:rPr>
              <a:t>]</a:t>
            </a:r>
            <a:r>
              <a:rPr lang="en-US" b="0" dirty="0">
                <a:solidFill>
                  <a:srgbClr val="000000"/>
                </a:solidFill>
                <a:ea typeface="ＭＳ Ｐゴシック" charset="0"/>
              </a:rPr>
              <a:t>2</a:t>
            </a:r>
            <a:r>
              <a:rPr lang="en-US" b="0" baseline="0" dirty="0">
                <a:solidFill>
                  <a:srgbClr val="000000"/>
                </a:solidFill>
                <a:ea typeface="ＭＳ Ｐゴシック" charset="0"/>
              </a:rPr>
              <a:t>   Slow</a:t>
            </a:r>
          </a:p>
          <a:p>
            <a:pPr lvl="1"/>
            <a:r>
              <a:rPr lang="en-US" b="0" baseline="0" dirty="0">
                <a:solidFill>
                  <a:srgbClr val="000000"/>
                </a:solidFill>
                <a:ea typeface="ＭＳ Ｐゴシック" charset="0"/>
              </a:rPr>
              <a:t>2.	 NO</a:t>
            </a:r>
            <a:r>
              <a:rPr lang="en-US" b="0" baseline="-25000" dirty="0">
                <a:solidFill>
                  <a:srgbClr val="000000"/>
                </a:solidFill>
                <a:ea typeface="ＭＳ Ｐゴシック" charset="0"/>
              </a:rPr>
              <a:t>3(</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CO</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a:t>
            </a:r>
            <a:r>
              <a:rPr lang="en-US" b="0" baseline="0" dirty="0">
                <a:solidFill>
                  <a:srgbClr val="000000"/>
                </a:solidFill>
                <a:ea typeface="ＭＳ Ｐゴシック" charset="0"/>
                <a:sym typeface="Symbol" charset="0"/>
              </a:rPr>
              <a:t> NO</a:t>
            </a:r>
            <a:r>
              <a:rPr lang="en-US" b="0" baseline="-25000" dirty="0">
                <a:solidFill>
                  <a:srgbClr val="000000"/>
                </a:solidFill>
                <a:ea typeface="ＭＳ Ｐゴシック" charset="0"/>
                <a:sym typeface="Symbol" charset="0"/>
              </a:rPr>
              <a:t>2</a:t>
            </a:r>
            <a:r>
              <a:rPr lang="en-US" b="0" baseline="-25000" dirty="0">
                <a:solidFill>
                  <a:srgbClr val="000000"/>
                </a:solidFill>
                <a:ea typeface="ＭＳ Ｐゴシック" charset="0"/>
              </a:rPr>
              <a:t>(</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 CO</a:t>
            </a:r>
            <a:r>
              <a:rPr lang="en-US" b="0" baseline="-25000" dirty="0">
                <a:solidFill>
                  <a:srgbClr val="000000"/>
                </a:solidFill>
                <a:ea typeface="ＭＳ Ｐゴシック" charset="0"/>
              </a:rPr>
              <a:t>2(</a:t>
            </a:r>
            <a:r>
              <a:rPr lang="en-US" b="0" i="1" baseline="-25000" dirty="0">
                <a:solidFill>
                  <a:srgbClr val="000000"/>
                </a:solidFill>
                <a:ea typeface="ＭＳ Ｐゴシック" charset="0"/>
              </a:rPr>
              <a:t>g</a:t>
            </a:r>
            <a:r>
              <a:rPr lang="en-US" b="0" baseline="-25000" dirty="0">
                <a:solidFill>
                  <a:srgbClr val="000000"/>
                </a:solidFill>
                <a:ea typeface="ＭＳ Ｐゴシック" charset="0"/>
              </a:rPr>
              <a:t>)</a:t>
            </a:r>
            <a:r>
              <a:rPr lang="en-US" b="0" baseline="0" dirty="0">
                <a:solidFill>
                  <a:srgbClr val="000000"/>
                </a:solidFill>
                <a:ea typeface="ＭＳ Ｐゴシック" charset="0"/>
              </a:rPr>
              <a:t> 	Rate = </a:t>
            </a:r>
            <a:r>
              <a:rPr lang="en-US" b="0" i="1" baseline="0" dirty="0">
                <a:solidFill>
                  <a:srgbClr val="000000"/>
                </a:solidFill>
                <a:ea typeface="ＭＳ Ｐゴシック" charset="0"/>
              </a:rPr>
              <a:t>k</a:t>
            </a:r>
            <a:r>
              <a:rPr lang="en-US" b="0" baseline="-25000" dirty="0">
                <a:solidFill>
                  <a:srgbClr val="000000"/>
                </a:solidFill>
                <a:ea typeface="ＭＳ Ｐゴシック" charset="0"/>
              </a:rPr>
              <a:t>2</a:t>
            </a:r>
            <a:r>
              <a:rPr lang="en-US" b="0" baseline="0" dirty="0">
                <a:solidFill>
                  <a:srgbClr val="000000"/>
                </a:solidFill>
                <a:ea typeface="ＭＳ Ｐゴシック" charset="0"/>
              </a:rPr>
              <a:t>[NO</a:t>
            </a:r>
            <a:r>
              <a:rPr lang="en-US" b="0" baseline="-25000" dirty="0">
                <a:solidFill>
                  <a:srgbClr val="000000"/>
                </a:solidFill>
                <a:ea typeface="ＭＳ Ｐゴシック" charset="0"/>
              </a:rPr>
              <a:t>3</a:t>
            </a:r>
            <a:r>
              <a:rPr lang="en-US" b="0" baseline="0" dirty="0">
                <a:solidFill>
                  <a:srgbClr val="000000"/>
                </a:solidFill>
                <a:ea typeface="ＭＳ Ｐゴシック" charset="0"/>
              </a:rPr>
              <a:t>][CO] Fast </a:t>
            </a:r>
          </a:p>
        </p:txBody>
      </p:sp>
      <p:pic>
        <p:nvPicPr>
          <p:cNvPr id="79879" name="Picture 10" descr="13_16_Figure"/>
          <p:cNvPicPr>
            <a:picLocks noChangeAspect="1" noChangeArrowheads="1"/>
          </p:cNvPicPr>
          <p:nvPr/>
        </p:nvPicPr>
        <p:blipFill>
          <a:blip r:embed="rId3" cstate="print">
            <a:extLst>
              <a:ext uri="{28A0092B-C50C-407E-A947-70E740481C1C}">
                <a14:useLocalDpi xmlns:a14="http://schemas.microsoft.com/office/drawing/2010/main" val="0"/>
              </a:ext>
            </a:extLst>
          </a:blip>
          <a:srcRect b="1868"/>
          <a:stretch>
            <a:fillRect/>
          </a:stretch>
        </p:blipFill>
        <p:spPr bwMode="auto">
          <a:xfrm>
            <a:off x="7543800" y="2495601"/>
            <a:ext cx="4267200" cy="4003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2"/>
          <p:cNvSpPr txBox="1">
            <a:spLocks noChangeArrowheads="1"/>
          </p:cNvSpPr>
          <p:nvPr/>
        </p:nvSpPr>
        <p:spPr bwMode="auto">
          <a:xfrm>
            <a:off x="555549" y="209601"/>
            <a:ext cx="10069589"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Another Reaction Mechanism</a:t>
            </a:r>
            <a:endParaRPr lang="en-US" b="1" u="sng" kern="0" dirty="0">
              <a:solidFill>
                <a:srgbClr val="000000"/>
              </a:solidFill>
              <a:latin typeface="Arial" panose="020B0604020202020204" pitchFamily="34" charset="0"/>
              <a:cs typeface="Arial" panose="020B0604020202020204" pitchFamily="34" charset="0"/>
            </a:endParaRPr>
          </a:p>
        </p:txBody>
      </p:sp>
      <p:sp>
        <p:nvSpPr>
          <p:cNvPr id="10" name="Frame 9"/>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93478032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555550" y="1352601"/>
            <a:ext cx="11255450" cy="4114800"/>
          </a:xfrm>
        </p:spPr>
        <p:txBody>
          <a:bodyPr/>
          <a:lstStyle/>
          <a:p>
            <a:pPr eaLnBrk="1" hangingPunct="1"/>
            <a:r>
              <a:rPr lang="en-US" sz="3200" b="0" dirty="0">
                <a:solidFill>
                  <a:srgbClr val="000000"/>
                </a:solidFill>
                <a:effectLst/>
                <a:latin typeface="Arial" charset="0"/>
              </a:rPr>
              <a:t>When a mechanism contains a fast initial step, the rate limiting step may contain intermediates.</a:t>
            </a:r>
          </a:p>
          <a:p>
            <a:pPr eaLnBrk="1" hangingPunct="1"/>
            <a:r>
              <a:rPr lang="en-US" sz="3200" b="0" dirty="0">
                <a:solidFill>
                  <a:srgbClr val="000000"/>
                </a:solidFill>
                <a:effectLst/>
                <a:latin typeface="Arial" charset="0"/>
              </a:rPr>
              <a:t>When a previous step is rapid and reaches equilibrium, the forward and reverse reaction rates are equal, so the concentrations of reactants and products of the step are related and the product is an intermediate.</a:t>
            </a:r>
          </a:p>
          <a:p>
            <a:pPr eaLnBrk="1" hangingPunct="1"/>
            <a:r>
              <a:rPr lang="en-US" sz="3200" b="0" dirty="0">
                <a:solidFill>
                  <a:srgbClr val="000000"/>
                </a:solidFill>
                <a:effectLst/>
                <a:latin typeface="Arial" charset="0"/>
              </a:rPr>
              <a:t>Substituting into the rate law of the RDS will produce a rate law in terms of just reactants. </a:t>
            </a:r>
          </a:p>
        </p:txBody>
      </p:sp>
      <p:sp>
        <p:nvSpPr>
          <p:cNvPr id="7" name="Rectangle 2"/>
          <p:cNvSpPr txBox="1">
            <a:spLocks noChangeArrowheads="1"/>
          </p:cNvSpPr>
          <p:nvPr/>
        </p:nvSpPr>
        <p:spPr bwMode="auto">
          <a:xfrm>
            <a:off x="555550" y="209601"/>
            <a:ext cx="100362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smtClean="0">
                <a:solidFill>
                  <a:srgbClr val="000000"/>
                </a:solidFill>
                <a:latin typeface="Arial" panose="020B0604020202020204" pitchFamily="34" charset="0"/>
                <a:cs typeface="Arial" panose="020B0604020202020204" pitchFamily="34" charset="0"/>
              </a:rPr>
              <a:t>Mechanism with a Fast Final Step</a:t>
            </a:r>
            <a:endParaRPr lang="en-US" b="1" u="sng" kern="0" dirty="0">
              <a:solidFill>
                <a:srgbClr val="000000"/>
              </a:solidFill>
              <a:latin typeface="Arial" panose="020B0604020202020204" pitchFamily="34" charset="0"/>
              <a:cs typeface="Arial" panose="020B0604020202020204" pitchFamily="34" charset="0"/>
            </a:endParaRPr>
          </a:p>
        </p:txBody>
      </p:sp>
      <p:sp>
        <p:nvSpPr>
          <p:cNvPr id="8" name="Frame 7"/>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77733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dissolve">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dissolve">
                                      <p:cBhvr>
                                        <p:cTn id="12" dur="500"/>
                                        <p:tgtEl>
                                          <p:spTgt spid="81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dissolve">
                                      <p:cBhvr>
                                        <p:cTn id="17" dur="500"/>
                                        <p:tgtEl>
                                          <p:spTgt spid="819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10567</TotalTime>
  <Words>495</Words>
  <Application>Microsoft Office PowerPoint</Application>
  <PresentationFormat>Widescreen</PresentationFormat>
  <Paragraphs>62</Paragraphs>
  <Slides>10</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ＭＳ Ｐゴシック</vt:lpstr>
      <vt:lpstr>Arial</vt:lpstr>
      <vt:lpstr>Calibri</vt:lpstr>
      <vt:lpstr>Cambria Math</vt:lpstr>
      <vt:lpstr>Comic Sans MS</vt:lpstr>
      <vt:lpstr>Helvetica</vt:lpstr>
      <vt:lpstr>Impact</vt:lpstr>
      <vt:lpstr>Symbol</vt:lpstr>
      <vt:lpstr>Times New Roman</vt:lpstr>
      <vt:lpstr>Wingdings</vt:lpstr>
      <vt:lpstr>chemistry</vt:lpstr>
      <vt:lpstr>Default Design</vt:lpstr>
      <vt:lpstr>KINETICS</vt:lpstr>
      <vt:lpstr>Rate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(not so fun) Game of Substitution! Note: for each elementary step, coeff. = orders</vt:lpstr>
    </vt:vector>
  </TitlesOfParts>
  <Company>Independent Web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Allan</dc:creator>
  <cp:lastModifiedBy>Farmer, Stephanie [DH]</cp:lastModifiedBy>
  <cp:revision>306</cp:revision>
  <dcterms:created xsi:type="dcterms:W3CDTF">2006-06-14T20:08:31Z</dcterms:created>
  <dcterms:modified xsi:type="dcterms:W3CDTF">2020-05-19T18:47:22Z</dcterms:modified>
</cp:coreProperties>
</file>