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</p:sldMasterIdLst>
  <p:notesMasterIdLst>
    <p:notesMasterId r:id="rId31"/>
  </p:notesMasterIdLst>
  <p:sldIdLst>
    <p:sldId id="350" r:id="rId3"/>
    <p:sldId id="351" r:id="rId4"/>
    <p:sldId id="258" r:id="rId5"/>
    <p:sldId id="259" r:id="rId6"/>
    <p:sldId id="295" r:id="rId7"/>
    <p:sldId id="344" r:id="rId8"/>
    <p:sldId id="345" r:id="rId9"/>
    <p:sldId id="346" r:id="rId10"/>
    <p:sldId id="352" r:id="rId11"/>
    <p:sldId id="354" r:id="rId12"/>
    <p:sldId id="353" r:id="rId13"/>
    <p:sldId id="355" r:id="rId14"/>
    <p:sldId id="356" r:id="rId15"/>
    <p:sldId id="357" r:id="rId16"/>
    <p:sldId id="358" r:id="rId17"/>
    <p:sldId id="340" r:id="rId18"/>
    <p:sldId id="342" r:id="rId19"/>
    <p:sldId id="359" r:id="rId20"/>
    <p:sldId id="338" r:id="rId21"/>
    <p:sldId id="335" r:id="rId22"/>
    <p:sldId id="360" r:id="rId23"/>
    <p:sldId id="362" r:id="rId24"/>
    <p:sldId id="361" r:id="rId25"/>
    <p:sldId id="363" r:id="rId26"/>
    <p:sldId id="364" r:id="rId27"/>
    <p:sldId id="365" r:id="rId28"/>
    <p:sldId id="366" r:id="rId29"/>
    <p:sldId id="367" r:id="rId3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CCFF"/>
    <a:srgbClr val="5F5F5F"/>
    <a:srgbClr val="99FF66"/>
    <a:srgbClr val="FFCCFF"/>
    <a:srgbClr val="006600"/>
    <a:srgbClr val="DDDDDD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86" autoAdjust="0"/>
  </p:normalViewPr>
  <p:slideViewPr>
    <p:cSldViewPr>
      <p:cViewPr varScale="1">
        <p:scale>
          <a:sx n="65" d="100"/>
          <a:sy n="65" d="100"/>
        </p:scale>
        <p:origin x="83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fld id="{01773766-CA99-4600-9D5A-6DB0DDBA82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694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D5E69C-05DF-472D-B092-6B4DE98847F8}" type="slidenum">
              <a:rPr lang="en-US"/>
              <a:pPr/>
              <a:t>3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1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1244987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02756" indent="-270291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1164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13629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46095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D1EA6442-EB97-2241-B354-A4A67F05CFA0}" type="slidenum">
              <a:rPr lang="en-US" sz="1200" baseline="0"/>
              <a:pPr/>
              <a:t>14</a:t>
            </a:fld>
            <a:endParaRPr lang="en-US" sz="1200" baseline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83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02756" indent="-270291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1164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13629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46095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D1EA6442-EB97-2241-B354-A4A67F05CFA0}" type="slidenum">
              <a:rPr lang="en-US" sz="1200" baseline="0"/>
              <a:pPr/>
              <a:t>15</a:t>
            </a:fld>
            <a:endParaRPr lang="en-US" sz="1200" baseline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3755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02756" indent="-270291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1164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13629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46095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842EA811-8CC5-1A4A-8246-288AC2D2926C}" type="slidenum">
              <a:rPr lang="en-US" sz="1200" baseline="0"/>
              <a:pPr/>
              <a:t>16</a:t>
            </a:fld>
            <a:endParaRPr lang="en-US" sz="1200" baseline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188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02756" indent="-270291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1164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13629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46095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7CA8C4F3-F00D-B04B-9F80-D96F82439229}" type="slidenum">
              <a:rPr lang="en-US" sz="1200" baseline="0"/>
              <a:pPr/>
              <a:t>17</a:t>
            </a:fld>
            <a:endParaRPr lang="en-US" sz="1200" baseline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903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02756" indent="-270291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1164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13629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46095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D1EA6442-EB97-2241-B354-A4A67F05CFA0}" type="slidenum">
              <a:rPr lang="en-US" sz="1200" baseline="0"/>
              <a:pPr/>
              <a:t>18</a:t>
            </a:fld>
            <a:endParaRPr lang="en-US" sz="1200" baseline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3546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02756" indent="-270291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1164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13629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46095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9C560CA7-FC68-EB42-8615-A274A7D32318}" type="slidenum">
              <a:rPr lang="en-US" sz="1200" baseline="0"/>
              <a:pPr/>
              <a:t>19</a:t>
            </a:fld>
            <a:endParaRPr lang="en-US" sz="1200" baseline="0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883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02756" indent="-270291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1164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13629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46095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C1E916CA-BD8F-CC44-9EA7-43BAA8D563C9}" type="slidenum">
              <a:rPr lang="en-US" sz="1200" baseline="0"/>
              <a:pPr/>
              <a:t>20</a:t>
            </a:fld>
            <a:endParaRPr lang="en-US" sz="1200" baseline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257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658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02756" indent="-270291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1164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13629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46095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C1E916CA-BD8F-CC44-9EA7-43BAA8D563C9}" type="slidenum">
              <a:rPr lang="en-US" sz="1200" baseline="0"/>
              <a:pPr/>
              <a:t>22</a:t>
            </a:fld>
            <a:endParaRPr lang="en-US" sz="1200" baseline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634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02756" indent="-270291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1164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13629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46095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C1E916CA-BD8F-CC44-9EA7-43BAA8D563C9}" type="slidenum">
              <a:rPr lang="en-US" sz="1200" baseline="0"/>
              <a:pPr/>
              <a:t>23</a:t>
            </a:fld>
            <a:endParaRPr lang="en-US" sz="1200" baseline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05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02756" indent="-270291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1164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13629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46095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D1EA6442-EB97-2241-B354-A4A67F05CFA0}" type="slidenum">
              <a:rPr lang="en-US" sz="1200" baseline="0"/>
              <a:pPr/>
              <a:t>6</a:t>
            </a:fld>
            <a:endParaRPr lang="en-US" sz="1200" baseline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548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02756" indent="-270291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1164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13629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46095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C1E916CA-BD8F-CC44-9EA7-43BAA8D563C9}" type="slidenum">
              <a:rPr lang="en-US" sz="1200" baseline="0"/>
              <a:pPr/>
              <a:t>24</a:t>
            </a:fld>
            <a:endParaRPr lang="en-US" sz="1200" baseline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44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02756" indent="-270291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1164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13629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46095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C1E916CA-BD8F-CC44-9EA7-43BAA8D563C9}" type="slidenum">
              <a:rPr lang="en-US" sz="1200" baseline="0"/>
              <a:pPr/>
              <a:t>25</a:t>
            </a:fld>
            <a:endParaRPr lang="en-US" sz="1200" baseline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091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02756" indent="-270291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1164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13629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46095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C1E916CA-BD8F-CC44-9EA7-43BAA8D563C9}" type="slidenum">
              <a:rPr lang="en-US" sz="1200" baseline="0"/>
              <a:pPr/>
              <a:t>26</a:t>
            </a:fld>
            <a:endParaRPr lang="en-US" sz="1200" baseline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522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02756" indent="-270291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1164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13629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46095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C1E916CA-BD8F-CC44-9EA7-43BAA8D563C9}" type="slidenum">
              <a:rPr lang="en-US" sz="1200" baseline="0"/>
              <a:pPr/>
              <a:t>27</a:t>
            </a:fld>
            <a:endParaRPr lang="en-US" sz="1200" baseline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5933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02756" indent="-270291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1164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13629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46095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C1E916CA-BD8F-CC44-9EA7-43BAA8D563C9}" type="slidenum">
              <a:rPr lang="en-US" sz="1200" baseline="0"/>
              <a:pPr/>
              <a:t>28</a:t>
            </a:fld>
            <a:endParaRPr lang="en-US" sz="1200" baseline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31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02756" indent="-270291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1164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13629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46095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F4AB2C00-80B9-A643-A5F4-B967C00EF0AA}" type="slidenum">
              <a:rPr lang="en-US" sz="1200" baseline="0"/>
              <a:pPr/>
              <a:t>7</a:t>
            </a:fld>
            <a:endParaRPr lang="en-US" sz="1200" baseline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30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52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02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38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02756" indent="-270291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1164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13629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46095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D1EA6442-EB97-2241-B354-A4A67F05CFA0}" type="slidenum">
              <a:rPr lang="en-US" sz="1200" baseline="0"/>
              <a:pPr/>
              <a:t>12</a:t>
            </a:fld>
            <a:endParaRPr lang="en-US" sz="1200" baseline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2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02756" indent="-270291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1164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13629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46095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D1EA6442-EB97-2241-B354-A4A67F05CFA0}" type="slidenum">
              <a:rPr lang="en-US" sz="1200" baseline="0"/>
              <a:pPr/>
              <a:t>13</a:t>
            </a:fld>
            <a:endParaRPr lang="en-US" sz="1200" baseline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60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C0FE6-2BD4-44AA-9F48-690D5782FC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055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C13BC-650C-4559-889B-828B581673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07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836BE-EE02-4C0A-820F-9398D00851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75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EF688-0E39-4725-B909-74499BF7B2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778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323A0-34C4-493C-9B56-7F832A64D4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11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7E7C9-F5F0-469A-8D46-F4EE91BE3C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93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B0F1B-CAA6-41F9-8D22-41B626752A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370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7B3DE-FB27-4B42-B63A-3275867E69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3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2A7997-EB3E-4F55-A9FC-EC81BE408C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9489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AB490-D81A-4C43-9FED-9B5971947F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13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DAD05-7355-45D6-B231-511D022D48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33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F8D16CD6-7AC9-4704-8C2D-9DAA901F63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47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22911" y="1287851"/>
            <a:ext cx="8746177" cy="2023753"/>
          </a:xfrm>
        </p:spPr>
        <p:txBody>
          <a:bodyPr>
            <a:normAutofit/>
          </a:bodyPr>
          <a:lstStyle/>
          <a:p>
            <a:pPr algn="ctr"/>
            <a:r>
              <a:rPr lang="en-US" sz="8000" u="sng" dirty="0" smtClean="0">
                <a:latin typeface="Impact" panose="020B0806030902050204" pitchFamily="34" charset="0"/>
              </a:rPr>
              <a:t>KINETICS</a:t>
            </a:r>
            <a:endParaRPr lang="en-US" sz="8000" u="sng" dirty="0">
              <a:latin typeface="Impact" panose="020B080603090205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67DC9B-EEAE-F64D-A8B6-FF023D9B83FE}"/>
              </a:ext>
            </a:extLst>
          </p:cNvPr>
          <p:cNvSpPr txBox="1"/>
          <p:nvPr/>
        </p:nvSpPr>
        <p:spPr>
          <a:xfrm>
            <a:off x="2088355" y="3311604"/>
            <a:ext cx="801528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Collision</a:t>
            </a:r>
            <a:r>
              <a:rPr kumimoji="0" lang="en-US" sz="66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Theory and More 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7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353975" y="1828800"/>
            <a:ext cx="11484050" cy="3886200"/>
          </a:xfrm>
        </p:spPr>
        <p:txBody>
          <a:bodyPr/>
          <a:lstStyle/>
          <a:p>
            <a:pPr eaLnBrk="1" hangingPunct="1"/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</a:rPr>
              <a:t>Reaction rate generally increases as the concentration or partial pressure of reactant molecules increases.</a:t>
            </a:r>
          </a:p>
          <a:p>
            <a:pPr lvl="1" eaLnBrk="1" hangingPunct="1"/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</a:rPr>
              <a:t>Except for zero order reactions</a:t>
            </a:r>
          </a:p>
          <a:p>
            <a:pPr eaLnBrk="1" hangingPunct="1"/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</a:rPr>
              <a:t>More molecules leads to more molecules with sufficient kinetic energy for effective collision.</a:t>
            </a:r>
          </a:p>
          <a:p>
            <a:pPr lvl="1" eaLnBrk="1" hangingPunct="1"/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</a:rPr>
              <a:t>Distribution the same, just bigger curve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53975" y="495300"/>
            <a:ext cx="11484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b="1" u="sng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Molecular Interpretation of Factors Affecting the Rate – </a:t>
            </a:r>
            <a:r>
              <a:rPr lang="en-US" b="1" u="sng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endParaRPr lang="en-US" b="1" u="sng" kern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1528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353975" y="1828800"/>
            <a:ext cx="1148405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0" dirty="0">
                <a:solidFill>
                  <a:srgbClr val="000000"/>
                </a:solidFill>
                <a:effectLst/>
                <a:latin typeface="Arial" charset="0"/>
              </a:rPr>
              <a:t>Increasing the temperature raises the average kinetic energy of the reactant molecules.</a:t>
            </a:r>
          </a:p>
          <a:p>
            <a:pPr eaLnBrk="1" hangingPunct="1">
              <a:lnSpc>
                <a:spcPct val="90000"/>
              </a:lnSpc>
            </a:pPr>
            <a:endParaRPr lang="en-US" sz="2800" b="0" dirty="0">
              <a:solidFill>
                <a:srgbClr val="000000"/>
              </a:solidFill>
              <a:effectLst/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0" dirty="0">
                <a:solidFill>
                  <a:srgbClr val="000000"/>
                </a:solidFill>
                <a:effectLst/>
                <a:latin typeface="Arial" charset="0"/>
              </a:rPr>
              <a:t>There is a minimum amount of kinetic energy needed for the collision to be converted into enough potential energy to form the activated complex.</a:t>
            </a:r>
          </a:p>
          <a:p>
            <a:pPr eaLnBrk="1" hangingPunct="1">
              <a:lnSpc>
                <a:spcPct val="90000"/>
              </a:lnSpc>
            </a:pPr>
            <a:endParaRPr lang="en-US" sz="2800" b="0" dirty="0">
              <a:solidFill>
                <a:srgbClr val="000000"/>
              </a:solidFill>
              <a:effectLst/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0" dirty="0">
                <a:solidFill>
                  <a:srgbClr val="000000"/>
                </a:solidFill>
                <a:effectLst/>
                <a:latin typeface="Arial" charset="0"/>
              </a:rPr>
              <a:t>Increasing the temperature increases the number of molecules with sufficient kinetic energy to overcome the activation energy.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53975" y="495300"/>
            <a:ext cx="11484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b="1" u="sng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Molecular Interpretation of Factors Affecting the Rate – </a:t>
            </a:r>
            <a:r>
              <a:rPr lang="en-US" b="1" u="sng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endParaRPr lang="en-US" b="1" u="sng" kern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1990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53975" y="114300"/>
            <a:ext cx="11484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b="1" u="sng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of Temperature on Rate</a:t>
            </a:r>
            <a:endParaRPr lang="en-US" b="1" u="sng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53975" y="1257300"/>
            <a:ext cx="11484050" cy="37719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US" sz="2800" b="0" kern="0" smtClean="0">
                <a:solidFill>
                  <a:srgbClr val="000000"/>
                </a:solidFill>
                <a:effectLst/>
                <a:latin typeface="Arial" charset="0"/>
              </a:rPr>
              <a:t>Changing the temperature changes the rate constant of the rate law.</a:t>
            </a:r>
          </a:p>
          <a:p>
            <a:r>
              <a:rPr lang="en-US" sz="2800" b="0" kern="0" smtClean="0">
                <a:solidFill>
                  <a:srgbClr val="000000"/>
                </a:solidFill>
                <a:effectLst/>
                <a:latin typeface="Arial" charset="0"/>
              </a:rPr>
              <a:t>Svante Arrhenius investigated this relationship and showed the following:</a:t>
            </a:r>
            <a:endParaRPr lang="en-US" sz="2800" b="0" kern="0" dirty="0"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82254" y="4267116"/>
            <a:ext cx="104460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b="0" i="1" baseline="0" dirty="0">
                <a:solidFill>
                  <a:srgbClr val="000000"/>
                </a:solidFill>
              </a:rPr>
              <a:t>R</a:t>
            </a:r>
            <a:r>
              <a:rPr lang="en-US" b="0" baseline="0" dirty="0">
                <a:solidFill>
                  <a:srgbClr val="000000"/>
                </a:solidFill>
              </a:rPr>
              <a:t> is the gas constant in energy units, 8.314 J/(</a:t>
            </a:r>
            <a:r>
              <a:rPr lang="en-US" b="0" baseline="0" dirty="0" err="1">
                <a:solidFill>
                  <a:srgbClr val="000000"/>
                </a:solidFill>
              </a:rPr>
              <a:t>mol</a:t>
            </a:r>
            <a:r>
              <a:rPr lang="en-US" b="0" baseline="0" dirty="0">
                <a:solidFill>
                  <a:srgbClr val="000000"/>
                </a:solidFill>
              </a:rPr>
              <a:t> · K).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53975" y="3773185"/>
            <a:ext cx="72125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b="0" i="1" baseline="0" dirty="0" smtClean="0">
                <a:solidFill>
                  <a:srgbClr val="000000"/>
                </a:solidFill>
              </a:rPr>
              <a:t>T</a:t>
            </a:r>
            <a:r>
              <a:rPr lang="en-US" b="0" baseline="0" dirty="0" smtClean="0">
                <a:solidFill>
                  <a:srgbClr val="000000"/>
                </a:solidFill>
              </a:rPr>
              <a:t> </a:t>
            </a:r>
            <a:r>
              <a:rPr lang="en-US" b="0" baseline="0" dirty="0">
                <a:solidFill>
                  <a:srgbClr val="000000"/>
                </a:solidFill>
              </a:rPr>
              <a:t>is the temperature in kelvins.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82254" y="4697104"/>
            <a:ext cx="111736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b="0" i="1" baseline="0" dirty="0">
                <a:solidFill>
                  <a:srgbClr val="000000"/>
                </a:solidFill>
              </a:rPr>
              <a:t>A</a:t>
            </a:r>
            <a:r>
              <a:rPr lang="en-US" b="0" baseline="0" dirty="0">
                <a:solidFill>
                  <a:srgbClr val="000000"/>
                </a:solidFill>
              </a:rPr>
              <a:t> is called the frequency factor, the rate the reactant energy approaches the </a:t>
            </a:r>
            <a:r>
              <a:rPr lang="en-US" b="0" baseline="0" dirty="0" err="1" smtClean="0">
                <a:solidFill>
                  <a:srgbClr val="000000"/>
                </a:solidFill>
              </a:rPr>
              <a:t>Ea</a:t>
            </a:r>
            <a:endParaRPr lang="en-US" b="0" baseline="0" dirty="0">
              <a:solidFill>
                <a:srgbClr val="000000"/>
              </a:solidFill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82254" y="5112602"/>
            <a:ext cx="114557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b="0" i="1" baseline="0" dirty="0" err="1">
                <a:solidFill>
                  <a:srgbClr val="000000"/>
                </a:solidFill>
              </a:rPr>
              <a:t>E</a:t>
            </a:r>
            <a:r>
              <a:rPr lang="en-US" b="0" i="1" baseline="-25000" dirty="0" err="1">
                <a:solidFill>
                  <a:srgbClr val="000000"/>
                </a:solidFill>
              </a:rPr>
              <a:t>a</a:t>
            </a:r>
            <a:r>
              <a:rPr lang="en-US" b="0" baseline="0" dirty="0">
                <a:solidFill>
                  <a:srgbClr val="000000"/>
                </a:solidFill>
              </a:rPr>
              <a:t> is the activation energy, the extra energy needed to start the molecules reacting.</a:t>
            </a:r>
          </a:p>
        </p:txBody>
      </p:sp>
      <p:pic>
        <p:nvPicPr>
          <p:cNvPr id="13" name="Picture 10" descr="Picture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506496"/>
            <a:ext cx="2676197" cy="1032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810190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53975" y="114300"/>
            <a:ext cx="11484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b="1" u="sng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Arrhenius Equation Rearranged</a:t>
            </a:r>
            <a:endParaRPr lang="en-US" b="1" u="sng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7438315"/>
              </p:ext>
            </p:extLst>
          </p:nvPr>
        </p:nvGraphicFramePr>
        <p:xfrm>
          <a:off x="3124200" y="990600"/>
          <a:ext cx="5894388" cy="168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6" name="Equation" r:id="rId4" imgW="1511280" imgH="431640" progId="">
                  <p:embed/>
                </p:oleObj>
              </mc:Choice>
              <mc:Fallback>
                <p:oleObj name="Equation" r:id="rId4" imgW="1511280" imgH="431640" progId="">
                  <p:embed/>
                  <p:pic>
                    <p:nvPicPr>
                      <p:cNvPr id="430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990600"/>
                        <a:ext cx="5894388" cy="168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33400" y="2819401"/>
            <a:ext cx="11125199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7150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600" b="0" dirty="0" smtClean="0">
                <a:solidFill>
                  <a:srgbClr val="000000"/>
                </a:solidFill>
                <a:latin typeface="Arial"/>
                <a:cs typeface="Arial"/>
              </a:rPr>
              <a:t>Simplifies </a:t>
            </a:r>
            <a:r>
              <a:rPr lang="en-US" sz="3600" b="0" dirty="0">
                <a:solidFill>
                  <a:srgbClr val="000000"/>
                </a:solidFill>
                <a:latin typeface="Arial"/>
                <a:cs typeface="Arial"/>
              </a:rPr>
              <a:t>solving for </a:t>
            </a:r>
            <a:r>
              <a:rPr lang="en-US" sz="3600" b="0" i="1" dirty="0" err="1" smtClean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lang="en-US" sz="3600" b="0" i="1" baseline="-25000" dirty="0" err="1" smtClean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endParaRPr lang="en-US" sz="3600" b="0" i="1" baseline="-25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57150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600" b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600" b="0" i="1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US" sz="3600" b="0" i="1" dirty="0" err="1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lang="en-US" sz="3600" b="0" i="1" baseline="-25000" dirty="0" err="1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lang="en-US" sz="3600" b="0" i="1" baseline="-25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600" b="0" i="1" dirty="0">
                <a:solidFill>
                  <a:srgbClr val="000000"/>
                </a:solidFill>
                <a:latin typeface="Arial"/>
                <a:cs typeface="Arial"/>
              </a:rPr>
              <a:t>/ R</a:t>
            </a:r>
            <a:r>
              <a:rPr lang="en-US" sz="3600" b="0" dirty="0">
                <a:solidFill>
                  <a:srgbClr val="000000"/>
                </a:solidFill>
                <a:latin typeface="Arial"/>
                <a:cs typeface="Arial"/>
              </a:rPr>
              <a:t> is the slope </a:t>
            </a:r>
            <a:r>
              <a:rPr lang="en-US" sz="3600" b="0" dirty="0" smtClean="0">
                <a:solidFill>
                  <a:srgbClr val="000000"/>
                </a:solidFill>
                <a:latin typeface="Arial"/>
                <a:cs typeface="Arial"/>
              </a:rPr>
              <a:t>when graphing </a:t>
            </a:r>
            <a:r>
              <a:rPr lang="en-US" sz="3600" b="0" dirty="0">
                <a:solidFill>
                  <a:srgbClr val="000000"/>
                </a:solidFill>
                <a:latin typeface="Arial"/>
                <a:cs typeface="Arial"/>
              </a:rPr>
              <a:t>ln(</a:t>
            </a:r>
            <a:r>
              <a:rPr lang="en-US" sz="3600" b="0" i="1" dirty="0">
                <a:solidFill>
                  <a:srgbClr val="000000"/>
                </a:solidFill>
                <a:latin typeface="Arial"/>
                <a:cs typeface="Arial"/>
              </a:rPr>
              <a:t>k</a:t>
            </a:r>
            <a:r>
              <a:rPr lang="en-US" sz="3600" b="0" dirty="0" smtClean="0">
                <a:solidFill>
                  <a:srgbClr val="000000"/>
                </a:solidFill>
                <a:latin typeface="Arial"/>
                <a:cs typeface="Arial"/>
              </a:rPr>
              <a:t>) vs. (1/T)</a:t>
            </a:r>
            <a:endParaRPr lang="en-US" sz="3600" b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57150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600" b="0" dirty="0" smtClean="0">
                <a:solidFill>
                  <a:srgbClr val="000000"/>
                </a:solidFill>
                <a:latin typeface="Arial"/>
                <a:cs typeface="Arial"/>
              </a:rPr>
              <a:t>ln(</a:t>
            </a:r>
            <a:r>
              <a:rPr lang="en-US" sz="3600" b="0" i="1" dirty="0" smtClean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lang="en-US" sz="3600" b="0" dirty="0">
                <a:solidFill>
                  <a:srgbClr val="000000"/>
                </a:solidFill>
                <a:latin typeface="Arial"/>
                <a:cs typeface="Arial"/>
              </a:rPr>
              <a:t>) is the </a:t>
            </a:r>
            <a:r>
              <a:rPr lang="en-US" sz="3600" b="0" dirty="0" smtClean="0">
                <a:solidFill>
                  <a:srgbClr val="000000"/>
                </a:solidFill>
                <a:latin typeface="Arial"/>
                <a:cs typeface="Arial"/>
              </a:rPr>
              <a:t>y-intercept</a:t>
            </a:r>
          </a:p>
          <a:p>
            <a:pPr marL="57150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600" b="0" i="1" dirty="0" err="1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lang="en-US" sz="3600" b="0" i="1" baseline="-25000" dirty="0" err="1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lang="en-US" sz="3600" b="0" i="1" dirty="0">
                <a:solidFill>
                  <a:srgbClr val="000000"/>
                </a:solidFill>
                <a:latin typeface="Arial"/>
                <a:cs typeface="Arial"/>
              </a:rPr>
              <a:t> = -R(slope)</a:t>
            </a:r>
          </a:p>
          <a:p>
            <a:pPr marL="57150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600" b="0" dirty="0" smtClean="0">
                <a:solidFill>
                  <a:srgbClr val="000000"/>
                </a:solidFill>
                <a:latin typeface="Arial"/>
                <a:cs typeface="Arial"/>
              </a:rPr>
              <a:t>Graphing ln(</a:t>
            </a:r>
            <a:r>
              <a:rPr lang="en-US" sz="3600" b="0" i="1" dirty="0" smtClean="0">
                <a:solidFill>
                  <a:srgbClr val="000000"/>
                </a:solidFill>
                <a:latin typeface="Arial"/>
                <a:cs typeface="Arial"/>
              </a:rPr>
              <a:t>k</a:t>
            </a:r>
            <a:r>
              <a:rPr lang="en-US" sz="3600" b="0" dirty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3600" b="0" dirty="0" smtClean="0">
                <a:solidFill>
                  <a:srgbClr val="000000"/>
                </a:solidFill>
                <a:latin typeface="Arial"/>
                <a:cs typeface="Arial"/>
              </a:rPr>
              <a:t>vs (1/T</a:t>
            </a:r>
            <a:r>
              <a:rPr lang="en-US" sz="3600" b="0" dirty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3600" b="0" dirty="0" smtClean="0">
                <a:solidFill>
                  <a:srgbClr val="000000"/>
                </a:solidFill>
                <a:latin typeface="Arial"/>
                <a:cs typeface="Arial"/>
              </a:rPr>
              <a:t>and taking line of best fit  can </a:t>
            </a:r>
            <a:r>
              <a:rPr lang="en-US" sz="3600" b="0" dirty="0">
                <a:solidFill>
                  <a:srgbClr val="000000"/>
                </a:solidFill>
                <a:latin typeface="Arial"/>
                <a:cs typeface="Arial"/>
              </a:rPr>
              <a:t>quickly yield a </a:t>
            </a:r>
            <a:r>
              <a:rPr lang="en-US" sz="3600" b="0" dirty="0" smtClean="0">
                <a:solidFill>
                  <a:srgbClr val="000000"/>
                </a:solidFill>
                <a:latin typeface="Arial"/>
                <a:cs typeface="Arial"/>
              </a:rPr>
              <a:t>slope</a:t>
            </a:r>
          </a:p>
          <a:p>
            <a:pPr>
              <a:buClr>
                <a:schemeClr val="accent1"/>
              </a:buClr>
              <a:buFont typeface="Wingdings" pitchFamily="2" charset="2"/>
              <a:buNone/>
            </a:pPr>
            <a:endParaRPr lang="en-US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27831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53975" y="114300"/>
            <a:ext cx="11484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b="1" u="sng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Arrhenius Equation – Exponential Factor</a:t>
            </a:r>
            <a:endParaRPr lang="en-US" b="1" u="sng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3400" y="1371600"/>
            <a:ext cx="11304625" cy="48006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b="0" kern="0" dirty="0" smtClean="0">
                <a:solidFill>
                  <a:srgbClr val="000000"/>
                </a:solidFill>
                <a:effectLst/>
                <a:latin typeface="Arial" charset="0"/>
              </a:rPr>
              <a:t>The exponential factor in the Arrhenius equation is </a:t>
            </a:r>
            <a:br>
              <a:rPr lang="en-US" sz="2400" b="0" kern="0" dirty="0" smtClean="0">
                <a:solidFill>
                  <a:srgbClr val="000000"/>
                </a:solidFill>
                <a:effectLst/>
                <a:latin typeface="Arial" charset="0"/>
              </a:rPr>
            </a:br>
            <a:r>
              <a:rPr lang="en-US" sz="2400" b="0" kern="0" dirty="0" smtClean="0">
                <a:solidFill>
                  <a:srgbClr val="000000"/>
                </a:solidFill>
                <a:effectLst/>
                <a:latin typeface="Arial" charset="0"/>
              </a:rPr>
              <a:t>a number between 0 and 1.</a:t>
            </a:r>
          </a:p>
          <a:p>
            <a:pPr>
              <a:lnSpc>
                <a:spcPct val="90000"/>
              </a:lnSpc>
            </a:pPr>
            <a:r>
              <a:rPr lang="en-US" sz="2400" b="0" kern="0" dirty="0" smtClean="0">
                <a:solidFill>
                  <a:srgbClr val="000000"/>
                </a:solidFill>
                <a:effectLst/>
                <a:latin typeface="Arial" charset="0"/>
              </a:rPr>
              <a:t>Represents the fraction of reactant molecules with </a:t>
            </a:r>
            <a:br>
              <a:rPr lang="en-US" sz="2400" b="0" kern="0" dirty="0" smtClean="0">
                <a:solidFill>
                  <a:srgbClr val="000000"/>
                </a:solidFill>
                <a:effectLst/>
                <a:latin typeface="Arial" charset="0"/>
              </a:rPr>
            </a:br>
            <a:r>
              <a:rPr lang="en-US" sz="2400" b="0" kern="0" dirty="0" smtClean="0">
                <a:solidFill>
                  <a:srgbClr val="000000"/>
                </a:solidFill>
                <a:effectLst/>
                <a:latin typeface="Arial" charset="0"/>
              </a:rPr>
              <a:t>sufficient energy so they can make it over the energy barrier.</a:t>
            </a:r>
          </a:p>
          <a:p>
            <a:pPr lvl="1">
              <a:lnSpc>
                <a:spcPct val="90000"/>
              </a:lnSpc>
            </a:pPr>
            <a:r>
              <a:rPr lang="en-US" sz="2400" b="0" kern="0" dirty="0" smtClean="0">
                <a:solidFill>
                  <a:srgbClr val="000000"/>
                </a:solidFill>
                <a:effectLst/>
                <a:latin typeface="Arial" charset="0"/>
              </a:rPr>
              <a:t>The higher the energy barrier (larger </a:t>
            </a:r>
            <a:r>
              <a:rPr lang="en-US" sz="2400" b="0" kern="0" dirty="0" smtClean="0">
                <a:solidFill>
                  <a:srgbClr val="000000"/>
                </a:solidFill>
                <a:effectLst/>
                <a:latin typeface="Arial" charset="0"/>
              </a:rPr>
              <a:t>E</a:t>
            </a:r>
            <a:r>
              <a:rPr lang="en-US" sz="2400" b="0" kern="0" baseline="-25000" dirty="0" smtClean="0">
                <a:solidFill>
                  <a:srgbClr val="000000"/>
                </a:solidFill>
                <a:effectLst/>
                <a:latin typeface="Arial" charset="0"/>
              </a:rPr>
              <a:t>A</a:t>
            </a:r>
            <a:r>
              <a:rPr lang="en-US" sz="2400" b="0" kern="0" dirty="0" smtClean="0">
                <a:solidFill>
                  <a:srgbClr val="000000"/>
                </a:solidFill>
                <a:effectLst/>
                <a:latin typeface="Arial" charset="0"/>
              </a:rPr>
              <a:t>), </a:t>
            </a:r>
            <a:r>
              <a:rPr lang="en-US" sz="2400" b="0" kern="0" dirty="0" smtClean="0">
                <a:solidFill>
                  <a:srgbClr val="000000"/>
                </a:solidFill>
                <a:effectLst/>
                <a:latin typeface="Arial" charset="0"/>
              </a:rPr>
              <a:t>the fewer molecules that have sufficient energy to overcome it.</a:t>
            </a:r>
          </a:p>
          <a:p>
            <a:pPr>
              <a:lnSpc>
                <a:spcPct val="90000"/>
              </a:lnSpc>
            </a:pPr>
            <a:r>
              <a:rPr lang="en-US" sz="2400" b="0" kern="0" dirty="0" smtClean="0">
                <a:solidFill>
                  <a:srgbClr val="000000"/>
                </a:solidFill>
                <a:effectLst/>
                <a:latin typeface="Arial" charset="0"/>
              </a:rPr>
              <a:t>That extra energy comes from converting the kinetic energy of motion to potential energy in the molecule when the molecules collide. </a:t>
            </a:r>
          </a:p>
          <a:p>
            <a:pPr lvl="1">
              <a:lnSpc>
                <a:spcPct val="90000"/>
              </a:lnSpc>
            </a:pPr>
            <a:r>
              <a:rPr lang="en-US" sz="2400" b="0" kern="0" dirty="0" smtClean="0">
                <a:solidFill>
                  <a:srgbClr val="000000"/>
                </a:solidFill>
                <a:effectLst/>
                <a:latin typeface="Arial" charset="0"/>
              </a:rPr>
              <a:t>Increasing the temp increases the average kinetic energy of the molecules.</a:t>
            </a:r>
          </a:p>
          <a:p>
            <a:pPr lvl="1">
              <a:lnSpc>
                <a:spcPct val="90000"/>
              </a:lnSpc>
            </a:pPr>
            <a:r>
              <a:rPr lang="en-US" sz="2400" b="0" kern="0" dirty="0" smtClean="0">
                <a:solidFill>
                  <a:srgbClr val="000000"/>
                </a:solidFill>
                <a:effectLst/>
                <a:latin typeface="Arial" charset="0"/>
              </a:rPr>
              <a:t>Therefore, increasing the temp will increase the number of molecules with sufficient energy to overcome the energy barrier.</a:t>
            </a:r>
          </a:p>
          <a:p>
            <a:pPr lvl="1">
              <a:lnSpc>
                <a:spcPct val="90000"/>
              </a:lnSpc>
            </a:pPr>
            <a:r>
              <a:rPr lang="en-US" sz="2400" b="0" kern="0" dirty="0" smtClean="0">
                <a:solidFill>
                  <a:srgbClr val="000000"/>
                </a:solidFill>
                <a:effectLst/>
                <a:latin typeface="Arial" charset="0"/>
              </a:rPr>
              <a:t>Therefore, increasing the temperature will increase the reaction rate.</a:t>
            </a:r>
            <a:endParaRPr lang="en-US" sz="2400" b="0" kern="0" dirty="0">
              <a:solidFill>
                <a:srgbClr val="000000"/>
              </a:solidFill>
              <a:effectLst/>
              <a:latin typeface="Arial" charset="0"/>
            </a:endParaRPr>
          </a:p>
        </p:txBody>
      </p:sp>
      <p:pic>
        <p:nvPicPr>
          <p:cNvPr id="7" name="Picture 6" descr="Picture24.png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232719"/>
            <a:ext cx="278439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1613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53975" y="114300"/>
            <a:ext cx="11484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b="1" u="sng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Arrhenius Equation – Two Point Format</a:t>
            </a:r>
            <a:endParaRPr lang="en-US" b="1" u="sng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49059" y="1371600"/>
            <a:ext cx="11380825" cy="15240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3200" b="0" kern="0" dirty="0" smtClean="0">
                <a:solidFill>
                  <a:srgbClr val="000000"/>
                </a:solidFill>
                <a:effectLst/>
                <a:latin typeface="Arial" charset="0"/>
              </a:rPr>
              <a:t>If you only have two (T, </a:t>
            </a:r>
            <a:r>
              <a:rPr lang="en-US" sz="3200" b="0" i="1" kern="0" dirty="0" smtClean="0">
                <a:solidFill>
                  <a:srgbClr val="000000"/>
                </a:solidFill>
                <a:effectLst/>
                <a:latin typeface="Arial" charset="0"/>
              </a:rPr>
              <a:t>k</a:t>
            </a:r>
            <a:r>
              <a:rPr lang="en-US" sz="3200" b="0" kern="0" dirty="0" smtClean="0">
                <a:solidFill>
                  <a:srgbClr val="000000"/>
                </a:solidFill>
                <a:effectLst/>
                <a:latin typeface="Arial" charset="0"/>
              </a:rPr>
              <a:t>) data points, the following form of the Arrhenius equation can be used: </a:t>
            </a:r>
            <a:endParaRPr lang="en-US" sz="3200" b="0" kern="0" dirty="0">
              <a:solidFill>
                <a:srgbClr val="000000"/>
              </a:solidFill>
              <a:effectLst/>
              <a:latin typeface="Arial" charset="0"/>
            </a:endParaRPr>
          </a:p>
        </p:txBody>
      </p:sp>
      <p:pic>
        <p:nvPicPr>
          <p:cNvPr id="9" name="Picture 6" descr="Picture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911" y="2985319"/>
            <a:ext cx="5324178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79599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5" descr="13_12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7"/>
          <a:stretch>
            <a:fillRect/>
          </a:stretch>
        </p:blipFill>
        <p:spPr bwMode="auto">
          <a:xfrm>
            <a:off x="2357438" y="219732"/>
            <a:ext cx="7167562" cy="633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028316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5" descr="13_14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"/>
          <a:stretch>
            <a:fillRect/>
          </a:stretch>
        </p:blipFill>
        <p:spPr bwMode="auto">
          <a:xfrm>
            <a:off x="3115728" y="304799"/>
            <a:ext cx="5960543" cy="624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54360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53975" y="114300"/>
            <a:ext cx="11484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b="1" u="sng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Catalysts</a:t>
            </a:r>
            <a:endParaRPr lang="en-US" b="1" u="sng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3400" y="1257300"/>
            <a:ext cx="10896600" cy="5181600"/>
          </a:xfrm>
          <a:prstGeom prst="rect">
            <a:avLst/>
          </a:prstGeom>
          <a:noFill/>
          <a:ln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3200" kern="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Catalyst</a:t>
            </a:r>
            <a:r>
              <a:rPr lang="en-US" sz="3200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kern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A substance that speeds up a reaction without being consumed during the reaction. </a:t>
            </a:r>
          </a:p>
          <a:p>
            <a:pPr marL="0" indent="0">
              <a:spcBef>
                <a:spcPct val="70000"/>
              </a:spcBef>
              <a:buNone/>
            </a:pPr>
            <a:r>
              <a:rPr lang="en-US" sz="3200" kern="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Enzyme</a:t>
            </a:r>
            <a:r>
              <a:rPr lang="en-US" sz="3200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kern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A large molecule (usually a protein) that catalyzes biological reactions.</a:t>
            </a:r>
          </a:p>
          <a:p>
            <a:pPr marL="0" indent="0">
              <a:spcBef>
                <a:spcPct val="70000"/>
              </a:spcBef>
              <a:buNone/>
            </a:pPr>
            <a:r>
              <a:rPr lang="en-US" sz="3200" kern="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Homogeneous catalyst</a:t>
            </a:r>
            <a:r>
              <a:rPr lang="en-US" sz="3200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kern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Present in the same phase as the reacting molecules.</a:t>
            </a:r>
          </a:p>
          <a:p>
            <a:pPr marL="0" indent="0">
              <a:spcBef>
                <a:spcPct val="70000"/>
              </a:spcBef>
              <a:buNone/>
            </a:pPr>
            <a:r>
              <a:rPr lang="en-US" sz="3200" kern="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Heterogeneous catalyst</a:t>
            </a:r>
            <a:r>
              <a:rPr lang="en-US" sz="3200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kern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 Present in a different phase than the reacting molecules.</a:t>
            </a:r>
            <a:endParaRPr lang="en-US" sz="3200" b="0" kern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4821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1" name="Picture 6" descr="13_18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9"/>
          <a:stretch>
            <a:fillRect/>
          </a:stretch>
        </p:blipFill>
        <p:spPr bwMode="auto">
          <a:xfrm>
            <a:off x="1903414" y="1212850"/>
            <a:ext cx="8535987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53975" y="114300"/>
            <a:ext cx="11484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b="1" u="sng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Catalysts</a:t>
            </a:r>
            <a:endParaRPr lang="en-US" b="1" u="sng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04275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7772400" cy="1143000"/>
          </a:xfrm>
        </p:spPr>
        <p:txBody>
          <a:bodyPr/>
          <a:lstStyle/>
          <a:p>
            <a:pPr algn="l"/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Rate Laws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55550" y="1352601"/>
            <a:ext cx="112554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Reaction Mechanism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 The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series of elementary steps by which a chemical reaction occurs.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2" charset="0"/>
              <a:ea typeface="+mn-ea"/>
              <a:cs typeface="Arial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42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533399" y="1143000"/>
            <a:ext cx="11304625" cy="3124200"/>
          </a:xfrm>
        </p:spPr>
        <p:txBody>
          <a:bodyPr/>
          <a:lstStyle/>
          <a:p>
            <a:pPr eaLnBrk="1" hangingPunct="1"/>
            <a:r>
              <a:rPr lang="en-US" sz="2800" b="0" dirty="0" smtClean="0">
                <a:solidFill>
                  <a:srgbClr val="000000"/>
                </a:solidFill>
                <a:effectLst/>
                <a:latin typeface="Arial" charset="0"/>
              </a:rPr>
              <a:t>Catalysts </a:t>
            </a:r>
            <a:r>
              <a:rPr lang="en-US" sz="2800" b="0" dirty="0">
                <a:solidFill>
                  <a:srgbClr val="000000"/>
                </a:solidFill>
                <a:effectLst/>
                <a:latin typeface="Arial" charset="0"/>
              </a:rPr>
              <a:t>work by providing an alternative mechanism for the reaction w</a:t>
            </a: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</a:rPr>
              <a:t>ith </a:t>
            </a:r>
            <a:r>
              <a:rPr lang="en-US" sz="2800" b="0" dirty="0">
                <a:solidFill>
                  <a:srgbClr val="000000"/>
                </a:solidFill>
                <a:effectLst/>
                <a:latin typeface="Arial" charset="0"/>
              </a:rPr>
              <a:t>a lower activation energy.</a:t>
            </a:r>
          </a:p>
          <a:p>
            <a:pPr eaLnBrk="1" hangingPunct="1"/>
            <a:r>
              <a:rPr lang="en-US" sz="2800" b="0" dirty="0">
                <a:solidFill>
                  <a:srgbClr val="000000"/>
                </a:solidFill>
                <a:effectLst/>
                <a:latin typeface="Arial" charset="0"/>
              </a:rPr>
              <a:t>Catalysts are consumed in an early mechanism step, and then </a:t>
            </a:r>
            <a:r>
              <a:rPr lang="en-US" sz="2800" b="0" dirty="0" smtClean="0">
                <a:solidFill>
                  <a:srgbClr val="000000"/>
                </a:solidFill>
                <a:effectLst/>
                <a:latin typeface="Arial" charset="0"/>
              </a:rPr>
              <a:t/>
            </a:r>
            <a:br>
              <a:rPr lang="en-US" sz="2800" b="0" dirty="0" smtClean="0">
                <a:solidFill>
                  <a:srgbClr val="000000"/>
                </a:solidFill>
                <a:effectLst/>
                <a:latin typeface="Arial" charset="0"/>
              </a:rPr>
            </a:br>
            <a:r>
              <a:rPr lang="en-US" sz="2800" b="0" dirty="0" smtClean="0">
                <a:solidFill>
                  <a:srgbClr val="000000"/>
                </a:solidFill>
                <a:effectLst/>
                <a:latin typeface="Arial" charset="0"/>
              </a:rPr>
              <a:t>re-made </a:t>
            </a:r>
            <a:r>
              <a:rPr lang="en-US" sz="2800" b="0" dirty="0">
                <a:solidFill>
                  <a:srgbClr val="000000"/>
                </a:solidFill>
                <a:effectLst/>
                <a:latin typeface="Arial" charset="0"/>
              </a:rPr>
              <a:t>in a later step.</a:t>
            </a:r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838200" y="3387725"/>
            <a:ext cx="47561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ct val="50000"/>
              </a:spcAft>
              <a:defRPr/>
            </a:pPr>
            <a:r>
              <a:rPr lang="en-US" sz="2200" dirty="0">
                <a:solidFill>
                  <a:srgbClr val="0070C0"/>
                </a:solidFill>
                <a:cs typeface="Arial" pitchFamily="34" charset="0"/>
              </a:rPr>
              <a:t>Mechanism without catalyst:</a:t>
            </a:r>
          </a:p>
          <a:p>
            <a:pPr>
              <a:lnSpc>
                <a:spcPct val="85000"/>
              </a:lnSpc>
              <a:defRPr/>
            </a:pPr>
            <a:r>
              <a:rPr lang="en-US" sz="2200" dirty="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O</a:t>
            </a:r>
            <a:r>
              <a:rPr lang="en-US" sz="2200" baseline="-25000" dirty="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3</a:t>
            </a:r>
            <a:r>
              <a:rPr lang="en-US" sz="2200" i="1" baseline="-25000" dirty="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(g</a:t>
            </a:r>
            <a:r>
              <a:rPr lang="en-US" sz="2200" baseline="-25000" dirty="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)</a:t>
            </a:r>
            <a:r>
              <a:rPr lang="en-US" sz="2200" dirty="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 + O</a:t>
            </a:r>
            <a:r>
              <a:rPr lang="en-US" sz="2200" baseline="-25000" dirty="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(</a:t>
            </a:r>
            <a:r>
              <a:rPr lang="en-US" sz="2200" i="1" baseline="-25000" dirty="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g</a:t>
            </a:r>
            <a:r>
              <a:rPr lang="en-US" sz="2200" baseline="-25000" dirty="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) </a:t>
            </a:r>
            <a:r>
              <a:rPr lang="en-US" sz="2200" dirty="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  2 O</a:t>
            </a:r>
            <a:r>
              <a:rPr lang="en-US" sz="2200" baseline="-25000" dirty="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2(</a:t>
            </a:r>
            <a:r>
              <a:rPr lang="en-US" sz="2200" i="1" baseline="-25000" dirty="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g</a:t>
            </a:r>
            <a:r>
              <a:rPr lang="en-US" sz="2200" baseline="-25000" dirty="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)	  </a:t>
            </a:r>
            <a:r>
              <a:rPr lang="en-US" sz="2200" dirty="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V. Slow	</a:t>
            </a: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6132665" y="3338981"/>
            <a:ext cx="4801314" cy="1548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Aft>
                <a:spcPct val="50000"/>
              </a:spcAft>
            </a:pPr>
            <a:r>
              <a:rPr lang="en-US" sz="2200" baseline="0" dirty="0">
                <a:solidFill>
                  <a:srgbClr val="0070C0"/>
                </a:solidFill>
              </a:rPr>
              <a:t>Mechanism with catalyst:</a:t>
            </a:r>
          </a:p>
          <a:p>
            <a:r>
              <a:rPr lang="en-US" sz="2200" baseline="0" dirty="0">
                <a:solidFill>
                  <a:srgbClr val="000000"/>
                </a:solidFill>
              </a:rPr>
              <a:t>Cl</a:t>
            </a:r>
            <a:r>
              <a:rPr lang="en-US" sz="2200" baseline="-25000" dirty="0">
                <a:solidFill>
                  <a:srgbClr val="000000"/>
                </a:solidFill>
              </a:rPr>
              <a:t>(</a:t>
            </a:r>
            <a:r>
              <a:rPr lang="en-US" sz="2200" i="1" baseline="-25000" dirty="0">
                <a:solidFill>
                  <a:srgbClr val="000000"/>
                </a:solidFill>
              </a:rPr>
              <a:t>g</a:t>
            </a:r>
            <a:r>
              <a:rPr lang="en-US" sz="2200" baseline="-25000" dirty="0">
                <a:solidFill>
                  <a:srgbClr val="000000"/>
                </a:solidFill>
              </a:rPr>
              <a:t>)</a:t>
            </a:r>
            <a:r>
              <a:rPr lang="en-US" sz="2200" baseline="0" dirty="0">
                <a:solidFill>
                  <a:srgbClr val="000000"/>
                </a:solidFill>
              </a:rPr>
              <a:t> + O</a:t>
            </a:r>
            <a:r>
              <a:rPr lang="en-US" sz="2200" baseline="-25000" dirty="0">
                <a:solidFill>
                  <a:srgbClr val="000000"/>
                </a:solidFill>
              </a:rPr>
              <a:t>3(</a:t>
            </a:r>
            <a:r>
              <a:rPr lang="en-US" sz="2200" i="1" baseline="-25000" dirty="0">
                <a:solidFill>
                  <a:srgbClr val="000000"/>
                </a:solidFill>
              </a:rPr>
              <a:t>g</a:t>
            </a:r>
            <a:r>
              <a:rPr lang="en-US" sz="2200" baseline="-25000" dirty="0">
                <a:solidFill>
                  <a:srgbClr val="000000"/>
                </a:solidFill>
              </a:rPr>
              <a:t>) </a:t>
            </a:r>
            <a:r>
              <a:rPr lang="en-US" sz="2200" baseline="0" dirty="0">
                <a:solidFill>
                  <a:srgbClr val="000000"/>
                </a:solidFill>
                <a:sym typeface="Symbol" charset="0"/>
              </a:rPr>
              <a:t> O</a:t>
            </a:r>
            <a:r>
              <a:rPr lang="en-US" sz="2200" baseline="-25000" dirty="0">
                <a:solidFill>
                  <a:srgbClr val="000000"/>
                </a:solidFill>
                <a:sym typeface="Symbol" charset="0"/>
              </a:rPr>
              <a:t>2(</a:t>
            </a:r>
            <a:r>
              <a:rPr lang="en-US" sz="2200" i="1" baseline="-25000" dirty="0">
                <a:solidFill>
                  <a:srgbClr val="000000"/>
                </a:solidFill>
                <a:sym typeface="Symbol" charset="0"/>
              </a:rPr>
              <a:t>g</a:t>
            </a:r>
            <a:r>
              <a:rPr lang="en-US" sz="2200" baseline="-25000" dirty="0">
                <a:solidFill>
                  <a:srgbClr val="000000"/>
                </a:solidFill>
                <a:sym typeface="Symbol" charset="0"/>
              </a:rPr>
              <a:t>)</a:t>
            </a:r>
            <a:r>
              <a:rPr lang="en-US" sz="2200" baseline="0" dirty="0">
                <a:solidFill>
                  <a:srgbClr val="000000"/>
                </a:solidFill>
                <a:sym typeface="Symbol" charset="0"/>
              </a:rPr>
              <a:t> + </a:t>
            </a:r>
            <a:r>
              <a:rPr lang="en-US" sz="2200" baseline="0" dirty="0" err="1">
                <a:solidFill>
                  <a:srgbClr val="000000"/>
                </a:solidFill>
                <a:sym typeface="Symbol" charset="0"/>
              </a:rPr>
              <a:t>ClO</a:t>
            </a:r>
            <a:r>
              <a:rPr lang="en-US" sz="2200" baseline="-25000" dirty="0">
                <a:solidFill>
                  <a:srgbClr val="000000"/>
                </a:solidFill>
                <a:sym typeface="Symbol" charset="0"/>
              </a:rPr>
              <a:t>(</a:t>
            </a:r>
            <a:r>
              <a:rPr lang="en-US" sz="2200" i="1" baseline="-25000" dirty="0">
                <a:solidFill>
                  <a:srgbClr val="000000"/>
                </a:solidFill>
                <a:sym typeface="Symbol" charset="0"/>
              </a:rPr>
              <a:t>g</a:t>
            </a:r>
            <a:r>
              <a:rPr lang="en-US" sz="2200" baseline="-25000" dirty="0">
                <a:solidFill>
                  <a:srgbClr val="000000"/>
                </a:solidFill>
                <a:sym typeface="Symbol" charset="0"/>
              </a:rPr>
              <a:t>)</a:t>
            </a:r>
            <a:r>
              <a:rPr lang="en-US" sz="2200" baseline="0" dirty="0">
                <a:solidFill>
                  <a:srgbClr val="000000"/>
                </a:solidFill>
                <a:sym typeface="Symbol" charset="0"/>
              </a:rPr>
              <a:t>	  Fast</a:t>
            </a:r>
          </a:p>
          <a:p>
            <a:pPr>
              <a:lnSpc>
                <a:spcPct val="85000"/>
              </a:lnSpc>
            </a:pPr>
            <a:endParaRPr lang="en-US" sz="2200" baseline="0" dirty="0">
              <a:solidFill>
                <a:srgbClr val="000000"/>
              </a:solidFill>
              <a:sym typeface="Symbol" charset="0"/>
            </a:endParaRPr>
          </a:p>
          <a:p>
            <a:pPr>
              <a:lnSpc>
                <a:spcPct val="95000"/>
              </a:lnSpc>
            </a:pPr>
            <a:r>
              <a:rPr lang="en-US" sz="2200" baseline="0" dirty="0" err="1">
                <a:solidFill>
                  <a:srgbClr val="000000"/>
                </a:solidFill>
                <a:sym typeface="Symbol" charset="0"/>
              </a:rPr>
              <a:t>ClO</a:t>
            </a:r>
            <a:r>
              <a:rPr lang="en-US" sz="2200" i="1" baseline="-25000" dirty="0">
                <a:solidFill>
                  <a:srgbClr val="000000"/>
                </a:solidFill>
                <a:sym typeface="Symbol" charset="0"/>
              </a:rPr>
              <a:t>(g</a:t>
            </a:r>
            <a:r>
              <a:rPr lang="en-US" sz="2200" baseline="-25000" dirty="0">
                <a:solidFill>
                  <a:srgbClr val="000000"/>
                </a:solidFill>
                <a:sym typeface="Symbol" charset="0"/>
              </a:rPr>
              <a:t>)</a:t>
            </a:r>
            <a:r>
              <a:rPr lang="en-US" sz="2200" baseline="0" dirty="0">
                <a:solidFill>
                  <a:srgbClr val="000000"/>
                </a:solidFill>
                <a:sym typeface="Symbol" charset="0"/>
              </a:rPr>
              <a:t> + O</a:t>
            </a:r>
            <a:r>
              <a:rPr lang="en-US" sz="2200" baseline="-25000" dirty="0">
                <a:solidFill>
                  <a:srgbClr val="000000"/>
                </a:solidFill>
                <a:sym typeface="Symbol" charset="0"/>
              </a:rPr>
              <a:t>(</a:t>
            </a:r>
            <a:r>
              <a:rPr lang="en-US" sz="2200" i="1" baseline="-25000" dirty="0">
                <a:solidFill>
                  <a:srgbClr val="000000"/>
                </a:solidFill>
                <a:sym typeface="Symbol" charset="0"/>
              </a:rPr>
              <a:t>g</a:t>
            </a:r>
            <a:r>
              <a:rPr lang="en-US" sz="2200" baseline="-25000" dirty="0">
                <a:solidFill>
                  <a:srgbClr val="000000"/>
                </a:solidFill>
                <a:sym typeface="Symbol" charset="0"/>
              </a:rPr>
              <a:t>) </a:t>
            </a:r>
            <a:r>
              <a:rPr lang="en-US" sz="2200" baseline="0" dirty="0">
                <a:solidFill>
                  <a:srgbClr val="000000"/>
                </a:solidFill>
                <a:sym typeface="Symbol" charset="0"/>
              </a:rPr>
              <a:t>  O</a:t>
            </a:r>
            <a:r>
              <a:rPr lang="en-US" sz="2200" baseline="-25000" dirty="0">
                <a:solidFill>
                  <a:srgbClr val="000000"/>
                </a:solidFill>
                <a:sym typeface="Symbol" charset="0"/>
              </a:rPr>
              <a:t>2(</a:t>
            </a:r>
            <a:r>
              <a:rPr lang="en-US" sz="2200" i="1" baseline="-25000" dirty="0">
                <a:solidFill>
                  <a:srgbClr val="000000"/>
                </a:solidFill>
                <a:sym typeface="Symbol" charset="0"/>
              </a:rPr>
              <a:t>g</a:t>
            </a:r>
            <a:r>
              <a:rPr lang="en-US" sz="2200" baseline="-25000" dirty="0">
                <a:solidFill>
                  <a:srgbClr val="000000"/>
                </a:solidFill>
                <a:sym typeface="Symbol" charset="0"/>
              </a:rPr>
              <a:t>)</a:t>
            </a:r>
            <a:r>
              <a:rPr lang="en-US" sz="2200" baseline="0" dirty="0">
                <a:solidFill>
                  <a:srgbClr val="000000"/>
                </a:solidFill>
                <a:sym typeface="Symbol" charset="0"/>
              </a:rPr>
              <a:t> + Cl</a:t>
            </a:r>
            <a:r>
              <a:rPr lang="en-US" sz="2200" baseline="-25000" dirty="0">
                <a:solidFill>
                  <a:srgbClr val="000000"/>
                </a:solidFill>
                <a:sym typeface="Symbol" charset="0"/>
              </a:rPr>
              <a:t>(</a:t>
            </a:r>
            <a:r>
              <a:rPr lang="en-US" sz="2200" i="1" baseline="-25000" dirty="0">
                <a:solidFill>
                  <a:srgbClr val="000000"/>
                </a:solidFill>
                <a:sym typeface="Symbol" charset="0"/>
              </a:rPr>
              <a:t>g</a:t>
            </a:r>
            <a:r>
              <a:rPr lang="en-US" sz="2200" baseline="-25000" dirty="0">
                <a:solidFill>
                  <a:srgbClr val="000000"/>
                </a:solidFill>
                <a:sym typeface="Symbol" charset="0"/>
              </a:rPr>
              <a:t>)</a:t>
            </a:r>
            <a:r>
              <a:rPr lang="en-US" sz="2200" baseline="0" dirty="0">
                <a:solidFill>
                  <a:srgbClr val="000000"/>
                </a:solidFill>
                <a:sym typeface="Symbol" charset="0"/>
              </a:rPr>
              <a:t>      Slow	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53975" y="114300"/>
            <a:ext cx="11484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b="1" u="sng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Catalysts</a:t>
            </a:r>
            <a:endParaRPr lang="en-US" b="1" u="sng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8673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53975" y="495300"/>
            <a:ext cx="11484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b="1" u="sng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Molecular Interpretation of Factors Affecting the Rate – </a:t>
            </a:r>
            <a:r>
              <a:rPr lang="en-US" b="1" u="sng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Catalysts</a:t>
            </a:r>
            <a:endParaRPr lang="en-US" b="1" u="sng" kern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443687" y="1981200"/>
            <a:ext cx="11304625" cy="4191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</a:rPr>
              <a:t>G</a:t>
            </a:r>
            <a:r>
              <a:rPr lang="en-US" sz="3200" b="0" dirty="0" smtClean="0">
                <a:solidFill>
                  <a:srgbClr val="000000"/>
                </a:solidFill>
                <a:effectLst/>
                <a:latin typeface="Arial" charset="0"/>
              </a:rPr>
              <a:t>ive reactant </a:t>
            </a: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</a:rPr>
              <a:t>molecules a different path to follow </a:t>
            </a:r>
            <a:r>
              <a:rPr lang="en-US" sz="3200" b="0" dirty="0" smtClean="0">
                <a:solidFill>
                  <a:srgbClr val="000000"/>
                </a:solidFill>
                <a:effectLst/>
                <a:latin typeface="Arial" charset="0"/>
              </a:rPr>
              <a:t>w/ lower </a:t>
            </a:r>
            <a:r>
              <a:rPr lang="en-US" sz="3200" b="0" dirty="0" smtClean="0">
                <a:solidFill>
                  <a:srgbClr val="000000"/>
                </a:solidFill>
                <a:effectLst/>
                <a:latin typeface="Arial" charset="0"/>
              </a:rPr>
              <a:t>E</a:t>
            </a:r>
            <a:r>
              <a:rPr lang="en-US" sz="3200" b="0" baseline="-25000" dirty="0" smtClean="0">
                <a:solidFill>
                  <a:srgbClr val="000000"/>
                </a:solidFill>
                <a:effectLst/>
                <a:latin typeface="Arial" charset="0"/>
              </a:rPr>
              <a:t>A</a:t>
            </a:r>
            <a:r>
              <a:rPr lang="en-US" sz="3200" b="0" dirty="0" smtClean="0">
                <a:solidFill>
                  <a:srgbClr val="000000"/>
                </a:solidFill>
                <a:effectLst/>
                <a:latin typeface="Arial" charset="0"/>
              </a:rPr>
              <a:t>.</a:t>
            </a:r>
            <a:endParaRPr lang="en-US" sz="3200" b="0" dirty="0">
              <a:solidFill>
                <a:srgbClr val="000000"/>
              </a:solidFill>
              <a:effectLst/>
              <a:latin typeface="Arial" charset="0"/>
            </a:endParaRPr>
          </a:p>
          <a:p>
            <a:pPr lvl="1" eaLnBrk="1" hangingPunct="1"/>
            <a:r>
              <a:rPr lang="en-US" sz="2800" dirty="0">
                <a:solidFill>
                  <a:srgbClr val="0070C0"/>
                </a:solidFill>
                <a:effectLst/>
                <a:latin typeface="Arial" charset="0"/>
              </a:rPr>
              <a:t>Heterogeneous catalysts </a:t>
            </a:r>
            <a:r>
              <a:rPr lang="en-US" sz="2800" b="0" dirty="0">
                <a:solidFill>
                  <a:srgbClr val="000000"/>
                </a:solidFill>
                <a:effectLst/>
                <a:latin typeface="Arial" charset="0"/>
              </a:rPr>
              <a:t>hold one reactant molecule in proper orientation for reaction to occur when the collision takes place.</a:t>
            </a:r>
          </a:p>
          <a:p>
            <a:pPr lvl="2" eaLnBrk="1" hangingPunct="1"/>
            <a:r>
              <a:rPr lang="en-US" sz="2400" b="0" dirty="0">
                <a:solidFill>
                  <a:srgbClr val="000000"/>
                </a:solidFill>
                <a:effectLst/>
                <a:latin typeface="Arial" charset="0"/>
              </a:rPr>
              <a:t>Sometimes they also help to start breaking bonds.</a:t>
            </a:r>
          </a:p>
          <a:p>
            <a:pPr lvl="1" eaLnBrk="1" hangingPunct="1"/>
            <a:r>
              <a:rPr lang="en-US" sz="2800" dirty="0">
                <a:solidFill>
                  <a:srgbClr val="0070C0"/>
                </a:solidFill>
                <a:effectLst/>
                <a:latin typeface="Arial" charset="0"/>
              </a:rPr>
              <a:t>Homogeneous catalysts </a:t>
            </a:r>
            <a:r>
              <a:rPr lang="en-US" sz="2800" b="0" dirty="0">
                <a:solidFill>
                  <a:srgbClr val="000000"/>
                </a:solidFill>
                <a:effectLst/>
                <a:latin typeface="Arial" charset="0"/>
              </a:rPr>
              <a:t>react with one of the reactant molecules to form a more stable activated complex with a lower activation energy.</a:t>
            </a:r>
          </a:p>
        </p:txBody>
      </p:sp>
    </p:spTree>
    <p:extLst>
      <p:ext uri="{BB962C8B-B14F-4D97-AF65-F5344CB8AC3E}">
        <p14:creationId xmlns:p14="http://schemas.microsoft.com/office/powerpoint/2010/main" val="8975815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53975" y="114300"/>
            <a:ext cx="11484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b="1" u="sng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Lowering of </a:t>
            </a:r>
            <a:r>
              <a:rPr lang="en-US" b="1" u="sng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="1" u="sng" kern="0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="1" u="sng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a Catalyst</a:t>
            </a:r>
            <a:endParaRPr lang="en-US" b="1" u="sng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Picture 4" descr="catalyz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447801"/>
            <a:ext cx="6705600" cy="42656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1159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53975" y="114300"/>
            <a:ext cx="11484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b="1" u="sng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Profile of a Catalyzed Reaction</a:t>
            </a:r>
            <a:endParaRPr lang="en-US" b="1" u="sng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81014" y="4601536"/>
            <a:ext cx="617629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b="0" baseline="0" dirty="0">
                <a:solidFill>
                  <a:srgbClr val="000000"/>
                </a:solidFill>
              </a:rPr>
              <a:t>Polar stratospheric clouds contain ice crystals that catalyze reactions that release </a:t>
            </a:r>
            <a:r>
              <a:rPr lang="en-US" b="0" baseline="0" dirty="0" smtClean="0">
                <a:solidFill>
                  <a:srgbClr val="000000"/>
                </a:solidFill>
              </a:rPr>
              <a:t>Chlorine </a:t>
            </a:r>
            <a:r>
              <a:rPr lang="en-US" b="0" baseline="0" dirty="0">
                <a:solidFill>
                  <a:srgbClr val="000000"/>
                </a:solidFill>
              </a:rPr>
              <a:t>from atmospheric chemicals.</a:t>
            </a:r>
          </a:p>
        </p:txBody>
      </p:sp>
      <p:pic>
        <p:nvPicPr>
          <p:cNvPr id="10" name="Picture 8" descr="13_17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0"/>
          <a:stretch>
            <a:fillRect/>
          </a:stretch>
        </p:blipFill>
        <p:spPr bwMode="auto">
          <a:xfrm>
            <a:off x="6553200" y="1374058"/>
            <a:ext cx="481002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13_Pg629_UnFigure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681" y="1371600"/>
            <a:ext cx="41910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435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53975" y="114300"/>
            <a:ext cx="11484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4000" b="1" u="sng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Catalysts Increase the # of Effective Collisions</a:t>
            </a:r>
            <a:endParaRPr lang="en-US" sz="4000" b="1" u="sng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Picture 3" descr="effectivecollision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0" y="1295400"/>
            <a:ext cx="9144000" cy="3919538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062588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53975" y="114300"/>
            <a:ext cx="11484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b="1" u="sng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Heterogeneous Catalysts</a:t>
            </a:r>
            <a:endParaRPr lang="en-US" b="1" u="sng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981200" y="1981200"/>
            <a:ext cx="3733800" cy="21580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#1: </a:t>
            </a:r>
            <a:endParaRPr lang="en-US" sz="3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en-US" sz="32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Adsorption </a:t>
            </a:r>
            <a:r>
              <a:rPr lang="en-US" sz="3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activation of the reactants.</a:t>
            </a:r>
          </a:p>
        </p:txBody>
      </p:sp>
      <p:pic>
        <p:nvPicPr>
          <p:cNvPr id="13" name="Picture 6" descr="catalys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1" y="1390650"/>
            <a:ext cx="4105275" cy="4781550"/>
          </a:xfrm>
          <a:prstGeom prst="rect">
            <a:avLst/>
          </a:prstGeom>
          <a:noFill/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6324600" y="1616076"/>
            <a:ext cx="3962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 monoxide and nitrogen monoxide adsorbed on a platinum surface</a:t>
            </a:r>
          </a:p>
        </p:txBody>
      </p:sp>
    </p:spTree>
    <p:extLst>
      <p:ext uri="{BB962C8B-B14F-4D97-AF65-F5344CB8AC3E}">
        <p14:creationId xmlns:p14="http://schemas.microsoft.com/office/powerpoint/2010/main" val="40689488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53975" y="114300"/>
            <a:ext cx="11484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b="1" u="sng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Heterogeneous Catalysts</a:t>
            </a:r>
            <a:endParaRPr lang="en-US" b="1" u="sng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905000" y="1828801"/>
            <a:ext cx="4038600" cy="21580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#2: </a:t>
            </a:r>
          </a:p>
          <a:p>
            <a:pPr algn="ctr" eaLnBrk="0" hangingPunct="0">
              <a:spcBef>
                <a:spcPct val="20000"/>
              </a:spcBef>
            </a:pPr>
            <a:r>
              <a:rPr lang="en-US" sz="3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Migration of the adsorbed reactants on the surface.</a:t>
            </a:r>
          </a:p>
        </p:txBody>
      </p:sp>
      <p:pic>
        <p:nvPicPr>
          <p:cNvPr id="5" name="Picture 6" descr="catalys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7926" y="1390650"/>
            <a:ext cx="4105275" cy="4781550"/>
          </a:xfrm>
          <a:prstGeom prst="rect">
            <a:avLst/>
          </a:prstGeom>
          <a:noFill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324600" y="1673226"/>
            <a:ext cx="3962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 monoxide and nitrogen monoxide arranged prior to reacting</a:t>
            </a:r>
          </a:p>
        </p:txBody>
      </p:sp>
    </p:spTree>
    <p:extLst>
      <p:ext uri="{BB962C8B-B14F-4D97-AF65-F5344CB8AC3E}">
        <p14:creationId xmlns:p14="http://schemas.microsoft.com/office/powerpoint/2010/main" val="25708303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53975" y="114300"/>
            <a:ext cx="11484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b="1" u="sng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Heterogeneous Catalysts</a:t>
            </a:r>
            <a:endParaRPr lang="en-US" b="1" u="sng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905000" y="1905001"/>
            <a:ext cx="3733800" cy="21580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#3: </a:t>
            </a:r>
          </a:p>
          <a:p>
            <a:pPr algn="ctr" eaLnBrk="0" hangingPunct="0">
              <a:spcBef>
                <a:spcPct val="20000"/>
              </a:spcBef>
            </a:pPr>
            <a:r>
              <a:rPr lang="en-US" sz="3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 of the adsorbed substances.</a:t>
            </a:r>
          </a:p>
        </p:txBody>
      </p:sp>
      <p:pic>
        <p:nvPicPr>
          <p:cNvPr id="5" name="Picture 6" descr="catalyst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1" y="1466850"/>
            <a:ext cx="4105275" cy="4781550"/>
          </a:xfrm>
          <a:prstGeom prst="rect">
            <a:avLst/>
          </a:prstGeom>
          <a:noFill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324600" y="1616075"/>
            <a:ext cx="3962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 dioxide and nitrogen form from previous molecules</a:t>
            </a:r>
          </a:p>
        </p:txBody>
      </p:sp>
    </p:spTree>
    <p:extLst>
      <p:ext uri="{BB962C8B-B14F-4D97-AF65-F5344CB8AC3E}">
        <p14:creationId xmlns:p14="http://schemas.microsoft.com/office/powerpoint/2010/main" val="30844247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53975" y="114300"/>
            <a:ext cx="11484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b="1" u="sng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Heterogeneous Catalysts</a:t>
            </a:r>
            <a:endParaRPr lang="en-US" b="1" u="sng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905000" y="2209801"/>
            <a:ext cx="3733800" cy="21580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#4: </a:t>
            </a:r>
          </a:p>
          <a:p>
            <a:pPr algn="ctr" eaLnBrk="0" hangingPunct="0">
              <a:spcBef>
                <a:spcPct val="20000"/>
              </a:spcBef>
            </a:pPr>
            <a:r>
              <a:rPr lang="en-US" sz="3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Escape, or desorption, of the products.</a:t>
            </a:r>
          </a:p>
        </p:txBody>
      </p:sp>
      <p:pic>
        <p:nvPicPr>
          <p:cNvPr id="5" name="Picture 6" descr="catalyst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1" y="1390650"/>
            <a:ext cx="4105275" cy="4781550"/>
          </a:xfrm>
          <a:prstGeom prst="rect">
            <a:avLst/>
          </a:prstGeom>
          <a:noFill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172200" y="1619251"/>
            <a:ext cx="3962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 dioxide and nitrogen gases escape (desorb) from the platinum surface</a:t>
            </a:r>
          </a:p>
        </p:txBody>
      </p:sp>
    </p:spTree>
    <p:extLst>
      <p:ext uri="{BB962C8B-B14F-4D97-AF65-F5344CB8AC3E}">
        <p14:creationId xmlns:p14="http://schemas.microsoft.com/office/powerpoint/2010/main" val="28415709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58008" y="1347685"/>
            <a:ext cx="1132919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Idea:  </a:t>
            </a:r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Molecules must collide to react.</a:t>
            </a:r>
            <a:endParaRPr lang="en-US" sz="32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58009" y="1804884"/>
            <a:ext cx="11134018" cy="16312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100000"/>
              </a:spcBef>
            </a:pPr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However, only a small fraction of collisions produces a reaction.  Why?</a:t>
            </a:r>
          </a:p>
          <a:p>
            <a:pPr eaLnBrk="0" hangingPunct="0"/>
            <a:endParaRPr lang="en-US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5" name="Picture 5" descr="300px-Golf_ball_ready_for_dri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3448460"/>
            <a:ext cx="3834860" cy="2710118"/>
          </a:xfrm>
          <a:prstGeom prst="rect">
            <a:avLst/>
          </a:prstGeom>
          <a:noFill/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55550" y="209601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b="1" u="sng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Collision Model</a:t>
            </a:r>
            <a:endParaRPr lang="en-US" b="1" u="sng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55550" y="1562202"/>
            <a:ext cx="112554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Collisions must have </a:t>
            </a:r>
            <a:r>
              <a:rPr lang="en-US" sz="36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sufficient energy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produce the reaction (must equal or exceed the activation energy).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55550" y="3011249"/>
            <a:ext cx="111030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Colliding particles must be </a:t>
            </a:r>
            <a:r>
              <a:rPr lang="en-US" sz="36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correctly oriented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one another in order to produce a reaction.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555550" y="209601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b="1" u="sng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Collision Model</a:t>
            </a:r>
            <a:endParaRPr lang="en-US" b="1" u="sng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550" y="1066800"/>
            <a:ext cx="11255450" cy="5334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species that must collide to produce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rxn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indicated by that step</a:t>
            </a:r>
          </a:p>
          <a:p>
            <a:pPr lvl="1"/>
            <a:r>
              <a:rPr lang="en-US" sz="2400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Unimolecular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step </a:t>
            </a:r>
            <a:r>
              <a:rPr lang="en-US" sz="2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a reaction involving one molecule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Bimolecular </a:t>
            </a:r>
            <a:r>
              <a:rPr lang="en-US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step </a:t>
            </a:r>
            <a:r>
              <a:rPr lang="en-US" sz="2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reaction involving the collisions of two species</a:t>
            </a:r>
          </a:p>
          <a:p>
            <a:pPr lvl="1"/>
            <a:r>
              <a:rPr lang="en-US" sz="2400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Termolecular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step </a:t>
            </a:r>
            <a:r>
              <a:rPr lang="en-US" sz="2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reaction involving the collisions of three species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848699"/>
              </p:ext>
            </p:extLst>
          </p:nvPr>
        </p:nvGraphicFramePr>
        <p:xfrm>
          <a:off x="2362200" y="3048000"/>
          <a:ext cx="7467600" cy="3144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Elementary Step</a:t>
                      </a:r>
                      <a:endParaRPr lang="en-US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kern="12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Molecularity</a:t>
                      </a:r>
                      <a:endParaRPr lang="en-US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Rate Law</a:t>
                      </a:r>
                      <a:endParaRPr lang="en-US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560">
                <a:tc>
                  <a:txBody>
                    <a:bodyPr/>
                    <a:lstStyle/>
                    <a:p>
                      <a:r>
                        <a:rPr lang="en-US" sz="18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n-US" sz="18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Symbol"/>
                        </a:rPr>
                        <a:t></a:t>
                      </a:r>
                      <a:r>
                        <a:rPr lang="en-US" sz="18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products</a:t>
                      </a: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Unimolecular</a:t>
                      </a: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Rate = k[A]</a:t>
                      </a:r>
                      <a:endParaRPr lang="en-US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+ A </a:t>
                      </a:r>
                      <a:r>
                        <a:rPr lang="en-US" sz="18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Symbol"/>
                        </a:rPr>
                        <a:t></a:t>
                      </a:r>
                      <a:r>
                        <a:rPr lang="en-US" sz="18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products</a:t>
                      </a:r>
                    </a:p>
                    <a:p>
                      <a:r>
                        <a:rPr lang="en-US" sz="18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(2A </a:t>
                      </a:r>
                      <a:r>
                        <a:rPr lang="en-US" sz="18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Symbol"/>
                        </a:rPr>
                        <a:t></a:t>
                      </a:r>
                      <a:r>
                        <a:rPr lang="en-US" sz="18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products)</a:t>
                      </a: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Bimolecular</a:t>
                      </a: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Rate = k[A]</a:t>
                      </a:r>
                      <a:r>
                        <a:rPr lang="en-US" sz="1800" i="0" kern="1200" baseline="30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en-US" i="0" baseline="30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sz="18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+ B </a:t>
                      </a:r>
                      <a:r>
                        <a:rPr lang="en-US" sz="18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Symbol"/>
                        </a:rPr>
                        <a:t></a:t>
                      </a:r>
                      <a:r>
                        <a:rPr lang="en-US" sz="18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products</a:t>
                      </a: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Rate = k[A][B]</a:t>
                      </a:r>
                      <a:endParaRPr lang="en-US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+ A + B </a:t>
                      </a:r>
                      <a:r>
                        <a:rPr lang="en-US" sz="18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Symbol"/>
                        </a:rPr>
                        <a:t></a:t>
                      </a:r>
                      <a:r>
                        <a:rPr lang="en-US" sz="18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products</a:t>
                      </a:r>
                    </a:p>
                    <a:p>
                      <a:r>
                        <a:rPr lang="en-US" sz="18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(2A + B </a:t>
                      </a:r>
                      <a:r>
                        <a:rPr lang="en-US" sz="18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Symbol"/>
                        </a:rPr>
                        <a:t></a:t>
                      </a:r>
                      <a:r>
                        <a:rPr lang="en-US" sz="18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products)</a:t>
                      </a: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Termolecular</a:t>
                      </a: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Rate = k[A]</a:t>
                      </a:r>
                      <a:r>
                        <a:rPr lang="en-US" sz="1800" i="0" kern="1200" baseline="30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 i="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[B]</a:t>
                      </a:r>
                      <a:endParaRPr lang="en-US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+ B + C </a:t>
                      </a:r>
                      <a:r>
                        <a:rPr lang="en-US" sz="18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Symbol"/>
                        </a:rPr>
                        <a:t></a:t>
                      </a:r>
                      <a:r>
                        <a:rPr lang="en-US" sz="18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products</a:t>
                      </a: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Rate = k[A][B][C]</a:t>
                      </a:r>
                      <a:endParaRPr lang="en-US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555550" y="209601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b="1" u="sng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Molecularity</a:t>
            </a:r>
            <a:endParaRPr lang="en-US" b="1" u="sng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ext Box 6"/>
          <p:cNvSpPr txBox="1">
            <a:spLocks noChangeArrowheads="1"/>
          </p:cNvSpPr>
          <p:nvPr/>
        </p:nvSpPr>
        <p:spPr bwMode="auto">
          <a:xfrm>
            <a:off x="353974" y="1356852"/>
            <a:ext cx="597062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3200" b="0" baseline="0" dirty="0">
                <a:solidFill>
                  <a:srgbClr val="000000"/>
                </a:solidFill>
              </a:rPr>
              <a:t>For a collision to lead to overcoming the energy barrier, the reacting molecules must have sufficient kinetic energy so that when they collide the activated complex can form. </a:t>
            </a:r>
          </a:p>
        </p:txBody>
      </p:sp>
      <p:pic>
        <p:nvPicPr>
          <p:cNvPr id="61444" name="Picture 7" descr="13_15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1"/>
          <a:stretch>
            <a:fillRect/>
          </a:stretch>
        </p:blipFill>
        <p:spPr bwMode="auto">
          <a:xfrm>
            <a:off x="6678574" y="1388806"/>
            <a:ext cx="4684712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53975" y="114300"/>
            <a:ext cx="11484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b="1" u="sng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Collisions: Kinetic Energy Factor</a:t>
            </a:r>
            <a:endParaRPr lang="en-US" b="1" u="sng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67758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6" descr="13_Pg621_UnFigure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8"/>
          <a:stretch>
            <a:fillRect/>
          </a:stretch>
        </p:blipFill>
        <p:spPr bwMode="auto">
          <a:xfrm>
            <a:off x="2819400" y="1143000"/>
            <a:ext cx="6324600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7" descr="13_Pg621_UnFigure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6"/>
          <a:stretch>
            <a:fillRect/>
          </a:stretch>
        </p:blipFill>
        <p:spPr bwMode="auto">
          <a:xfrm>
            <a:off x="2895600" y="3124201"/>
            <a:ext cx="5868988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53975" y="114300"/>
            <a:ext cx="11484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b="1" u="sng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Collisions: Orientation Factor</a:t>
            </a:r>
            <a:endParaRPr lang="en-US" b="1" u="sng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760727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353975" y="1828800"/>
            <a:ext cx="11484050" cy="3886200"/>
          </a:xfrm>
        </p:spPr>
        <p:txBody>
          <a:bodyPr/>
          <a:lstStyle/>
          <a:p>
            <a:pPr eaLnBrk="1" hangingPunct="1">
              <a:spcBef>
                <a:spcPct val="15000"/>
              </a:spcBef>
            </a:pPr>
            <a:r>
              <a:rPr lang="en-US" sz="4000" b="0" dirty="0">
                <a:solidFill>
                  <a:srgbClr val="000000"/>
                </a:solidFill>
                <a:effectLst/>
                <a:latin typeface="Arial" charset="0"/>
              </a:rPr>
              <a:t>Reactions generally occur faster in solution </a:t>
            </a:r>
            <a:r>
              <a:rPr lang="en-US" sz="4000" b="0" dirty="0" smtClean="0">
                <a:solidFill>
                  <a:srgbClr val="000000"/>
                </a:solidFill>
                <a:effectLst/>
                <a:latin typeface="Arial" charset="0"/>
              </a:rPr>
              <a:t/>
            </a:r>
            <a:br>
              <a:rPr lang="en-US" sz="4000" b="0" dirty="0" smtClean="0">
                <a:solidFill>
                  <a:srgbClr val="000000"/>
                </a:solidFill>
                <a:effectLst/>
                <a:latin typeface="Arial" charset="0"/>
              </a:rPr>
            </a:br>
            <a:r>
              <a:rPr lang="en-US" sz="4000" b="0" dirty="0" smtClean="0">
                <a:solidFill>
                  <a:srgbClr val="000000"/>
                </a:solidFill>
                <a:effectLst/>
                <a:latin typeface="Arial" charset="0"/>
              </a:rPr>
              <a:t>than </a:t>
            </a:r>
            <a:r>
              <a:rPr lang="en-US" sz="4000" b="0" dirty="0">
                <a:solidFill>
                  <a:srgbClr val="000000"/>
                </a:solidFill>
                <a:effectLst/>
                <a:latin typeface="Arial" charset="0"/>
              </a:rPr>
              <a:t>in pure substances.</a:t>
            </a:r>
          </a:p>
          <a:p>
            <a:pPr lvl="1" eaLnBrk="1" hangingPunct="1">
              <a:spcBef>
                <a:spcPct val="15000"/>
              </a:spcBef>
            </a:pP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</a:rPr>
              <a:t>Mixing gives more particle contact.</a:t>
            </a:r>
          </a:p>
          <a:p>
            <a:pPr lvl="1" eaLnBrk="1" hangingPunct="1">
              <a:spcBef>
                <a:spcPct val="15000"/>
              </a:spcBef>
            </a:pP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</a:rPr>
              <a:t>Particles are separated, allowing more effective collisions per second.</a:t>
            </a:r>
          </a:p>
          <a:p>
            <a:pPr lvl="1" eaLnBrk="1" hangingPunct="1">
              <a:spcBef>
                <a:spcPct val="15000"/>
              </a:spcBef>
            </a:pP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</a:rPr>
              <a:t>Forming some solutions breaks bonds that need to be broken.</a:t>
            </a:r>
            <a:r>
              <a:rPr lang="en-US" sz="2800" b="0" dirty="0">
                <a:solidFill>
                  <a:srgbClr val="000000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53975" y="495300"/>
            <a:ext cx="11484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b="1" u="sng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Molecular Interpretation of Factors Affecting the Rate – </a:t>
            </a:r>
            <a:r>
              <a:rPr lang="en-US" b="1" u="sng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Reactant Nature</a:t>
            </a:r>
            <a:endParaRPr lang="en-US" b="1" u="sng" kern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6269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353975" y="1828800"/>
            <a:ext cx="11484050" cy="3886200"/>
          </a:xfrm>
        </p:spPr>
        <p:txBody>
          <a:bodyPr/>
          <a:lstStyle/>
          <a:p>
            <a:pPr marL="0" indent="0" eaLnBrk="1" hangingPunct="1">
              <a:spcBef>
                <a:spcPct val="15000"/>
              </a:spcBef>
              <a:buNone/>
              <a:defRPr/>
            </a:pPr>
            <a:r>
              <a:rPr lang="en-US" sz="2800" b="0" dirty="0">
                <a:solidFill>
                  <a:srgbClr val="000000"/>
                </a:solidFill>
                <a:effectLst/>
                <a:latin typeface="Arial"/>
                <a:cs typeface="Arial"/>
              </a:rPr>
              <a:t>Some materials undergo similar reactions at different rates either because they have a </a:t>
            </a:r>
          </a:p>
          <a:p>
            <a:pPr marL="749300" lvl="1" indent="-292100">
              <a:spcBef>
                <a:spcPct val="15000"/>
              </a:spcBef>
              <a:buNone/>
              <a:defRPr/>
            </a:pPr>
            <a:r>
              <a:rPr lang="en-US" sz="2700" b="0" dirty="0">
                <a:solidFill>
                  <a:srgbClr val="000000"/>
                </a:solidFill>
                <a:effectLst/>
                <a:latin typeface="Arial"/>
                <a:cs typeface="Arial"/>
              </a:rPr>
              <a:t>1) </a:t>
            </a:r>
            <a:r>
              <a:rPr lang="en-US" sz="2700" b="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Higher </a:t>
            </a:r>
            <a:r>
              <a:rPr lang="en-US" sz="2700" b="0" dirty="0">
                <a:solidFill>
                  <a:srgbClr val="000000"/>
                </a:solidFill>
                <a:effectLst/>
                <a:latin typeface="Arial"/>
                <a:cs typeface="Arial"/>
              </a:rPr>
              <a:t>initial potential energy and are therefore closer in energy to the activated complex, or </a:t>
            </a:r>
          </a:p>
          <a:p>
            <a:pPr marL="457200" lvl="1" indent="0">
              <a:spcBef>
                <a:spcPct val="15000"/>
              </a:spcBef>
              <a:buNone/>
              <a:defRPr/>
            </a:pPr>
            <a:r>
              <a:rPr lang="en-US" sz="2700" b="0" dirty="0">
                <a:solidFill>
                  <a:srgbClr val="000000"/>
                </a:solidFill>
                <a:effectLst/>
                <a:latin typeface="Arial"/>
                <a:cs typeface="Arial"/>
              </a:rPr>
              <a:t>2) </a:t>
            </a:r>
            <a:r>
              <a:rPr lang="en-US" sz="2700" b="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Because </a:t>
            </a:r>
            <a:r>
              <a:rPr lang="en-US" sz="2700" b="0" dirty="0">
                <a:solidFill>
                  <a:srgbClr val="000000"/>
                </a:solidFill>
                <a:effectLst/>
                <a:latin typeface="Arial"/>
                <a:cs typeface="Arial"/>
              </a:rPr>
              <a:t>their reaction has a lower activation energy.</a:t>
            </a:r>
          </a:p>
          <a:p>
            <a:pPr marL="1090613" lvl="1" indent="0" eaLnBrk="1" hangingPunct="1">
              <a:spcBef>
                <a:spcPct val="15000"/>
              </a:spcBef>
              <a:buNone/>
              <a:defRPr/>
            </a:pPr>
            <a:r>
              <a:rPr lang="en-US" sz="2700" b="0" dirty="0">
                <a:solidFill>
                  <a:srgbClr val="000000"/>
                </a:solidFill>
                <a:effectLst/>
                <a:latin typeface="Arial"/>
                <a:cs typeface="Arial"/>
              </a:rPr>
              <a:t>CH</a:t>
            </a:r>
            <a:r>
              <a:rPr lang="en-US" sz="2700" b="0" baseline="-25000" dirty="0">
                <a:solidFill>
                  <a:srgbClr val="000000"/>
                </a:solidFill>
                <a:effectLst/>
                <a:latin typeface="Arial"/>
                <a:cs typeface="Arial"/>
              </a:rPr>
              <a:t>4</a:t>
            </a:r>
            <a:r>
              <a:rPr lang="en-US" sz="2700" b="0" dirty="0">
                <a:solidFill>
                  <a:srgbClr val="000000"/>
                </a:solidFill>
                <a:effectLst/>
                <a:latin typeface="Arial"/>
                <a:cs typeface="Arial"/>
              </a:rPr>
              <a:t> + Cl</a:t>
            </a:r>
            <a:r>
              <a:rPr lang="en-US" sz="2700" b="0" baseline="-25000" dirty="0">
                <a:solidFill>
                  <a:srgbClr val="000000"/>
                </a:solidFill>
                <a:effectLst/>
                <a:latin typeface="Arial"/>
                <a:cs typeface="Arial"/>
              </a:rPr>
              <a:t>2</a:t>
            </a:r>
            <a:r>
              <a:rPr lang="en-US" sz="2700" b="0" dirty="0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n-US" sz="2700" b="0" dirty="0">
                <a:solidFill>
                  <a:srgbClr val="000000"/>
                </a:solidFill>
                <a:effectLst/>
                <a:latin typeface="Arial"/>
                <a:cs typeface="Arial"/>
                <a:sym typeface="Symbol" pitchFamily="18" charset="2"/>
              </a:rPr>
              <a:t> CH</a:t>
            </a:r>
            <a:r>
              <a:rPr lang="en-US" sz="2700" b="0" baseline="-25000" dirty="0">
                <a:solidFill>
                  <a:srgbClr val="000000"/>
                </a:solidFill>
                <a:effectLst/>
                <a:latin typeface="Arial"/>
                <a:cs typeface="Arial"/>
                <a:sym typeface="Symbol" pitchFamily="18" charset="2"/>
              </a:rPr>
              <a:t>3</a:t>
            </a:r>
            <a:r>
              <a:rPr lang="en-US" sz="2700" b="0" dirty="0">
                <a:solidFill>
                  <a:srgbClr val="000000"/>
                </a:solidFill>
                <a:effectLst/>
                <a:latin typeface="Arial"/>
                <a:cs typeface="Arial"/>
                <a:sym typeface="Symbol" pitchFamily="18" charset="2"/>
              </a:rPr>
              <a:t>Cl + </a:t>
            </a:r>
            <a:r>
              <a:rPr lang="en-US" sz="2700" b="0" dirty="0" err="1">
                <a:solidFill>
                  <a:srgbClr val="000000"/>
                </a:solidFill>
                <a:effectLst/>
                <a:latin typeface="Arial"/>
                <a:cs typeface="Arial"/>
                <a:sym typeface="Symbol" pitchFamily="18" charset="2"/>
              </a:rPr>
              <a:t>HCl</a:t>
            </a:r>
            <a:r>
              <a:rPr lang="en-US" sz="2700" b="0" dirty="0">
                <a:solidFill>
                  <a:srgbClr val="000000"/>
                </a:solidFill>
                <a:effectLst/>
                <a:latin typeface="Arial"/>
                <a:cs typeface="Arial"/>
                <a:sym typeface="Symbol" pitchFamily="18" charset="2"/>
              </a:rPr>
              <a:t> is about 12 times faster than </a:t>
            </a:r>
          </a:p>
          <a:p>
            <a:pPr marL="1090613" lvl="1" indent="0">
              <a:spcBef>
                <a:spcPct val="15000"/>
              </a:spcBef>
              <a:buNone/>
              <a:defRPr/>
            </a:pPr>
            <a:r>
              <a:rPr lang="en-US" sz="2700" b="0" dirty="0">
                <a:solidFill>
                  <a:srgbClr val="000000"/>
                </a:solidFill>
                <a:effectLst/>
                <a:latin typeface="Arial"/>
                <a:cs typeface="Arial"/>
              </a:rPr>
              <a:t>CD</a:t>
            </a:r>
            <a:r>
              <a:rPr lang="en-US" sz="2700" b="0" baseline="-25000" dirty="0">
                <a:solidFill>
                  <a:srgbClr val="000000"/>
                </a:solidFill>
                <a:effectLst/>
                <a:latin typeface="Arial"/>
                <a:cs typeface="Arial"/>
              </a:rPr>
              <a:t>4</a:t>
            </a:r>
            <a:r>
              <a:rPr lang="en-US" sz="2700" b="0" dirty="0">
                <a:solidFill>
                  <a:srgbClr val="000000"/>
                </a:solidFill>
                <a:effectLst/>
                <a:latin typeface="Arial"/>
                <a:cs typeface="Arial"/>
              </a:rPr>
              <a:t> + Cl</a:t>
            </a:r>
            <a:r>
              <a:rPr lang="en-US" sz="2700" b="0" baseline="-25000" dirty="0">
                <a:solidFill>
                  <a:srgbClr val="000000"/>
                </a:solidFill>
                <a:effectLst/>
                <a:latin typeface="Arial"/>
                <a:cs typeface="Arial"/>
              </a:rPr>
              <a:t>2</a:t>
            </a:r>
            <a:r>
              <a:rPr lang="en-US" sz="2700" b="0" dirty="0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n-US" sz="2700" b="0" dirty="0">
                <a:solidFill>
                  <a:srgbClr val="000000"/>
                </a:solidFill>
                <a:effectLst/>
                <a:latin typeface="Arial"/>
                <a:cs typeface="Arial"/>
                <a:sym typeface="Symbol" pitchFamily="18" charset="2"/>
              </a:rPr>
              <a:t>  CD</a:t>
            </a:r>
            <a:r>
              <a:rPr lang="en-US" sz="2700" b="0" baseline="-25000" dirty="0">
                <a:solidFill>
                  <a:srgbClr val="000000"/>
                </a:solidFill>
                <a:effectLst/>
                <a:latin typeface="Arial"/>
                <a:cs typeface="Arial"/>
                <a:sym typeface="Symbol" pitchFamily="18" charset="2"/>
              </a:rPr>
              <a:t>3</a:t>
            </a:r>
            <a:r>
              <a:rPr lang="en-US" sz="2700" b="0" dirty="0">
                <a:solidFill>
                  <a:srgbClr val="000000"/>
                </a:solidFill>
                <a:effectLst/>
                <a:latin typeface="Arial"/>
                <a:cs typeface="Arial"/>
                <a:sym typeface="Symbol" pitchFamily="18" charset="2"/>
              </a:rPr>
              <a:t>Cl + </a:t>
            </a:r>
            <a:r>
              <a:rPr lang="en-US" sz="2700" b="0" dirty="0" err="1">
                <a:solidFill>
                  <a:srgbClr val="000000"/>
                </a:solidFill>
                <a:effectLst/>
                <a:latin typeface="Arial"/>
                <a:cs typeface="Arial"/>
                <a:sym typeface="Symbol" pitchFamily="18" charset="2"/>
              </a:rPr>
              <a:t>DCl</a:t>
            </a:r>
            <a:r>
              <a:rPr lang="en-US" sz="2700" b="0" dirty="0">
                <a:solidFill>
                  <a:srgbClr val="000000"/>
                </a:solidFill>
                <a:effectLst/>
                <a:latin typeface="Arial"/>
                <a:cs typeface="Arial"/>
                <a:sym typeface="Symbol" pitchFamily="18" charset="2"/>
              </a:rPr>
              <a:t> because the C</a:t>
            </a:r>
            <a:r>
              <a:rPr lang="en-US" sz="2700" b="0" dirty="0">
                <a:solidFill>
                  <a:srgbClr val="000000"/>
                </a:solidFill>
                <a:effectLst/>
                <a:latin typeface="Arial"/>
                <a:ea typeface="ヒラギノ角ゴ Pro W3"/>
                <a:cs typeface="Arial"/>
                <a:sym typeface="Symbol" pitchFamily="18" charset="2"/>
              </a:rPr>
              <a:t>─</a:t>
            </a:r>
            <a:r>
              <a:rPr lang="en-US" sz="2700" b="0" dirty="0">
                <a:solidFill>
                  <a:srgbClr val="000000"/>
                </a:solidFill>
                <a:effectLst/>
                <a:latin typeface="Arial"/>
                <a:cs typeface="Arial"/>
                <a:sym typeface="Symbol" pitchFamily="18" charset="2"/>
              </a:rPr>
              <a:t>H bond is weaker and </a:t>
            </a:r>
            <a:r>
              <a:rPr lang="en-US" sz="2700" b="0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Symbol" pitchFamily="18" charset="2"/>
              </a:rPr>
              <a:t/>
            </a:r>
            <a:br>
              <a:rPr lang="en-US" sz="2700" b="0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Symbol" pitchFamily="18" charset="2"/>
              </a:rPr>
            </a:br>
            <a:r>
              <a:rPr lang="en-US" sz="2700" b="0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Symbol" pitchFamily="18" charset="2"/>
              </a:rPr>
              <a:t>                                           less </a:t>
            </a:r>
            <a:r>
              <a:rPr lang="en-US" sz="2700" b="0" dirty="0">
                <a:solidFill>
                  <a:srgbClr val="000000"/>
                </a:solidFill>
                <a:effectLst/>
                <a:latin typeface="Arial"/>
                <a:cs typeface="Arial"/>
                <a:sym typeface="Symbol" pitchFamily="18" charset="2"/>
              </a:rPr>
              <a:t>stable than  the C</a:t>
            </a:r>
            <a:r>
              <a:rPr lang="en-US" sz="2700" b="0" dirty="0">
                <a:solidFill>
                  <a:srgbClr val="000000"/>
                </a:solidFill>
                <a:effectLst/>
                <a:latin typeface="Arial"/>
                <a:ea typeface="ヒラギノ角ゴ Pro W3"/>
                <a:cs typeface="Arial"/>
                <a:sym typeface="Symbol" pitchFamily="18" charset="2"/>
              </a:rPr>
              <a:t>─</a:t>
            </a:r>
            <a:r>
              <a:rPr lang="en-US" sz="2700" b="0" dirty="0">
                <a:solidFill>
                  <a:srgbClr val="000000"/>
                </a:solidFill>
                <a:effectLst/>
                <a:latin typeface="Arial"/>
                <a:cs typeface="Arial"/>
                <a:sym typeface="Symbol" pitchFamily="18" charset="2"/>
              </a:rPr>
              <a:t>D bond.</a:t>
            </a:r>
            <a:endParaRPr lang="en-US" sz="2700" b="0" dirty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marL="457200" lvl="1" indent="0" eaLnBrk="1" hangingPunct="1">
              <a:spcBef>
                <a:spcPct val="15000"/>
              </a:spcBef>
              <a:buNone/>
              <a:defRPr/>
            </a:pPr>
            <a:r>
              <a:rPr lang="en-US" sz="2700" b="0" dirty="0">
                <a:solidFill>
                  <a:srgbClr val="000000"/>
                </a:solidFill>
                <a:effectLst/>
                <a:latin typeface="Arial"/>
                <a:cs typeface="Arial"/>
              </a:rPr>
              <a:t>CH</a:t>
            </a:r>
            <a:r>
              <a:rPr lang="en-US" sz="2700" b="0" baseline="-25000" dirty="0">
                <a:solidFill>
                  <a:srgbClr val="000000"/>
                </a:solidFill>
                <a:effectLst/>
                <a:latin typeface="Arial"/>
                <a:cs typeface="Arial"/>
              </a:rPr>
              <a:t>4</a:t>
            </a:r>
            <a:r>
              <a:rPr lang="en-US" sz="2700" b="0" dirty="0">
                <a:solidFill>
                  <a:srgbClr val="000000"/>
                </a:solidFill>
                <a:effectLst/>
                <a:latin typeface="Arial"/>
                <a:cs typeface="Arial"/>
              </a:rPr>
              <a:t> + X</a:t>
            </a:r>
            <a:r>
              <a:rPr lang="en-US" sz="2700" b="0" baseline="-25000" dirty="0">
                <a:solidFill>
                  <a:srgbClr val="000000"/>
                </a:solidFill>
                <a:effectLst/>
                <a:latin typeface="Arial"/>
                <a:cs typeface="Arial"/>
              </a:rPr>
              <a:t>2</a:t>
            </a:r>
            <a:r>
              <a:rPr lang="en-US" sz="2700" b="0" dirty="0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n-US" sz="2700" b="0" dirty="0">
                <a:solidFill>
                  <a:srgbClr val="000000"/>
                </a:solidFill>
                <a:effectLst/>
                <a:latin typeface="Arial"/>
                <a:cs typeface="Arial"/>
                <a:sym typeface="Symbol" pitchFamily="18" charset="2"/>
              </a:rPr>
              <a:t> CH</a:t>
            </a:r>
            <a:r>
              <a:rPr lang="en-US" sz="2700" b="0" baseline="-25000" dirty="0">
                <a:solidFill>
                  <a:srgbClr val="000000"/>
                </a:solidFill>
                <a:effectLst/>
                <a:latin typeface="Arial"/>
                <a:cs typeface="Arial"/>
                <a:sym typeface="Symbol" pitchFamily="18" charset="2"/>
              </a:rPr>
              <a:t>3</a:t>
            </a:r>
            <a:r>
              <a:rPr lang="en-US" sz="2700" b="0" dirty="0">
                <a:solidFill>
                  <a:srgbClr val="000000"/>
                </a:solidFill>
                <a:effectLst/>
                <a:latin typeface="Arial"/>
                <a:cs typeface="Arial"/>
                <a:sym typeface="Symbol" pitchFamily="18" charset="2"/>
              </a:rPr>
              <a:t>X + HX occurs about </a:t>
            </a:r>
            <a:r>
              <a:rPr lang="en-US" sz="2700" b="0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Symbol" pitchFamily="18" charset="2"/>
              </a:rPr>
              <a:t>100x faster </a:t>
            </a:r>
            <a:r>
              <a:rPr lang="en-US" sz="2700" b="0" dirty="0">
                <a:solidFill>
                  <a:srgbClr val="000000"/>
                </a:solidFill>
                <a:effectLst/>
                <a:latin typeface="Arial"/>
                <a:cs typeface="Arial"/>
                <a:sym typeface="Symbol" pitchFamily="18" charset="2"/>
              </a:rPr>
              <a:t>with F</a:t>
            </a:r>
            <a:r>
              <a:rPr lang="en-US" sz="2700" b="0" baseline="-25000" dirty="0">
                <a:solidFill>
                  <a:srgbClr val="000000"/>
                </a:solidFill>
                <a:effectLst/>
                <a:latin typeface="Arial"/>
                <a:cs typeface="Arial"/>
                <a:sym typeface="Symbol" pitchFamily="18" charset="2"/>
              </a:rPr>
              <a:t>2</a:t>
            </a:r>
            <a:r>
              <a:rPr lang="en-US" sz="2700" b="0" dirty="0">
                <a:solidFill>
                  <a:srgbClr val="000000"/>
                </a:solidFill>
                <a:effectLst/>
                <a:latin typeface="Arial"/>
                <a:cs typeface="Arial"/>
                <a:sym typeface="Symbol" pitchFamily="18" charset="2"/>
              </a:rPr>
              <a:t> than </a:t>
            </a:r>
            <a:r>
              <a:rPr lang="en-US" sz="2700" b="0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Symbol" pitchFamily="18" charset="2"/>
              </a:rPr>
              <a:t>Cl</a:t>
            </a:r>
            <a:r>
              <a:rPr lang="en-US" sz="2700" b="0" baseline="-25000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Symbol" pitchFamily="18" charset="2"/>
              </a:rPr>
              <a:t>2</a:t>
            </a:r>
            <a:r>
              <a:rPr lang="en-US" sz="2700" b="0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Symbol" pitchFamily="18" charset="2"/>
              </a:rPr>
              <a:t> </a:t>
            </a:r>
            <a:r>
              <a:rPr lang="en-US" sz="2700" b="0" dirty="0">
                <a:solidFill>
                  <a:srgbClr val="000000"/>
                </a:solidFill>
                <a:effectLst/>
                <a:latin typeface="Arial"/>
                <a:cs typeface="Arial"/>
                <a:sym typeface="Symbol" pitchFamily="18" charset="2"/>
              </a:rPr>
              <a:t>because the </a:t>
            </a:r>
            <a:r>
              <a:rPr lang="en-US" sz="2700" b="0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Symbol" pitchFamily="18" charset="2"/>
              </a:rPr>
              <a:t>A</a:t>
            </a:r>
            <a:r>
              <a:rPr lang="en-US" sz="2700" b="0" baseline="-25000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Symbol" pitchFamily="18" charset="2"/>
              </a:rPr>
              <a:t>E </a:t>
            </a:r>
            <a:r>
              <a:rPr lang="en-US" sz="2700" b="0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Symbol" pitchFamily="18" charset="2"/>
              </a:rPr>
              <a:t>for </a:t>
            </a:r>
            <a:r>
              <a:rPr lang="en-US" sz="2700" b="0" dirty="0">
                <a:solidFill>
                  <a:srgbClr val="000000"/>
                </a:solidFill>
                <a:effectLst/>
                <a:latin typeface="Arial"/>
                <a:cs typeface="Arial"/>
                <a:sym typeface="Symbol" pitchFamily="18" charset="2"/>
              </a:rPr>
              <a:t>F</a:t>
            </a:r>
            <a:r>
              <a:rPr lang="en-US" sz="2700" b="0" baseline="-25000" dirty="0">
                <a:solidFill>
                  <a:srgbClr val="000000"/>
                </a:solidFill>
                <a:effectLst/>
                <a:latin typeface="Arial"/>
                <a:cs typeface="Arial"/>
                <a:sym typeface="Symbol" pitchFamily="18" charset="2"/>
              </a:rPr>
              <a:t>2</a:t>
            </a:r>
            <a:r>
              <a:rPr lang="en-US" sz="2700" b="0" dirty="0">
                <a:solidFill>
                  <a:srgbClr val="000000"/>
                </a:solidFill>
                <a:effectLst/>
                <a:latin typeface="Arial"/>
                <a:cs typeface="Arial"/>
                <a:sym typeface="Symbol" pitchFamily="18" charset="2"/>
              </a:rPr>
              <a:t> is 5 kJ/</a:t>
            </a:r>
            <a:r>
              <a:rPr lang="en-US" sz="2700" b="0" dirty="0" err="1">
                <a:solidFill>
                  <a:srgbClr val="000000"/>
                </a:solidFill>
                <a:effectLst/>
                <a:latin typeface="Arial"/>
                <a:cs typeface="Arial"/>
                <a:sym typeface="Symbol" pitchFamily="18" charset="2"/>
              </a:rPr>
              <a:t>mol</a:t>
            </a:r>
            <a:r>
              <a:rPr lang="en-US" sz="2700" b="0" dirty="0">
                <a:solidFill>
                  <a:srgbClr val="000000"/>
                </a:solidFill>
                <a:effectLst/>
                <a:latin typeface="Arial"/>
                <a:cs typeface="Arial"/>
                <a:sym typeface="Symbol" pitchFamily="18" charset="2"/>
              </a:rPr>
              <a:t>, but for Cl</a:t>
            </a:r>
            <a:r>
              <a:rPr lang="en-US" sz="2700" b="0" baseline="-25000" dirty="0">
                <a:solidFill>
                  <a:srgbClr val="000000"/>
                </a:solidFill>
                <a:effectLst/>
                <a:latin typeface="Arial"/>
                <a:cs typeface="Arial"/>
                <a:sym typeface="Symbol" pitchFamily="18" charset="2"/>
              </a:rPr>
              <a:t>2</a:t>
            </a:r>
            <a:r>
              <a:rPr lang="en-US" sz="2700" b="0" dirty="0">
                <a:solidFill>
                  <a:srgbClr val="000000"/>
                </a:solidFill>
                <a:effectLst/>
                <a:latin typeface="Arial"/>
                <a:cs typeface="Arial"/>
                <a:sym typeface="Symbol" pitchFamily="18" charset="2"/>
              </a:rPr>
              <a:t> is 17 kJ/mol.</a:t>
            </a:r>
            <a:endParaRPr lang="en-US" sz="2700" b="0" dirty="0"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53975" y="495300"/>
            <a:ext cx="11484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b="1" u="sng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Molecular Interpretation of Factors Affecting the Rate – </a:t>
            </a:r>
            <a:r>
              <a:rPr lang="en-US" b="1" u="sng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Reactant Nature</a:t>
            </a:r>
            <a:endParaRPr lang="en-US" b="1" u="sng" kern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9051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uiExpand="1" build="p"/>
    </p:bldLst>
  </p:timing>
</p:sld>
</file>

<file path=ppt/theme/theme1.xml><?xml version="1.0" encoding="utf-8"?>
<a:theme xmlns:a="http://schemas.openxmlformats.org/drawingml/2006/main" name="chemistry">
  <a:themeElements>
    <a:clrScheme name="chemistry 8">
      <a:dk1>
        <a:srgbClr val="808080"/>
      </a:dk1>
      <a:lt1>
        <a:srgbClr val="FFFFFF"/>
      </a:lt1>
      <a:dk2>
        <a:srgbClr val="3366FF"/>
      </a:dk2>
      <a:lt2>
        <a:srgbClr val="FFFFFF"/>
      </a:lt2>
      <a:accent1>
        <a:srgbClr val="FFFF00"/>
      </a:accent1>
      <a:accent2>
        <a:srgbClr val="3333CC"/>
      </a:accent2>
      <a:accent3>
        <a:srgbClr val="ADB8FF"/>
      </a:accent3>
      <a:accent4>
        <a:srgbClr val="DADADA"/>
      </a:accent4>
      <a:accent5>
        <a:srgbClr val="FFFFAA"/>
      </a:accent5>
      <a:accent6>
        <a:srgbClr val="2D2DB9"/>
      </a:accent6>
      <a:hlink>
        <a:srgbClr val="CCCCFF"/>
      </a:hlink>
      <a:folHlink>
        <a:srgbClr val="B2B2B2"/>
      </a:folHlink>
    </a:clrScheme>
    <a:fontScheme name="chemistry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hemistr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mistr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8">
        <a:dk1>
          <a:srgbClr val="808080"/>
        </a:dk1>
        <a:lt1>
          <a:srgbClr val="FFFFFF"/>
        </a:lt1>
        <a:dk2>
          <a:srgbClr val="3366FF"/>
        </a:dk2>
        <a:lt2>
          <a:srgbClr val="FFFFFF"/>
        </a:lt2>
        <a:accent1>
          <a:srgbClr val="FFFF00"/>
        </a:accent1>
        <a:accent2>
          <a:srgbClr val="3333CC"/>
        </a:accent2>
        <a:accent3>
          <a:srgbClr val="ADB8FF"/>
        </a:accent3>
        <a:accent4>
          <a:srgbClr val="DADADA"/>
        </a:accent4>
        <a:accent5>
          <a:srgbClr val="FFFFA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10811</TotalTime>
  <Words>970</Words>
  <Application>Microsoft Office PowerPoint</Application>
  <PresentationFormat>Widescreen</PresentationFormat>
  <Paragraphs>141</Paragraphs>
  <Slides>28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ＭＳ Ｐゴシック</vt:lpstr>
      <vt:lpstr>Arial</vt:lpstr>
      <vt:lpstr>Comic Sans MS</vt:lpstr>
      <vt:lpstr>Helvetica</vt:lpstr>
      <vt:lpstr>Impact</vt:lpstr>
      <vt:lpstr>Symbol</vt:lpstr>
      <vt:lpstr>Wingdings</vt:lpstr>
      <vt:lpstr>ヒラギノ角ゴ Pro W3</vt:lpstr>
      <vt:lpstr>chemistry</vt:lpstr>
      <vt:lpstr>Default Design</vt:lpstr>
      <vt:lpstr>Equation</vt:lpstr>
      <vt:lpstr>KINETICS</vt:lpstr>
      <vt:lpstr>Rate Laws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Independent Web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Andrew Allan</dc:creator>
  <cp:lastModifiedBy>Farmer, Stephanie [DH]</cp:lastModifiedBy>
  <cp:revision>312</cp:revision>
  <dcterms:created xsi:type="dcterms:W3CDTF">2006-06-14T20:08:31Z</dcterms:created>
  <dcterms:modified xsi:type="dcterms:W3CDTF">2020-05-20T00:26:51Z</dcterms:modified>
</cp:coreProperties>
</file>