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</p:sldMasterIdLst>
  <p:notesMasterIdLst>
    <p:notesMasterId r:id="rId34"/>
  </p:notesMasterIdLst>
  <p:sldIdLst>
    <p:sldId id="350" r:id="rId4"/>
    <p:sldId id="368" r:id="rId5"/>
    <p:sldId id="351" r:id="rId6"/>
    <p:sldId id="258" r:id="rId7"/>
    <p:sldId id="259" r:id="rId8"/>
    <p:sldId id="295" r:id="rId9"/>
    <p:sldId id="344" r:id="rId10"/>
    <p:sldId id="345" r:id="rId11"/>
    <p:sldId id="346" r:id="rId12"/>
    <p:sldId id="352" r:id="rId13"/>
    <p:sldId id="354" r:id="rId14"/>
    <p:sldId id="353" r:id="rId15"/>
    <p:sldId id="355" r:id="rId16"/>
    <p:sldId id="356" r:id="rId17"/>
    <p:sldId id="358" r:id="rId18"/>
    <p:sldId id="357" r:id="rId19"/>
    <p:sldId id="340" r:id="rId20"/>
    <p:sldId id="342" r:id="rId21"/>
    <p:sldId id="359" r:id="rId22"/>
    <p:sldId id="338" r:id="rId23"/>
    <p:sldId id="335" r:id="rId24"/>
    <p:sldId id="362" r:id="rId25"/>
    <p:sldId id="361" r:id="rId26"/>
    <p:sldId id="363" r:id="rId27"/>
    <p:sldId id="360" r:id="rId28"/>
    <p:sldId id="364" r:id="rId29"/>
    <p:sldId id="365" r:id="rId30"/>
    <p:sldId id="366" r:id="rId31"/>
    <p:sldId id="367" r:id="rId32"/>
    <p:sldId id="369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FF"/>
    <a:srgbClr val="5F5F5F"/>
    <a:srgbClr val="99FF66"/>
    <a:srgbClr val="FFCCFF"/>
    <a:srgbClr val="006600"/>
    <a:srgbClr val="DDDDD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74" autoAdjust="0"/>
    <p:restoredTop sz="94586" autoAdjust="0"/>
  </p:normalViewPr>
  <p:slideViewPr>
    <p:cSldViewPr>
      <p:cViewPr varScale="1">
        <p:scale>
          <a:sx n="49" d="100"/>
          <a:sy n="49" d="100"/>
        </p:scale>
        <p:origin x="36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01773766-CA99-4600-9D5A-6DB0DDBA8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9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3766-CA99-4600-9D5A-6DB0DDBA82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14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15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16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42EA811-8CC5-1A4A-8246-288AC2D2926C}" type="slidenum">
              <a:rPr lang="en-US" sz="1200" baseline="0"/>
              <a:pPr/>
              <a:t>17</a:t>
            </a:fld>
            <a:endParaRPr lang="en-US" sz="1200" baseline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18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CA8C4F3-F00D-B04B-9F80-D96F82439229}" type="slidenum">
              <a:rPr lang="en-US" sz="1200" baseline="0"/>
              <a:pPr/>
              <a:t>18</a:t>
            </a:fld>
            <a:endParaRPr lang="en-US" sz="1200" baseline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9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19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54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C560CA7-FC68-EB42-8615-A274A7D32318}" type="slidenum">
              <a:rPr lang="en-US" sz="1200" baseline="0"/>
              <a:pPr/>
              <a:t>20</a:t>
            </a:fld>
            <a:endParaRPr lang="en-US" sz="1200" baseline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8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21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25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22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63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23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0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5E69C-05DF-472D-B092-6B4DE98847F8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44987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24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5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26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09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27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2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28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93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29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31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E916CA-BD8F-CC44-9EA7-43BAA8D563C9}" type="slidenum">
              <a:rPr lang="en-US" sz="1200" baseline="0"/>
              <a:pPr/>
              <a:t>30</a:t>
            </a:fld>
            <a:endParaRPr 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7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5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4AB2C00-80B9-A643-A5F4-B967C00EF0AA}" type="slidenum">
              <a:rPr lang="en-US" sz="1200" baseline="0"/>
              <a:pPr/>
              <a:t>8</a:t>
            </a:fld>
            <a:endParaRPr lang="en-US" sz="1200" baseline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3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2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3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EA6442-EB97-2241-B354-A4A67F05CFA0}" type="slidenum">
              <a:rPr lang="en-US" sz="1200" baseline="0"/>
              <a:pPr/>
              <a:t>13</a:t>
            </a:fld>
            <a:endParaRPr 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5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0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7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3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37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48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3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1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41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07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4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21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23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75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09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3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4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9B355-72B5-41B7-AF0E-F4A40FEE185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8239-2370-4B94-9026-CEDD2E89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8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goI25FK9_M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goI25FK9_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>
                <a:latin typeface="Impact" panose="020B0806030902050204" pitchFamily="34" charset="0"/>
              </a:rPr>
              <a:t>N11 - KINETICS</a:t>
            </a:r>
            <a:endParaRPr lang="en-US" sz="8000" u="sng" dirty="0"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2819400"/>
            <a:ext cx="8015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Collision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Theory and More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2A1CB-D240-2D55-EEDF-43363D743330}"/>
              </a:ext>
            </a:extLst>
          </p:cNvPr>
          <p:cNvSpPr txBox="1"/>
          <p:nvPr/>
        </p:nvSpPr>
        <p:spPr>
          <a:xfrm>
            <a:off x="381000" y="5998720"/>
            <a:ext cx="9722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to YouTube Presentation: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https://youtu.be/OgoI25FK9_M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7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3975" y="1828800"/>
            <a:ext cx="11484050" cy="3886200"/>
          </a:xfrm>
        </p:spPr>
        <p:txBody>
          <a:bodyPr/>
          <a:lstStyle/>
          <a:p>
            <a:pPr marL="0" indent="0" eaLnBrk="1" hangingPunct="1">
              <a:spcBef>
                <a:spcPct val="15000"/>
              </a:spcBef>
              <a:buNone/>
              <a:defRPr/>
            </a:pPr>
            <a:r>
              <a:rPr lang="en-US" sz="2800" dirty="0">
                <a:solidFill>
                  <a:srgbClr val="000000"/>
                </a:solidFill>
                <a:effectLst/>
                <a:latin typeface="Arial"/>
                <a:cs typeface="Arial"/>
              </a:rPr>
              <a:t>Some materials undergo similar reactions at different rates either because they have a </a:t>
            </a:r>
          </a:p>
          <a:p>
            <a:pPr marL="749300" lvl="1" indent="-292100">
              <a:spcBef>
                <a:spcPct val="15000"/>
              </a:spcBef>
              <a:buNone/>
              <a:defRPr/>
            </a:pP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1) Higher initial potential energy and are therefore closer in energy to the activated complex, or </a:t>
            </a:r>
          </a:p>
          <a:p>
            <a:pPr marL="457200" lvl="1" indent="0">
              <a:spcBef>
                <a:spcPct val="15000"/>
              </a:spcBef>
              <a:buNone/>
              <a:defRPr/>
            </a:pP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2) Because their reaction has a lower activation energy.</a:t>
            </a:r>
          </a:p>
          <a:p>
            <a:pPr marL="1090613" lvl="1" indent="0" eaLnBrk="1" hangingPunct="1">
              <a:spcBef>
                <a:spcPct val="15000"/>
              </a:spcBef>
              <a:buNone/>
              <a:defRPr/>
            </a:pP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CH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4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+ Cl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 CH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3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Cl + </a:t>
            </a:r>
            <a:r>
              <a:rPr lang="en-US" sz="2700" b="0" dirty="0" err="1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HCl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is about 12 times faster than </a:t>
            </a:r>
          </a:p>
          <a:p>
            <a:pPr marL="1090613" lvl="1" indent="0">
              <a:spcBef>
                <a:spcPct val="15000"/>
              </a:spcBef>
              <a:buNone/>
              <a:defRPr/>
            </a:pP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CD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4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+ Cl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  CD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3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Cl + </a:t>
            </a:r>
            <a:r>
              <a:rPr lang="en-US" sz="2700" b="0" dirty="0" err="1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DCl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because the C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ea typeface="ヒラギノ角ゴ Pro W3"/>
                <a:cs typeface="Arial"/>
                <a:sym typeface="Symbol" pitchFamily="18" charset="2"/>
              </a:rPr>
              <a:t>─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H bond is weaker and </a:t>
            </a:r>
            <a:b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</a:b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                                          less stable than  the C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ea typeface="ヒラギノ角ゴ Pro W3"/>
                <a:cs typeface="Arial"/>
                <a:sym typeface="Symbol" pitchFamily="18" charset="2"/>
              </a:rPr>
              <a:t>─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D bond.</a:t>
            </a:r>
            <a:endParaRPr lang="en-US" sz="2700" b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457200" lvl="1" indent="0" eaLnBrk="1" hangingPunct="1">
              <a:spcBef>
                <a:spcPct val="15000"/>
              </a:spcBef>
              <a:buNone/>
              <a:defRPr/>
            </a:pP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CH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4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+ X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 CH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3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X + HX occurs about 100x faster with F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than Cl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because the A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E 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for F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is 5 kJ/</a:t>
            </a:r>
            <a:r>
              <a:rPr lang="en-US" sz="2700" b="0" dirty="0" err="1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mol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, but for Cl</a:t>
            </a:r>
            <a:r>
              <a:rPr lang="en-US" sz="2700" b="0" baseline="-2500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2</a:t>
            </a:r>
            <a:r>
              <a:rPr lang="en-US" sz="2700" b="0" dirty="0">
                <a:solidFill>
                  <a:srgbClr val="000000"/>
                </a:solidFill>
                <a:effectLst/>
                <a:latin typeface="Arial"/>
                <a:cs typeface="Arial"/>
                <a:sym typeface="Symbol" pitchFamily="18" charset="2"/>
              </a:rPr>
              <a:t> is 17 kJ/mol.</a:t>
            </a:r>
            <a:endParaRPr lang="en-US" sz="2700" b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495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Factors Affecting the Rate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 Nature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5697FC-AD63-63A9-58C7-39E85B5C115E}"/>
              </a:ext>
            </a:extLst>
          </p:cNvPr>
          <p:cNvCxnSpPr>
            <a:cxnSpLocks/>
          </p:cNvCxnSpPr>
          <p:nvPr/>
        </p:nvCxnSpPr>
        <p:spPr bwMode="auto">
          <a:xfrm>
            <a:off x="152400" y="4114800"/>
            <a:ext cx="118110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05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3975" y="1828800"/>
            <a:ext cx="11484050" cy="3886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Reaction rate generally increases as the concentration or partial pressure of reactant molecules increases.</a:t>
            </a:r>
          </a:p>
          <a:p>
            <a:pPr lvl="1" eaLnBrk="1" hangingPunct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Except for zero order reactions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</a:br>
            <a:endParaRPr lang="en-US" sz="32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More molecules leads to more molecules with sufficient kinetic energy for effective collision.</a:t>
            </a:r>
          </a:p>
          <a:p>
            <a:pPr lvl="1" eaLnBrk="1" hangingPunct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Distribution the same, just bigger curve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495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Factors Affecting the Rate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15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3975" y="1828800"/>
            <a:ext cx="1148405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Increasing the temperature raises the</a:t>
            </a:r>
            <a:r>
              <a:rPr lang="en-US" sz="2800" b="0" i="1" u="sng" dirty="0">
                <a:solidFill>
                  <a:srgbClr val="000000"/>
                </a:solidFill>
                <a:effectLst/>
                <a:latin typeface="Arial" charset="0"/>
              </a:rPr>
              <a:t> average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kinetic energy of the reactant molecules.</a:t>
            </a:r>
          </a:p>
          <a:p>
            <a:pPr eaLnBrk="1" hangingPunct="1">
              <a:lnSpc>
                <a:spcPct val="90000"/>
              </a:lnSpc>
            </a:pPr>
            <a:endParaRPr lang="en-US" sz="28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There is a minimum amount of kinetic energy needed for the collision to be converted into enough potential energy to form the activated complex.</a:t>
            </a:r>
          </a:p>
          <a:p>
            <a:pPr eaLnBrk="1" hangingPunct="1">
              <a:lnSpc>
                <a:spcPct val="90000"/>
              </a:lnSpc>
            </a:pPr>
            <a:endParaRPr lang="en-US" sz="28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Increasing the temperature increases the number of molecules with sufficient kinetic energy to overcome the activation energy.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495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Factors Affecting the Rate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9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Temperature on Rate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3975" y="1257300"/>
            <a:ext cx="11484050" cy="37719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2800" b="0" kern="0" dirty="0">
                <a:solidFill>
                  <a:srgbClr val="000000"/>
                </a:solidFill>
                <a:effectLst/>
                <a:latin typeface="Arial" charset="0"/>
              </a:rPr>
              <a:t>Changing the temperature changes the rate constant of the rate law.</a:t>
            </a:r>
          </a:p>
          <a:p>
            <a:r>
              <a:rPr lang="en-US" sz="2800" b="0" kern="0" dirty="0">
                <a:solidFill>
                  <a:srgbClr val="000000"/>
                </a:solidFill>
                <a:effectLst/>
                <a:latin typeface="Arial" charset="0"/>
              </a:rPr>
              <a:t>Svante Arrhenius investigated this relationship and showed the following: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2254" y="4267116"/>
            <a:ext cx="10446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i="1" baseline="0" dirty="0">
                <a:solidFill>
                  <a:srgbClr val="000000"/>
                </a:solidFill>
              </a:rPr>
              <a:t>R</a:t>
            </a:r>
            <a:r>
              <a:rPr lang="en-US" b="0" baseline="0" dirty="0">
                <a:solidFill>
                  <a:srgbClr val="000000"/>
                </a:solidFill>
              </a:rPr>
              <a:t> = gas constant in energy units, 8.314 J/(</a:t>
            </a:r>
            <a:r>
              <a:rPr lang="en-US" b="0" baseline="0" dirty="0" err="1">
                <a:solidFill>
                  <a:srgbClr val="000000"/>
                </a:solidFill>
              </a:rPr>
              <a:t>mol</a:t>
            </a:r>
            <a:r>
              <a:rPr lang="en-US" b="0" baseline="0" dirty="0">
                <a:solidFill>
                  <a:srgbClr val="000000"/>
                </a:solidFill>
              </a:rPr>
              <a:t> · K).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3975" y="3773185"/>
            <a:ext cx="7212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i="1" baseline="0" dirty="0">
                <a:solidFill>
                  <a:srgbClr val="000000"/>
                </a:solidFill>
              </a:rPr>
              <a:t>T</a:t>
            </a:r>
            <a:r>
              <a:rPr lang="en-US" b="0" baseline="0" dirty="0">
                <a:solidFill>
                  <a:srgbClr val="000000"/>
                </a:solidFill>
              </a:rPr>
              <a:t> = temperature in kelvins.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2254" y="4697104"/>
            <a:ext cx="11173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i="1" baseline="0" dirty="0">
                <a:solidFill>
                  <a:srgbClr val="000000"/>
                </a:solidFill>
              </a:rPr>
              <a:t>A</a:t>
            </a:r>
            <a:r>
              <a:rPr lang="en-US" b="0" baseline="0" dirty="0">
                <a:solidFill>
                  <a:srgbClr val="000000"/>
                </a:solidFill>
              </a:rPr>
              <a:t> = called the frequency factor, the rate the reactant energy approaches the </a:t>
            </a:r>
            <a:r>
              <a:rPr lang="en-US" b="0" baseline="0" dirty="0" err="1">
                <a:solidFill>
                  <a:srgbClr val="000000"/>
                </a:solidFill>
              </a:rPr>
              <a:t>Ea</a:t>
            </a:r>
            <a:endParaRPr lang="en-US" b="0" baseline="0" dirty="0">
              <a:solidFill>
                <a:srgbClr val="000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2254" y="5112602"/>
            <a:ext cx="11455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i="1" baseline="0" dirty="0" err="1">
                <a:solidFill>
                  <a:srgbClr val="000000"/>
                </a:solidFill>
              </a:rPr>
              <a:t>E</a:t>
            </a:r>
            <a:r>
              <a:rPr lang="en-US" i="1" baseline="-25000" dirty="0" err="1">
                <a:solidFill>
                  <a:srgbClr val="000000"/>
                </a:solidFill>
              </a:rPr>
              <a:t>a</a:t>
            </a:r>
            <a:r>
              <a:rPr lang="en-US" b="0" baseline="0" dirty="0">
                <a:solidFill>
                  <a:srgbClr val="000000"/>
                </a:solidFill>
              </a:rPr>
              <a:t> = activation energy, the extra energy needed to start the molecules reacting.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4400" y="2461529"/>
                <a:ext cx="3276600" cy="1011752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𝑬𝒂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𝑹𝑻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461529"/>
                <a:ext cx="3276600" cy="1011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5404B597-9569-5985-119A-7EA37CF25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8335539" y="2505467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1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Arrhenius Equation Rearranged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759490"/>
              </p:ext>
            </p:extLst>
          </p:nvPr>
        </p:nvGraphicFramePr>
        <p:xfrm>
          <a:off x="3103383" y="1135063"/>
          <a:ext cx="5894388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280" imgH="431640" progId="">
                  <p:embed/>
                </p:oleObj>
              </mc:Choice>
              <mc:Fallback>
                <p:oleObj name="Equation" r:id="rId3" imgW="1511280" imgH="431640" progId="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383" y="1135063"/>
                        <a:ext cx="5894388" cy="168433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7977" y="3099763"/>
            <a:ext cx="1112519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Simplifies solving for </a:t>
            </a:r>
            <a:r>
              <a:rPr lang="en-US" sz="3200" b="0" i="1" dirty="0" err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3200" b="0" i="1" baseline="-2500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endParaRPr lang="en-US" sz="3200" b="0" i="1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b="0" i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3200" b="0" i="1" dirty="0" err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3200" b="0" i="1" baseline="-2500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3200" b="0" i="1" baseline="-25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b="0" i="1" dirty="0">
                <a:solidFill>
                  <a:srgbClr val="000000"/>
                </a:solidFill>
                <a:latin typeface="Arial"/>
                <a:cs typeface="Arial"/>
              </a:rPr>
              <a:t>/ R</a:t>
            </a: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 is the slope when graphing ln(</a:t>
            </a:r>
            <a:r>
              <a:rPr lang="en-US" sz="3200" b="0" i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) vs. (1/T)</a:t>
            </a: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ln(</a:t>
            </a:r>
            <a:r>
              <a:rPr lang="en-US" sz="3200" b="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) is the y-intercept</a:t>
            </a: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Graphing ln(</a:t>
            </a:r>
            <a:r>
              <a:rPr lang="en-US" sz="3200" b="0" i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) vs (1/T) and taking line of best fit  </a:t>
            </a:r>
            <a:b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can quickly yield a slope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endParaRPr lang="en-US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E5FD6531-9791-83A1-87AC-707BCAC022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9305096" y="1340697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3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Arrhenius Equation – Two Point Format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9059" y="1371600"/>
            <a:ext cx="11380825" cy="1524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If you only have two (T, </a:t>
            </a:r>
            <a:r>
              <a:rPr lang="en-US" sz="3200" b="0" i="1" kern="0" dirty="0">
                <a:solidFill>
                  <a:srgbClr val="000000"/>
                </a:solidFill>
                <a:effectLst/>
                <a:latin typeface="Arial" charset="0"/>
              </a:rPr>
              <a:t>k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) data points, the following form of the Arrhenius equation can be used: </a:t>
            </a:r>
          </a:p>
          <a:p>
            <a:pPr marL="0" indent="0">
              <a:buNone/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3200" b="0" kern="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3200" b="0" kern="0" dirty="0">
                <a:solidFill>
                  <a:srgbClr val="000000"/>
                </a:solidFill>
                <a:effectLst/>
                <a:latin typeface="Arial" charset="0"/>
              </a:rPr>
              <a:t>                                                                                  Or...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12447" y="2568735"/>
                <a:ext cx="5654048" cy="1383071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4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d>
                        <m:d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447" y="2568735"/>
                <a:ext cx="5654048" cy="1383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4457405"/>
                <a:ext cx="6037166" cy="1383071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4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d>
                        <m:d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457405"/>
                <a:ext cx="6037166" cy="1383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0E66B947-4181-26D4-CF04-42124CAE2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545338" y="2082907"/>
            <a:ext cx="662764" cy="1329993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7C0225BC-E9FE-36DB-2539-6D3BF9ED7F2E}"/>
              </a:ext>
            </a:extLst>
          </p:cNvPr>
          <p:cNvSpPr/>
          <p:nvPr/>
        </p:nvSpPr>
        <p:spPr bwMode="auto">
          <a:xfrm>
            <a:off x="1447800" y="4590902"/>
            <a:ext cx="1295400" cy="1116076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59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Arrhenius Equation – Exponential Factor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11304625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  <a:t>The exponential factor in the Arrhenius equation is </a:t>
            </a:r>
            <a:b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  <a:t>a number between 0 and 1.</a:t>
            </a:r>
          </a:p>
          <a:p>
            <a:pPr>
              <a:lnSpc>
                <a:spcPct val="90000"/>
              </a:lnSpc>
            </a:pPr>
            <a: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  <a:t>Represents the fraction of reactant molecules with </a:t>
            </a:r>
            <a:b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  <a:t>sufficient energy so they can make it over the energy barrier.</a:t>
            </a:r>
          </a:p>
          <a:p>
            <a:pPr lvl="1">
              <a:lnSpc>
                <a:spcPct val="90000"/>
              </a:lnSpc>
            </a:pPr>
            <a: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  <a:t>The higher the energy barrier (larger E</a:t>
            </a:r>
            <a:r>
              <a:rPr lang="en-US" sz="2400" b="0" kern="0" baseline="-25000" dirty="0">
                <a:solidFill>
                  <a:srgbClr val="000000"/>
                </a:solidFill>
                <a:effectLst/>
                <a:latin typeface="Arial" charset="0"/>
              </a:rPr>
              <a:t>A</a:t>
            </a:r>
            <a: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  <a:t>), the fewer molecules that have sufficient energy to overcome it.</a:t>
            </a:r>
          </a:p>
          <a:p>
            <a:pPr>
              <a:lnSpc>
                <a:spcPct val="90000"/>
              </a:lnSpc>
            </a:pPr>
            <a: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  <a:t>That extra energy comes from converting the kinetic energy of motion to potential energy in the molecule when the molecules collide. </a:t>
            </a:r>
          </a:p>
          <a:p>
            <a:pPr lvl="1">
              <a:lnSpc>
                <a:spcPct val="90000"/>
              </a:lnSpc>
            </a:pPr>
            <a: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  <a:t>Increasing the temp increases the average kinetic energy of the molecules.</a:t>
            </a:r>
          </a:p>
          <a:p>
            <a:pPr lvl="1">
              <a:lnSpc>
                <a:spcPct val="90000"/>
              </a:lnSpc>
            </a:pPr>
            <a: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  <a:t>Therefore, increasing the temp will increase the number of molecules with sufficient energy to overcome the energy barrier.</a:t>
            </a:r>
          </a:p>
          <a:p>
            <a:pPr lvl="1">
              <a:lnSpc>
                <a:spcPct val="90000"/>
              </a:lnSpc>
            </a:pPr>
            <a:r>
              <a:rPr lang="en-US" sz="2400" b="0" kern="0" dirty="0">
                <a:solidFill>
                  <a:srgbClr val="000000"/>
                </a:solidFill>
                <a:effectLst/>
                <a:latin typeface="Arial" charset="0"/>
              </a:rPr>
              <a:t>Therefore, increasing the temperature will increase the reaction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0" y="1257300"/>
                <a:ext cx="3276600" cy="1011752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𝑬𝒂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𝑹𝑻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1257300"/>
                <a:ext cx="3276600" cy="1011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161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13_12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22" b="2797"/>
          <a:stretch/>
        </p:blipFill>
        <p:spPr bwMode="auto">
          <a:xfrm>
            <a:off x="2357438" y="1008270"/>
            <a:ext cx="6862762" cy="55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-7374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Energy</a:t>
            </a:r>
          </a:p>
        </p:txBody>
      </p:sp>
    </p:spTree>
    <p:extLst>
      <p:ext uri="{BB962C8B-B14F-4D97-AF65-F5344CB8AC3E}">
        <p14:creationId xmlns:p14="http://schemas.microsoft.com/office/powerpoint/2010/main" val="13402831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13_14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5" b="2556"/>
          <a:stretch/>
        </p:blipFill>
        <p:spPr bwMode="auto">
          <a:xfrm>
            <a:off x="5877482" y="2745092"/>
            <a:ext cx="596054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Energy Distribution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872" y="1600200"/>
            <a:ext cx="5249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temperature increases, the fraction of molecules with enough energy to surmount the activation energy barrier also increases. </a:t>
            </a:r>
          </a:p>
        </p:txBody>
      </p:sp>
    </p:spTree>
    <p:extLst>
      <p:ext uri="{BB962C8B-B14F-4D97-AF65-F5344CB8AC3E}">
        <p14:creationId xmlns:p14="http://schemas.microsoft.com/office/powerpoint/2010/main" val="1295436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257300"/>
            <a:ext cx="10896600" cy="5181600"/>
          </a:xfrm>
          <a:prstGeom prst="rect">
            <a:avLst/>
          </a:prstGeo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Catalyst 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 substance that speeds up a reaction without being consumed during the reaction. 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Enzyme 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 large molecule (usually a protein) that catalyzes biological reactions.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Homogeneous catalyst 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Present in the same phase as the reacting molecules.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Heterogeneous catalyst </a:t>
            </a:r>
            <a:r>
              <a:rPr lang="en-US" sz="32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Present in a different phase than the reacting molecules.</a:t>
            </a:r>
          </a:p>
        </p:txBody>
      </p:sp>
    </p:spTree>
    <p:extLst>
      <p:ext uri="{BB962C8B-B14F-4D97-AF65-F5344CB8AC3E}">
        <p14:creationId xmlns:p14="http://schemas.microsoft.com/office/powerpoint/2010/main" val="657482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0" y="681716"/>
            <a:ext cx="8746177" cy="1676400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N11 - KINETICS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380998" y="4572000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use Collision Theory to describe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how factors like temperature, concentration, and catalysts affect the speed of a reaction.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769AA-2E22-4D5C-4745-D614939993DD}"/>
              </a:ext>
            </a:extLst>
          </p:cNvPr>
          <p:cNvSpPr txBox="1"/>
          <p:nvPr/>
        </p:nvSpPr>
        <p:spPr>
          <a:xfrm>
            <a:off x="2088354" y="2117663"/>
            <a:ext cx="8015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Collision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Theory and More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6" descr="13_18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29"/>
          <a:stretch>
            <a:fillRect/>
          </a:stretch>
        </p:blipFill>
        <p:spPr bwMode="auto">
          <a:xfrm>
            <a:off x="1903414" y="1212850"/>
            <a:ext cx="85359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Catalysts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427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143000"/>
            <a:ext cx="11304625" cy="3124200"/>
          </a:xfrm>
        </p:spPr>
        <p:txBody>
          <a:bodyPr/>
          <a:lstStyle/>
          <a:p>
            <a:pPr eaLnBrk="1" hangingPunct="1"/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Catalysts work by providing an alternative mechanism for the reaction w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ith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a lower activation energy.</a:t>
            </a:r>
          </a:p>
          <a:p>
            <a:pPr eaLnBrk="1" hangingPunct="1"/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Catalysts are consumed in an early mechanism step, and then </a:t>
            </a:r>
            <a:b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re-made in a later step.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838200" y="3387725"/>
            <a:ext cx="47561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defRPr/>
            </a:pPr>
            <a:r>
              <a:rPr lang="en-US" sz="2200" dirty="0">
                <a:solidFill>
                  <a:srgbClr val="0070C0"/>
                </a:solidFill>
                <a:cs typeface="Arial" pitchFamily="34" charset="0"/>
              </a:rPr>
              <a:t>Mechanism without catalyst:</a:t>
            </a:r>
          </a:p>
          <a:p>
            <a:pPr>
              <a:lnSpc>
                <a:spcPct val="85000"/>
              </a:lnSpc>
              <a:defRPr/>
            </a:pPr>
            <a:r>
              <a:rPr lang="en-US" sz="22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O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3</a:t>
            </a:r>
            <a:r>
              <a:rPr lang="en-US" sz="2200" i="1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(g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)</a:t>
            </a:r>
            <a:r>
              <a:rPr lang="en-US" sz="22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+ O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(</a:t>
            </a:r>
            <a:r>
              <a:rPr lang="en-US" sz="2200" i="1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) </a:t>
            </a:r>
            <a:r>
              <a:rPr lang="en-US" sz="22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  2 O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2(</a:t>
            </a:r>
            <a:r>
              <a:rPr lang="en-US" sz="2200" i="1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)	  </a:t>
            </a:r>
            <a:r>
              <a:rPr lang="en-US" sz="2200" dirty="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Very Slow	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132665" y="3338981"/>
            <a:ext cx="4801314" cy="154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sz="2200" baseline="0" dirty="0">
                <a:solidFill>
                  <a:srgbClr val="0070C0"/>
                </a:solidFill>
              </a:rPr>
              <a:t>Mechanism with catalyst:</a:t>
            </a:r>
          </a:p>
          <a:p>
            <a:r>
              <a:rPr lang="en-US" sz="2200" baseline="0" dirty="0">
                <a:solidFill>
                  <a:srgbClr val="000000"/>
                </a:solidFill>
              </a:rPr>
              <a:t>Cl</a:t>
            </a:r>
            <a:r>
              <a:rPr lang="en-US" sz="2200" baseline="-25000" dirty="0">
                <a:solidFill>
                  <a:srgbClr val="000000"/>
                </a:solidFill>
              </a:rPr>
              <a:t>(</a:t>
            </a:r>
            <a:r>
              <a:rPr lang="en-US" sz="2200" i="1" baseline="-25000" dirty="0">
                <a:solidFill>
                  <a:srgbClr val="000000"/>
                </a:solidFill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</a:rPr>
              <a:t>)</a:t>
            </a:r>
            <a:r>
              <a:rPr lang="en-US" sz="2200" baseline="0" dirty="0">
                <a:solidFill>
                  <a:srgbClr val="000000"/>
                </a:solidFill>
              </a:rPr>
              <a:t> + O</a:t>
            </a:r>
            <a:r>
              <a:rPr lang="en-US" sz="2200" baseline="-25000" dirty="0">
                <a:solidFill>
                  <a:srgbClr val="000000"/>
                </a:solidFill>
              </a:rPr>
              <a:t>3(</a:t>
            </a:r>
            <a:r>
              <a:rPr lang="en-US" sz="2200" i="1" baseline="-25000" dirty="0">
                <a:solidFill>
                  <a:srgbClr val="000000"/>
                </a:solidFill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</a:rPr>
              <a:t>) 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 O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2(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 + </a:t>
            </a:r>
            <a:r>
              <a:rPr lang="en-US" sz="2200" baseline="0" dirty="0" err="1">
                <a:solidFill>
                  <a:srgbClr val="000000"/>
                </a:solidFill>
                <a:sym typeface="Symbol" charset="0"/>
              </a:rPr>
              <a:t>ClO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(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	  Fast</a:t>
            </a:r>
          </a:p>
          <a:p>
            <a:pPr>
              <a:lnSpc>
                <a:spcPct val="85000"/>
              </a:lnSpc>
            </a:pPr>
            <a:endParaRPr lang="en-US" sz="2200" baseline="0" dirty="0">
              <a:solidFill>
                <a:srgbClr val="000000"/>
              </a:solidFill>
              <a:sym typeface="Symbol" charset="0"/>
            </a:endParaRPr>
          </a:p>
          <a:p>
            <a:pPr>
              <a:lnSpc>
                <a:spcPct val="95000"/>
              </a:lnSpc>
            </a:pPr>
            <a:r>
              <a:rPr lang="en-US" sz="2200" baseline="0" dirty="0" err="1">
                <a:solidFill>
                  <a:srgbClr val="000000"/>
                </a:solidFill>
                <a:sym typeface="Symbol" charset="0"/>
              </a:rPr>
              <a:t>ClO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(g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 + O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(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 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  O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2(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 + Cl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(</a:t>
            </a:r>
            <a:r>
              <a:rPr lang="en-US" sz="2200" i="1" baseline="-25000" dirty="0">
                <a:solidFill>
                  <a:srgbClr val="000000"/>
                </a:solidFill>
                <a:sym typeface="Symbol" charset="0"/>
              </a:rPr>
              <a:t>g</a:t>
            </a:r>
            <a:r>
              <a:rPr lang="en-US" sz="2200" baseline="-25000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2200" baseline="0" dirty="0">
                <a:solidFill>
                  <a:srgbClr val="000000"/>
                </a:solidFill>
                <a:sym typeface="Symbol" charset="0"/>
              </a:rPr>
              <a:t>      Slow	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6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  <p:bldP spid="125956" grpId="0"/>
      <p:bldP spid="839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Lowering of E</a:t>
            </a:r>
            <a:r>
              <a:rPr lang="en-US" b="1" u="sng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Catalyst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 descr="cataly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54394"/>
            <a:ext cx="8215097" cy="522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15919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Profile of a Catalyzed Reaction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15" y="4601536"/>
            <a:ext cx="51815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0" baseline="0" dirty="0">
                <a:solidFill>
                  <a:srgbClr val="000000"/>
                </a:solidFill>
              </a:rPr>
              <a:t>Polar stratospheric clouds contain ice crystals that catalyze reactions that release Chlorine from atmospheric chemicals.</a:t>
            </a:r>
          </a:p>
        </p:txBody>
      </p:sp>
      <p:pic>
        <p:nvPicPr>
          <p:cNvPr id="10" name="Picture 8" descr="13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"/>
          <a:stretch>
            <a:fillRect/>
          </a:stretch>
        </p:blipFill>
        <p:spPr bwMode="auto">
          <a:xfrm>
            <a:off x="5710289" y="1254842"/>
            <a:ext cx="5572022" cy="52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13_Pg629_UnFigur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4191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43593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40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 Increase the # of Effective Collisions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3" descr="effectivecollisio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391" y="1295400"/>
            <a:ext cx="11554993" cy="4953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625889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495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Factors Affecting the Rate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43687" y="1981200"/>
            <a:ext cx="11304625" cy="4191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Give reactant molecules a different path to follow w/ lower E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</a:rPr>
              <a:t>A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.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  <a:effectLst/>
                <a:latin typeface="Arial" charset="0"/>
              </a:rPr>
              <a:t>Homogeneous catalysts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react with one of the reactant molecules to form a more stable activated complex with a lower activation energy.</a:t>
            </a:r>
          </a:p>
          <a:p>
            <a:pPr lvl="1" eaLnBrk="1" hangingPunct="1"/>
            <a:r>
              <a:rPr lang="en-US" sz="2800" dirty="0">
                <a:solidFill>
                  <a:srgbClr val="0070C0"/>
                </a:solidFill>
                <a:effectLst/>
                <a:latin typeface="Arial" charset="0"/>
              </a:rPr>
              <a:t>Heterogeneous catalysts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hold one reactant molecule in proper orientation for reaction to occur when the collision takes place.</a:t>
            </a:r>
          </a:p>
          <a:p>
            <a:pPr lvl="2" eaLnBrk="1" hangingPunct="1"/>
            <a:r>
              <a:rPr lang="en-US" sz="2400" b="0" dirty="0">
                <a:solidFill>
                  <a:srgbClr val="000000"/>
                </a:solidFill>
                <a:effectLst/>
                <a:latin typeface="Arial" charset="0"/>
              </a:rPr>
              <a:t>Sometimes they also help to start breaking bonds.</a:t>
            </a:r>
          </a:p>
        </p:txBody>
      </p:sp>
    </p:spTree>
    <p:extLst>
      <p:ext uri="{BB962C8B-B14F-4D97-AF65-F5344CB8AC3E}">
        <p14:creationId xmlns:p14="http://schemas.microsoft.com/office/powerpoint/2010/main" val="897581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Catalysts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1981200"/>
            <a:ext cx="3733800" cy="2158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#1: 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Adsorption and activation of the reactants.</a:t>
            </a:r>
          </a:p>
        </p:txBody>
      </p:sp>
      <p:pic>
        <p:nvPicPr>
          <p:cNvPr id="13" name="Picture 6" descr="cataly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1390650"/>
            <a:ext cx="4105275" cy="4781550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324600" y="1616076"/>
            <a:ext cx="3962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monoxide and nitrogen monoxide adsorbed on a platinum surface</a:t>
            </a:r>
          </a:p>
        </p:txBody>
      </p:sp>
    </p:spTree>
    <p:extLst>
      <p:ext uri="{BB962C8B-B14F-4D97-AF65-F5344CB8AC3E}">
        <p14:creationId xmlns:p14="http://schemas.microsoft.com/office/powerpoint/2010/main" val="4068948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Catalysts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0" y="1828801"/>
            <a:ext cx="4038600" cy="2158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#2: 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of the adsorbed reactants on the surface.</a:t>
            </a:r>
          </a:p>
        </p:txBody>
      </p:sp>
      <p:pic>
        <p:nvPicPr>
          <p:cNvPr id="5" name="Picture 6" descr="cataly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6" y="1390650"/>
            <a:ext cx="4105275" cy="478155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324600" y="1673226"/>
            <a:ext cx="3962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monoxide and nitrogen monoxide arranged prior to reacting</a:t>
            </a:r>
          </a:p>
        </p:txBody>
      </p:sp>
    </p:spTree>
    <p:extLst>
      <p:ext uri="{BB962C8B-B14F-4D97-AF65-F5344CB8AC3E}">
        <p14:creationId xmlns:p14="http://schemas.microsoft.com/office/powerpoint/2010/main" val="2570830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Catalysts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0" y="1905001"/>
            <a:ext cx="3733800" cy="2158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#3: 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of the adsorbed substances.</a:t>
            </a:r>
          </a:p>
        </p:txBody>
      </p:sp>
      <p:pic>
        <p:nvPicPr>
          <p:cNvPr id="5" name="Picture 6" descr="catalys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1466850"/>
            <a:ext cx="4105275" cy="478155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324600" y="1616075"/>
            <a:ext cx="396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and nitrogen form from previous molecules</a:t>
            </a:r>
          </a:p>
        </p:txBody>
      </p:sp>
    </p:spTree>
    <p:extLst>
      <p:ext uri="{BB962C8B-B14F-4D97-AF65-F5344CB8AC3E}">
        <p14:creationId xmlns:p14="http://schemas.microsoft.com/office/powerpoint/2010/main" val="3084424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Catalysts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0" y="2209801"/>
            <a:ext cx="3733800" cy="2158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#4: 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Escape, or desorption, of the products.</a:t>
            </a:r>
          </a:p>
        </p:txBody>
      </p:sp>
      <p:pic>
        <p:nvPicPr>
          <p:cNvPr id="5" name="Picture 6" descr="catalys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1390650"/>
            <a:ext cx="4105275" cy="478155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72200" y="1619251"/>
            <a:ext cx="3962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and nitrogen gases escape (desorb) from the platinum surface</a:t>
            </a:r>
          </a:p>
        </p:txBody>
      </p:sp>
    </p:spTree>
    <p:extLst>
      <p:ext uri="{BB962C8B-B14F-4D97-AF65-F5344CB8AC3E}">
        <p14:creationId xmlns:p14="http://schemas.microsoft.com/office/powerpoint/2010/main" val="284157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Rate Laws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25545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 Mechanism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series of elementary steps by which a chemical reaction occurs.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26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Link to Presentation</a:t>
            </a:r>
          </a:p>
          <a:p>
            <a:pPr algn="l"/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https://youtu.be/OgoI25FK9_M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2301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58008" y="1347685"/>
            <a:ext cx="1132919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Idea: 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 must collide to react.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58009" y="1804884"/>
            <a:ext cx="11134018" cy="2185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100000"/>
              </a:spcBef>
            </a:pP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only a small fraction of collisions produces a reaction.  Why?</a:t>
            </a:r>
          </a:p>
          <a:p>
            <a:pPr eaLnBrk="0" hangingPunct="0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 descr="300px-Golf_ball_ready_for_dr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448460"/>
            <a:ext cx="3834860" cy="2710118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55550" y="2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 Model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5550" y="1562202"/>
            <a:ext cx="11255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must have </a:t>
            </a:r>
            <a:r>
              <a:rPr lang="en-US" sz="3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energy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produce the reaction (must equal or exceed the activation energy).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5550" y="3011249"/>
            <a:ext cx="11103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Colliding particles must be </a:t>
            </a:r>
            <a:r>
              <a:rPr lang="en-US" sz="3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 oriented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one another in order to produce a reaction.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55550" y="2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 Model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50" y="1066800"/>
            <a:ext cx="1125545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# of species that must collide to produce the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indicated by that step</a:t>
            </a:r>
          </a:p>
          <a:p>
            <a:pPr lvl="1"/>
            <a:r>
              <a:rPr lang="en-US" sz="24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Unimolecular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 reaction involving one molecule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Bimolecular step 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reaction involving the collisions of two species</a:t>
            </a:r>
          </a:p>
          <a:p>
            <a:pPr lvl="1"/>
            <a:r>
              <a:rPr lang="en-US" sz="24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Termolecular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reaction involving the collisions of three species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48699"/>
              </p:ext>
            </p:extLst>
          </p:nvPr>
        </p:nvGraphicFramePr>
        <p:xfrm>
          <a:off x="2362200" y="3048000"/>
          <a:ext cx="7467600" cy="3144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Elementary Step</a:t>
                      </a:r>
                      <a:endParaRPr lang="en-US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Molecularity</a:t>
                      </a:r>
                      <a:endParaRPr lang="en-US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Law</a:t>
                      </a:r>
                      <a:endParaRPr lang="en-US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Unimolecular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= k[A]</a:t>
                      </a:r>
                      <a:endParaRPr lang="en-US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+ A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</a:t>
                      </a:r>
                    </a:p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(2A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products)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Bimolecular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= k[A]</a:t>
                      </a:r>
                      <a:r>
                        <a:rPr lang="en-US" sz="1800" i="0" kern="12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i="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+ B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= k[A][B]</a:t>
                      </a:r>
                      <a:endParaRPr lang="en-US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+ A + B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</a:t>
                      </a:r>
                    </a:p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(2A + B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products)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Termolecular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= k[A]</a:t>
                      </a:r>
                      <a:r>
                        <a:rPr lang="en-US" sz="1800" i="0" kern="12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[B]</a:t>
                      </a:r>
                      <a:endParaRPr lang="en-US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+ B + C 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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products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= k[A][B][C]</a:t>
                      </a:r>
                      <a:endParaRPr lang="en-US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55550" y="2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Molecularity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D3BCF2E6-2025-7D81-AD01-85FC48780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370934" y="3515857"/>
            <a:ext cx="662764" cy="132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353974" y="1356852"/>
            <a:ext cx="597062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200" b="0" baseline="0" dirty="0">
                <a:solidFill>
                  <a:srgbClr val="000000"/>
                </a:solidFill>
              </a:rPr>
              <a:t>For a collision to lead to overcoming the energy barrier, the reacting molecules must have sufficient kinetic energy so that when they collide the activated complex can form. </a:t>
            </a:r>
          </a:p>
        </p:txBody>
      </p:sp>
      <p:pic>
        <p:nvPicPr>
          <p:cNvPr id="61444" name="Picture 7" descr="13_1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"/>
          <a:stretch>
            <a:fillRect/>
          </a:stretch>
        </p:blipFill>
        <p:spPr bwMode="auto">
          <a:xfrm>
            <a:off x="6678574" y="1388806"/>
            <a:ext cx="46847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Collisions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Energy Factor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775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6" descr="13_Pg621_UnFigur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8"/>
          <a:stretch>
            <a:fillRect/>
          </a:stretch>
        </p:blipFill>
        <p:spPr bwMode="auto">
          <a:xfrm>
            <a:off x="2743200" y="1568936"/>
            <a:ext cx="6324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7" descr="13_Pg621_UnFigur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>
            <a:fillRect/>
          </a:stretch>
        </p:blipFill>
        <p:spPr bwMode="auto">
          <a:xfrm>
            <a:off x="2819400" y="3550137"/>
            <a:ext cx="5868988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3975" y="114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Collisions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Factor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6072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3975" y="1828800"/>
            <a:ext cx="11484050" cy="388620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Reactions generally occur faster in solution </a:t>
            </a:r>
            <a:b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than in pure substances.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Mixing gives more particle contact.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Particles are separated, allowing more 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effective collisions per second.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Forming some solutions breaks bonds that 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need to be broken.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3975" y="495300"/>
            <a:ext cx="1148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Factors Affecting the Rate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 Nature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626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theme/theme1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11468</TotalTime>
  <Words>1343</Words>
  <Application>Microsoft Office PowerPoint</Application>
  <PresentationFormat>Widescreen</PresentationFormat>
  <Paragraphs>160</Paragraphs>
  <Slides>30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Comic Sans MS</vt:lpstr>
      <vt:lpstr>Helvetica</vt:lpstr>
      <vt:lpstr>Impact</vt:lpstr>
      <vt:lpstr>Wingdings</vt:lpstr>
      <vt:lpstr>chemistry</vt:lpstr>
      <vt:lpstr>Default Design</vt:lpstr>
      <vt:lpstr>Office Theme</vt:lpstr>
      <vt:lpstr>Equation</vt:lpstr>
      <vt:lpstr>N11 - KINETICS</vt:lpstr>
      <vt:lpstr>N11 - KINETICS</vt:lpstr>
      <vt:lpstr>Rate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327</cp:revision>
  <dcterms:created xsi:type="dcterms:W3CDTF">2006-06-14T20:08:31Z</dcterms:created>
  <dcterms:modified xsi:type="dcterms:W3CDTF">2024-09-30T21:43:48Z</dcterms:modified>
</cp:coreProperties>
</file>