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notesMasterIdLst>
    <p:notesMasterId r:id="rId26"/>
  </p:notesMasterIdLst>
  <p:sldIdLst>
    <p:sldId id="320" r:id="rId4"/>
    <p:sldId id="334" r:id="rId5"/>
    <p:sldId id="321" r:id="rId6"/>
    <p:sldId id="322" r:id="rId7"/>
    <p:sldId id="323" r:id="rId8"/>
    <p:sldId id="324" r:id="rId9"/>
    <p:sldId id="269" r:id="rId10"/>
    <p:sldId id="270" r:id="rId11"/>
    <p:sldId id="308" r:id="rId12"/>
    <p:sldId id="309" r:id="rId13"/>
    <p:sldId id="325" r:id="rId14"/>
    <p:sldId id="326" r:id="rId15"/>
    <p:sldId id="327" r:id="rId16"/>
    <p:sldId id="328" r:id="rId17"/>
    <p:sldId id="311" r:id="rId18"/>
    <p:sldId id="329" r:id="rId19"/>
    <p:sldId id="330" r:id="rId20"/>
    <p:sldId id="331" r:id="rId21"/>
    <p:sldId id="332" r:id="rId22"/>
    <p:sldId id="336" r:id="rId23"/>
    <p:sldId id="333" r:id="rId24"/>
    <p:sldId id="335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2E49C"/>
    <a:srgbClr val="FFFF00"/>
    <a:srgbClr val="006600"/>
    <a:srgbClr val="00CCFF"/>
    <a:srgbClr val="5F5F5F"/>
    <a:srgbClr val="99FF66"/>
    <a:srgbClr val="FFCCFF"/>
    <a:srgbClr val="DDDDD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01773766-CA99-4600-9D5A-6DB0DDBA8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96071E6-E79C-654F-A419-60560748B7B6}" type="slidenum">
              <a:rPr lang="en-US" sz="1200" baseline="0"/>
              <a:pPr/>
              <a:t>9</a:t>
            </a:fld>
            <a:endParaRPr 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4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18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72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19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1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20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56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21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43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22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9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10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11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12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13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14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4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0E12B36-6F31-F849-B938-40AD20D1C58D}" type="slidenum">
              <a:rPr lang="en-US" sz="1200" baseline="0"/>
              <a:pPr/>
              <a:t>15</a:t>
            </a:fld>
            <a:endParaRPr lang="en-US" sz="1200" baseline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5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16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C45DD47-F5F8-C847-94D8-23EADFC73F0A}" type="slidenum">
              <a:rPr lang="en-US" sz="1200" baseline="0"/>
              <a:pPr/>
              <a:t>17</a:t>
            </a:fld>
            <a:endParaRPr 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9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3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1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4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9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8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0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1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3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5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1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3B76-B204-4D5E-B682-D3739116D06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3AAC-E738-489F-8E51-8C92EE390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3JlH98mA0U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3JlH98mA0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676400"/>
            <a:ext cx="8746177" cy="1635204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N8 - KINETICS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200400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Review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0356E0-ED5C-EF58-42FB-8A6AF55C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1" y="6096000"/>
            <a:ext cx="10112450" cy="45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 to YouTube Presentation: </a:t>
            </a:r>
            <a:r>
              <a:rPr lang="en-US" sz="24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https://youtu.be/c3JlH98mA0U</a:t>
            </a:r>
            <a:r>
              <a:rPr lang="en-US" sz="2400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9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600200"/>
            <a:ext cx="11201400" cy="27432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0" dirty="0">
                <a:solidFill>
                  <a:srgbClr val="000000"/>
                </a:solidFill>
                <a:effectLst/>
                <a:latin typeface="Helvetica" pitchFamily="2" charset="0"/>
              </a:rPr>
              <a:t>In most reactions, the coefficients of the balanced equation are not all the same.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  <a:effectLst/>
                <a:latin typeface="Helvetica" pitchFamily="2" charset="0"/>
              </a:rPr>
              <a:t>H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 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(</a:t>
            </a:r>
            <a:r>
              <a:rPr lang="en-US" sz="4000" i="1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g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)</a:t>
            </a:r>
            <a:r>
              <a:rPr lang="en-US" sz="4000" dirty="0">
                <a:solidFill>
                  <a:schemeClr val="accent2"/>
                </a:solidFill>
                <a:effectLst/>
                <a:latin typeface="Helvetica" pitchFamily="2" charset="0"/>
              </a:rPr>
              <a:t> + I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 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(</a:t>
            </a:r>
            <a:r>
              <a:rPr lang="en-US" sz="4000" i="1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g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)</a:t>
            </a:r>
            <a:r>
              <a:rPr lang="en-US" sz="4000" dirty="0">
                <a:solidFill>
                  <a:schemeClr val="accent2"/>
                </a:solidFill>
                <a:effectLst/>
                <a:latin typeface="Helvetica" pitchFamily="2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 2 HI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(</a:t>
            </a:r>
            <a:r>
              <a:rPr lang="en-US" sz="4000" i="1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g</a:t>
            </a:r>
            <a:r>
              <a:rPr lang="en-US" sz="40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 Rate and Stoichiometry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68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201400" cy="2971800"/>
          </a:xfrm>
          <a:noFill/>
          <a:ln w="101600">
            <a:noFill/>
          </a:ln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400" dirty="0">
                <a:solidFill>
                  <a:schemeClr val="accent2"/>
                </a:solidFill>
                <a:effectLst/>
                <a:latin typeface="Helvetica" pitchFamily="2" charset="0"/>
              </a:rPr>
              <a:t>H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 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(</a:t>
            </a:r>
            <a:r>
              <a:rPr lang="en-US" sz="4400" i="1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g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)</a:t>
            </a:r>
            <a:r>
              <a:rPr lang="en-US" sz="4400" dirty="0">
                <a:solidFill>
                  <a:schemeClr val="accent2"/>
                </a:solidFill>
                <a:effectLst/>
                <a:latin typeface="Helvetica" pitchFamily="2" charset="0"/>
              </a:rPr>
              <a:t> + I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</a:rPr>
              <a:t>2 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(</a:t>
            </a:r>
            <a:r>
              <a:rPr lang="en-US" sz="4400" i="1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g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)</a:t>
            </a:r>
            <a:r>
              <a:rPr lang="en-US" sz="4400" dirty="0">
                <a:solidFill>
                  <a:schemeClr val="accent2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 2 HI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(</a:t>
            </a:r>
            <a:r>
              <a:rPr lang="en-US" sz="4400" i="1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g</a:t>
            </a:r>
            <a:r>
              <a:rPr lang="en-US" sz="4400" baseline="-25000" dirty="0">
                <a:solidFill>
                  <a:schemeClr val="accent2"/>
                </a:solidFill>
                <a:effectLst/>
                <a:latin typeface="Helvetica" pitchFamily="2" charset="0"/>
                <a:sym typeface="Symbol" charset="0"/>
              </a:rPr>
              <a:t>)</a:t>
            </a:r>
            <a:endParaRPr lang="en-US" sz="44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For these reactions, the change in the number of molecules of one substance is a multiple of the change in the number of molecules of another.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For every 1 mole of H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used,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1 mole of I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will also be used and 2 moles of HI made.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32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Therefore, the rate of change will be different!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 Rate and Stoichiometry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6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8316" y="1371600"/>
                <a:ext cx="11201400" cy="2971800"/>
              </a:xfrm>
              <a:noFill/>
              <a:ln w="101600">
                <a:noFill/>
              </a:ln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4400" b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sym typeface="Symbol" charset="0"/>
                  </a:rPr>
                  <a:t>To be consistent, the change in the concentration of each substance is multiplied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charset="0"/>
                          </a:rPr>
                          <m:t>𝑐𝑜𝑒𝑓𝑓𝑖𝑐𝑖𝑒𝑛𝑡</m:t>
                        </m:r>
                      </m:den>
                    </m:f>
                  </m:oMath>
                </a14:m>
                <a:endParaRPr lang="en-US" sz="4400" b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316" y="1371600"/>
                <a:ext cx="11201400" cy="2971800"/>
              </a:xfrm>
              <a:blipFill>
                <a:blip r:embed="rId3"/>
                <a:stretch>
                  <a:fillRect l="-2176" t="-6557"/>
                </a:stretch>
              </a:blipFill>
              <a:ln w="1016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 Rate and Stoichiometry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3" y="4124868"/>
            <a:ext cx="10951353" cy="1361532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55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201400" cy="29718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Rate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change in concentrations over any particular time period.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approximation of a curve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larger the time interval, the more the average rate deviates from the instantaneous rate.</a:t>
            </a:r>
          </a:p>
          <a:p>
            <a:pPr eaLnBrk="1" hangingPunct="1">
              <a:lnSpc>
                <a:spcPct val="90000"/>
              </a:lnSpc>
            </a:pPr>
            <a:endParaRPr lang="en-US" sz="44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Rate vs. Instantaneous Rate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998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201400" cy="2971800"/>
          </a:xfrm>
          <a:noFill/>
          <a:ln w="1016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  <a:t>Instantaneous Rate 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The change in concentration at a specific, particular time.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Slope at one point of a curve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Found by taking the slope of a line tangent to the curve at that particular point.</a:t>
            </a:r>
          </a:p>
          <a:p>
            <a:pPr lvl="6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First derivative of the function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(for all of you calculus fans)</a:t>
            </a:r>
          </a:p>
          <a:p>
            <a:pPr marL="2743200" lvl="6" indent="0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 (no we won’t be doing calculus)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Rate vs. Instantaneous Rate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7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34962"/>
            <a:ext cx="6324600" cy="5794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2 (</a:t>
            </a:r>
            <a:r>
              <a:rPr lang="en-US" i="1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+ I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2 (</a:t>
            </a:r>
            <a:r>
              <a:rPr lang="en-US" i="1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  <a:cs typeface="Arial" charset="0"/>
                <a:sym typeface="Symbol" charset="0"/>
              </a:rPr>
              <a:t> 2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HI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lang="en-US" i="1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</a:t>
            </a:r>
            <a:r>
              <a:rPr lang="en-US" baseline="-25000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696200" y="3048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[H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the instantaneous rate at 50 s is as follows: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7696200" y="3535856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[HI], the instantaneous rate at 50 s is as follows:</a:t>
            </a:r>
          </a:p>
        </p:txBody>
      </p:sp>
      <p:pic>
        <p:nvPicPr>
          <p:cNvPr id="15365" name="Picture 10" descr="Picture15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6" y="1501273"/>
            <a:ext cx="2432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Picture16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6" y="4800600"/>
            <a:ext cx="25241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13_02_Fig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"/>
          <a:stretch>
            <a:fillRect/>
          </a:stretch>
        </p:blipFill>
        <p:spPr bwMode="auto">
          <a:xfrm>
            <a:off x="1752600" y="1219201"/>
            <a:ext cx="55626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52800" y="4343400"/>
            <a:ext cx="304800" cy="9144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43300" y="5101739"/>
            <a:ext cx="1714500" cy="308461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52800" y="1944930"/>
            <a:ext cx="304800" cy="1434855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52800" y="1670282"/>
            <a:ext cx="1905000" cy="207734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91497"/>
            <a:ext cx="457200" cy="553065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043219" y="1569544"/>
            <a:ext cx="481781" cy="716455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8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348884" cy="29718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  <a:t>Nature of the Reactants </a:t>
            </a:r>
          </a:p>
          <a:p>
            <a:pPr marL="0" indent="0" eaLnBrk="1" hangingPunct="1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kind of reactant molecules and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physical condition they are in.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 molecules tend to react faster than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 molecules.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Gases tend to react faster than liquids,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react faster than solids.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Reaction Rates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36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348884" cy="29718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  <a:t>Nature of the Reactants </a:t>
            </a:r>
            <a:b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Powdered solids are more reactive than </a:t>
            </a:r>
            <a:r>
              <a:rPr lang="ja-JP" alt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blocks.</a:t>
            </a:r>
            <a:r>
              <a:rPr lang="ja-JP" alt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More surface area for contact with other reactants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Certain types of chemicals are more reactive than others.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example, K is more reactive than 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Ions react faster than molecules. 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bonds need to be broken.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Reaction Rates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66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348884" cy="29718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  <a:t>Temperature -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Increasing temp increases the reaction rate.</a:t>
            </a:r>
          </a:p>
          <a:p>
            <a:pPr marL="0" indent="0" eaLnBrk="1" hangingPunct="1">
              <a:buNone/>
            </a:pPr>
            <a:endParaRPr lang="en-US" sz="32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  <a:t>Chemist</a:t>
            </a:r>
            <a:r>
              <a:rPr lang="ja-JP" altLang="en-US" sz="3200" dirty="0">
                <a:solidFill>
                  <a:srgbClr val="0070C0"/>
                </a:solidFill>
                <a:effectLst/>
                <a:latin typeface="Arial" charset="0"/>
              </a:rPr>
              <a:t>’</a:t>
            </a: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  <a:t>s rule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</a:rPr>
              <a:t> - for each 10 °C rise in temperature, the speed of the reaction doubles.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Just an approximation, doesn’t always work.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800" b="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sz="3200" b="0" i="1" dirty="0">
                <a:solidFill>
                  <a:srgbClr val="000000"/>
                </a:solidFill>
                <a:effectLst/>
                <a:latin typeface="Arial" charset="0"/>
              </a:rPr>
              <a:t>There is a mathematical relationship between the absolute temperature and the speed of a reaction discovered by Svante Arrhenius, which will be examined later.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Reaction Rates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65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348884" cy="29718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  <a:t>Catalysts</a:t>
            </a:r>
            <a:b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S</a:t>
            </a:r>
            <a:r>
              <a:rPr lang="en-US" sz="2800" b="0" dirty="0">
                <a:solidFill>
                  <a:srgbClr val="000000"/>
                </a:solidFill>
                <a:effectLst/>
                <a:latin typeface="Helvetica" pitchFamily="2" charset="0"/>
              </a:rPr>
              <a:t>ubstances that affect the speed of a reaction without being consumed. They are still there after the reaction is over.   </a:t>
            </a:r>
          </a:p>
          <a:p>
            <a:pPr marL="0" indent="0" eaLnBrk="1" hangingPunct="1">
              <a:buNone/>
            </a:pPr>
            <a:endParaRPr lang="en-US" sz="2800" b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Helvetica" pitchFamily="2" charset="0"/>
              </a:rPr>
              <a:t>Positive Catalysts – </a:t>
            </a:r>
            <a:r>
              <a:rPr lang="en-US" sz="2800" b="0" dirty="0">
                <a:solidFill>
                  <a:srgbClr val="000000"/>
                </a:solidFill>
                <a:effectLst/>
                <a:latin typeface="Helvetica" pitchFamily="2" charset="0"/>
              </a:rPr>
              <a:t>Most common kind, used to speed up a reaction</a:t>
            </a: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Helvetica" pitchFamily="2" charset="0"/>
              </a:rPr>
              <a:t>Negative Catalysts - </a:t>
            </a:r>
            <a:r>
              <a:rPr lang="en-US" sz="2800" b="0" dirty="0">
                <a:solidFill>
                  <a:srgbClr val="000000"/>
                </a:solidFill>
                <a:effectLst/>
                <a:latin typeface="Helvetica" pitchFamily="2" charset="0"/>
              </a:rPr>
              <a:t>Used to slow a reaction, also called </a:t>
            </a:r>
            <a:r>
              <a:rPr lang="en-US" sz="2800" dirty="0">
                <a:solidFill>
                  <a:srgbClr val="0070C0"/>
                </a:solidFill>
                <a:effectLst/>
                <a:latin typeface="Helvetica" pitchFamily="2" charset="0"/>
              </a:rPr>
              <a:t>inhibitors</a:t>
            </a:r>
            <a:r>
              <a:rPr lang="en-US" sz="2800" b="0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</a:p>
          <a:p>
            <a:pPr marL="0" indent="0" eaLnBrk="1" hangingPunct="1">
              <a:buNone/>
            </a:pPr>
            <a:endParaRPr lang="en-US" sz="2800" b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Helvetica" pitchFamily="2" charset="0"/>
              </a:rPr>
              <a:t>Homogeneous - </a:t>
            </a:r>
            <a:r>
              <a:rPr lang="en-US" sz="2800" b="0" dirty="0">
                <a:solidFill>
                  <a:srgbClr val="000000"/>
                </a:solidFill>
                <a:effectLst/>
                <a:latin typeface="Helvetica" pitchFamily="2" charset="0"/>
              </a:rPr>
              <a:t>present in same phase</a:t>
            </a: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Helvetica" pitchFamily="2" charset="0"/>
              </a:rPr>
              <a:t>Heterogeneous -  </a:t>
            </a:r>
            <a:r>
              <a:rPr lang="en-US" sz="2800" b="0" dirty="0">
                <a:solidFill>
                  <a:srgbClr val="000000"/>
                </a:solidFill>
                <a:effectLst/>
                <a:latin typeface="Helvetica" pitchFamily="2" charset="0"/>
              </a:rPr>
              <a:t>present in different phase</a:t>
            </a:r>
          </a:p>
          <a:p>
            <a:pPr marL="0" indent="0">
              <a:buNone/>
            </a:pPr>
            <a:endParaRPr lang="en-US" sz="2600" dirty="0">
              <a:latin typeface="Helvetica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Reaction Rates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50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696734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N8 - KINETICS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600" y="4147628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refresh my memory from Honors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about how we measure reaction rates.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A1F77-6A75-CC39-F631-E4E8AE391D49}"/>
              </a:ext>
            </a:extLst>
          </p:cNvPr>
          <p:cNvSpPr txBox="1"/>
          <p:nvPr/>
        </p:nvSpPr>
        <p:spPr>
          <a:xfrm>
            <a:off x="2088355" y="24734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Review</a:t>
            </a:r>
          </a:p>
        </p:txBody>
      </p:sp>
    </p:spTree>
    <p:extLst>
      <p:ext uri="{BB962C8B-B14F-4D97-AF65-F5344CB8AC3E}">
        <p14:creationId xmlns:p14="http://schemas.microsoft.com/office/powerpoint/2010/main" val="3279990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11348884" cy="29718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  <a:t>Catalysts</a:t>
            </a:r>
            <a:br>
              <a:rPr lang="en-US" sz="2800" dirty="0">
                <a:solidFill>
                  <a:srgbClr val="0070C0"/>
                </a:solidFill>
                <a:effectLst/>
                <a:latin typeface="Arial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  <a:t>Provide an alternative pathway that has a lower activation energy. </a:t>
            </a:r>
            <a:br>
              <a:rPr lang="en-US" sz="2800" b="0" dirty="0">
                <a:solidFill>
                  <a:srgbClr val="000000"/>
                </a:solidFill>
                <a:effectLst/>
                <a:latin typeface="Arial" charset="0"/>
              </a:rPr>
            </a:br>
            <a:endParaRPr lang="en-US" sz="2800" b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2600" dirty="0">
              <a:latin typeface="Helvetica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Reaction Rates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74AE563-0ACE-4C78-970F-F812DC425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/>
          <a:stretch/>
        </p:blipFill>
        <p:spPr>
          <a:xfrm>
            <a:off x="2000398" y="2244286"/>
            <a:ext cx="8191203" cy="43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371600"/>
            <a:ext cx="11348884" cy="2971800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</a:rPr>
              <a:t>Reactant Concentration </a:t>
            </a:r>
          </a:p>
          <a:p>
            <a:pPr eaLnBrk="1" hangingPunct="1">
              <a:spcBef>
                <a:spcPct val="10000"/>
              </a:spcBef>
            </a:pP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Generally, the larger the concentration of reactant </a:t>
            </a:r>
            <a:b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molecules, the faster the reaction. </a:t>
            </a:r>
          </a:p>
          <a:p>
            <a:pPr lvl="3">
              <a:spcBef>
                <a:spcPct val="10000"/>
              </a:spcBef>
            </a:pP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This increases the frequency of reactant </a:t>
            </a:r>
            <a:b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molecules colliding with each other. </a:t>
            </a:r>
          </a:p>
          <a:p>
            <a:pPr>
              <a:spcBef>
                <a:spcPct val="10000"/>
              </a:spcBef>
            </a:pP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Concentration of gases depends on the </a:t>
            </a:r>
            <a:b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partial pressure of the gases. </a:t>
            </a:r>
          </a:p>
          <a:p>
            <a:pPr lvl="3"/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 Higher pressure = higher concentration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Concentrations of solutions depend on the </a:t>
            </a:r>
            <a:b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Helvetica" pitchFamily="2" charset="0"/>
              </a:rPr>
              <a:t>solute-to-solution ratio (molarity).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Affecting Reaction Rates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lowchart: Alternate Process 1"/>
          <p:cNvSpPr/>
          <p:nvPr/>
        </p:nvSpPr>
        <p:spPr bwMode="auto">
          <a:xfrm>
            <a:off x="9448800" y="5067300"/>
            <a:ext cx="2133600" cy="1295400"/>
          </a:xfrm>
          <a:prstGeom prst="flowChartAlternateProcess">
            <a:avLst/>
          </a:prstGeom>
          <a:solidFill>
            <a:srgbClr val="C2E49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Remember Collision Theory???</a:t>
            </a:r>
          </a:p>
        </p:txBody>
      </p:sp>
    </p:spTree>
    <p:extLst>
      <p:ext uri="{BB962C8B-B14F-4D97-AF65-F5344CB8AC3E}">
        <p14:creationId xmlns:p14="http://schemas.microsoft.com/office/powerpoint/2010/main" val="315197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10112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</a:t>
            </a:r>
          </a:p>
          <a:p>
            <a:pPr algn="l"/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https://youtu.be/c3JlH98mA0U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4089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Kinetics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Study of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 rates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 mechanisms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Reaction Rate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0070C0"/>
                </a:solidFill>
                <a:latin typeface="+mn-lt"/>
              </a:rPr>
              <a:t>Reaction Rate - </a:t>
            </a:r>
            <a:r>
              <a:rPr lang="en-US" sz="3600" b="0" dirty="0">
                <a:latin typeface="+mn-lt"/>
              </a:rPr>
              <a:t>The speed of a chemical reaction</a:t>
            </a:r>
          </a:p>
          <a:p>
            <a:pPr eaLnBrk="1" hangingPunct="1">
              <a:defRPr/>
            </a:pPr>
            <a:endParaRPr lang="en-US" sz="3600" b="0" dirty="0">
              <a:latin typeface="+mn-lt"/>
            </a:endParaRPr>
          </a:p>
          <a:p>
            <a:pPr eaLnBrk="1" hangingPunct="1">
              <a:defRPr/>
            </a:pPr>
            <a:r>
              <a:rPr lang="en-US" sz="3600" b="0" dirty="0">
                <a:latin typeface="+mn-lt"/>
              </a:rPr>
              <a:t>How fast products are made </a:t>
            </a:r>
            <a:r>
              <a:rPr lang="en-US" sz="3600" u="sng" dirty="0">
                <a:latin typeface="+mn-lt"/>
              </a:rPr>
              <a:t>or</a:t>
            </a:r>
            <a:r>
              <a:rPr lang="en-US" sz="3600" b="0" dirty="0">
                <a:latin typeface="+mn-lt"/>
              </a:rPr>
              <a:t> </a:t>
            </a:r>
            <a:br>
              <a:rPr lang="en-US" sz="3600" b="0" dirty="0">
                <a:latin typeface="+mn-lt"/>
              </a:rPr>
            </a:br>
            <a:r>
              <a:rPr lang="en-US" sz="3600" b="0" dirty="0">
                <a:latin typeface="+mn-lt"/>
              </a:rPr>
              <a:t>How fast reactants are used.</a:t>
            </a:r>
          </a:p>
          <a:p>
            <a:pPr eaLnBrk="1" hangingPunct="1">
              <a:defRPr/>
            </a:pPr>
            <a:endParaRPr lang="en-US" sz="3600" b="0" dirty="0">
              <a:latin typeface="+mn-lt"/>
            </a:endParaRPr>
          </a:p>
          <a:p>
            <a:pPr eaLnBrk="1" hangingPunct="1">
              <a:defRPr/>
            </a:pPr>
            <a:r>
              <a:rPr lang="en-US" sz="3600" b="0" dirty="0">
                <a:latin typeface="+mn-lt"/>
              </a:rPr>
              <a:t>The ability to control the speed of a chemical reaction is important! Speeding them up is sometimes good, slowing them down is sometimes good.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Defining Rate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219200"/>
            <a:ext cx="114840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70C0"/>
                </a:solidFill>
                <a:latin typeface="+mn-lt"/>
              </a:rPr>
              <a:t>Rate</a:t>
            </a:r>
            <a:r>
              <a:rPr lang="en-US" sz="3600" b="0" dirty="0">
                <a:solidFill>
                  <a:srgbClr val="0070C0"/>
                </a:solidFill>
                <a:latin typeface="+mn-lt"/>
              </a:rPr>
              <a:t> </a:t>
            </a:r>
            <a:br>
              <a:rPr lang="en-US" sz="3600" b="0" dirty="0">
                <a:latin typeface="+mn-lt"/>
              </a:rPr>
            </a:br>
            <a:r>
              <a:rPr lang="en-US" sz="3600" b="0" dirty="0">
                <a:latin typeface="+mn-lt"/>
              </a:rPr>
              <a:t>How much a quantity changes in a given period of time.</a:t>
            </a:r>
          </a:p>
          <a:p>
            <a:pPr eaLnBrk="1" hangingPunct="1"/>
            <a:endParaRPr lang="en-US" sz="3600" b="0" dirty="0">
              <a:latin typeface="+mn-lt"/>
            </a:endParaRPr>
          </a:p>
          <a:p>
            <a:pPr eaLnBrk="1" hangingPunct="1"/>
            <a:r>
              <a:rPr lang="en-US" sz="3200" b="0" u="sng" dirty="0">
                <a:latin typeface="+mn-lt"/>
              </a:rPr>
              <a:t>Example:</a:t>
            </a:r>
            <a:r>
              <a:rPr lang="en-US" sz="3200" b="0" dirty="0">
                <a:latin typeface="+mn-lt"/>
              </a:rPr>
              <a:t> </a:t>
            </a:r>
            <a:br>
              <a:rPr lang="en-US" sz="3200" b="0" dirty="0">
                <a:latin typeface="+mn-lt"/>
              </a:rPr>
            </a:br>
            <a:r>
              <a:rPr lang="en-US" sz="3200" b="0" dirty="0">
                <a:latin typeface="+mn-lt"/>
              </a:rPr>
              <a:t>Speed of a car — distance the car travels (miles) </a:t>
            </a:r>
            <a:br>
              <a:rPr lang="en-US" sz="3200" b="0" dirty="0">
                <a:latin typeface="+mn-lt"/>
              </a:rPr>
            </a:br>
            <a:r>
              <a:rPr lang="en-US" sz="3200" b="0" dirty="0">
                <a:latin typeface="+mn-lt"/>
              </a:rPr>
              <a:t>in a given period of time (1 hour).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sz="1600" b="0" dirty="0">
              <a:latin typeface="+mn-lt"/>
            </a:endParaRPr>
          </a:p>
          <a:p>
            <a:pPr lvl="1" algn="ctr" eaLnBrk="1" hangingPunct="1"/>
            <a:r>
              <a:rPr lang="en-US" sz="3200" b="0" i="1" dirty="0">
                <a:latin typeface="+mn-lt"/>
              </a:rPr>
              <a:t>So, the rate of your car has units of </a:t>
            </a:r>
            <a:r>
              <a:rPr lang="en-US" sz="3200" b="0" i="1" u="sng" dirty="0">
                <a:latin typeface="+mn-lt"/>
              </a:rPr>
              <a:t>mi/hr</a:t>
            </a:r>
            <a:r>
              <a:rPr lang="en-US" sz="3200" b="0" i="1" dirty="0">
                <a:latin typeface="+mn-lt"/>
              </a:rPr>
              <a:t>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429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pPr algn="l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Defining Reaction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3200" b="0" dirty="0">
                <a:latin typeface="Helvetica" pitchFamily="2" charset="0"/>
              </a:rPr>
              <a:t>Rate for a chemical reaction – change in concentration in a given amount of time. </a:t>
            </a:r>
          </a:p>
          <a:p>
            <a:pPr lvl="3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Helvetica" pitchFamily="2" charset="0"/>
              </a:rPr>
              <a:t>Could be how fast products are made = +</a:t>
            </a:r>
          </a:p>
          <a:p>
            <a:pPr lvl="3" indent="-457200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latin typeface="Helvetica" pitchFamily="2" charset="0"/>
              </a:rPr>
              <a:t>Could be how fast reactants are used up = - </a:t>
            </a:r>
          </a:p>
          <a:p>
            <a:pPr eaLnBrk="1" hangingPunct="1">
              <a:defRPr/>
            </a:pPr>
            <a:endParaRPr lang="en-US" sz="2400" dirty="0">
              <a:latin typeface="Helvetica" pitchFamily="2" charset="0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0070C0"/>
                </a:solidFill>
                <a:latin typeface="Helvetica" pitchFamily="2" charset="0"/>
              </a:rPr>
              <a:t>For reactants, a negative sign is placed in front of the definition.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7186994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029200" cy="11430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2NO</a:t>
            </a:r>
            <a:r>
              <a:rPr lang="en-US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2NO(g) + O</a:t>
            </a:r>
            <a:r>
              <a:rPr lang="en-US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(g)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4" descr="Rat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0"/>
            <a:ext cx="5251450" cy="670560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163619" y="434578"/>
            <a:ext cx="4418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Rates: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205611" y="2971006"/>
            <a:ext cx="3886200" cy="1373188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Can measure 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appearance of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products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232650" y="1371600"/>
            <a:ext cx="3886200" cy="1373188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Can measure 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disappearance of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reactants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205611" y="4570412"/>
            <a:ext cx="3886200" cy="94615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Are proportional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stoichiometrically 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3962400" y="3505200"/>
            <a:ext cx="0" cy="2895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962400" y="4953000"/>
            <a:ext cx="28194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962400" y="3505200"/>
            <a:ext cx="28194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1" grpId="0"/>
      <p:bldP spid="18444" grpId="0" animBg="1"/>
      <p:bldP spid="18445" grpId="0" animBg="1"/>
      <p:bldP spid="184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029200" cy="11430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2NO</a:t>
            </a:r>
            <a:r>
              <a:rPr lang="en-US" sz="2400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2NO(g) + O</a:t>
            </a:r>
            <a:r>
              <a:rPr lang="en-US" sz="2400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2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(g)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3" descr="Rat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251450" cy="6705600"/>
          </a:xfrm>
          <a:prstGeom prst="rect">
            <a:avLst/>
          </a:prstGeom>
          <a:noFill/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612582" y="1952654"/>
            <a:ext cx="1752599" cy="1885891"/>
          </a:xfrm>
          <a:prstGeom prst="rtTriangle">
            <a:avLst/>
          </a:prstGeom>
          <a:solidFill>
            <a:schemeClr val="tx1"/>
          </a:solidFill>
          <a:ln w="571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201925" y="1466909"/>
            <a:ext cx="3825875" cy="1373188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Are equal to the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slope tangent to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that point 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80020" y="2829342"/>
            <a:ext cx="981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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[NO</a:t>
            </a:r>
            <a:r>
              <a:rPr lang="en-US" sz="2000" baseline="-25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]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137516" y="3441670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sym typeface="Symbol" pitchFamily="18" charset="2"/>
              </a:rPr>
              <a:t>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t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195574" y="3143310"/>
            <a:ext cx="3892550" cy="2227263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Change as the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reaction proceeds,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the rate is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dependent upon  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concentration</a:t>
            </a: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106393"/>
              </p:ext>
            </p:extLst>
          </p:nvPr>
        </p:nvGraphicFramePr>
        <p:xfrm>
          <a:off x="7391400" y="5562600"/>
          <a:ext cx="31242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393480" progId="">
                  <p:embed/>
                </p:oleObj>
              </mc:Choice>
              <mc:Fallback>
                <p:oleObj name="Equation" r:id="rId3" imgW="1168200" imgH="3934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562600"/>
                        <a:ext cx="3124200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163619" y="434578"/>
            <a:ext cx="4418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Rates: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/>
      <p:bldP spid="19464" grpId="0"/>
      <p:bldP spid="19465" grpId="0"/>
      <p:bldP spid="19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3_02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" t="241" r="1021" b="2556"/>
          <a:stretch>
            <a:fillRect/>
          </a:stretch>
        </p:blipFill>
        <p:spPr bwMode="auto">
          <a:xfrm>
            <a:off x="3117850" y="1066801"/>
            <a:ext cx="59563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6375" y="0"/>
            <a:ext cx="1117925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Reactant and Product [  ]s as a Function of Time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6EE82489-3BA8-90D7-ED12-64AE05C099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2535">
            <a:off x="10609293" y="934604"/>
            <a:ext cx="842471" cy="16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70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10894</TotalTime>
  <Words>955</Words>
  <Application>Microsoft Office PowerPoint</Application>
  <PresentationFormat>Widescreen</PresentationFormat>
  <Paragraphs>132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Comic Sans MS</vt:lpstr>
      <vt:lpstr>Helvetica</vt:lpstr>
      <vt:lpstr>Impact</vt:lpstr>
      <vt:lpstr>Symbol</vt:lpstr>
      <vt:lpstr>Times New Roman</vt:lpstr>
      <vt:lpstr>chemistry</vt:lpstr>
      <vt:lpstr>Default Design</vt:lpstr>
      <vt:lpstr>Office Theme</vt:lpstr>
      <vt:lpstr>Equation</vt:lpstr>
      <vt:lpstr>N8 - KINETICS</vt:lpstr>
      <vt:lpstr>N8 - KINETICS</vt:lpstr>
      <vt:lpstr>Kinetics </vt:lpstr>
      <vt:lpstr>Reaction Rate</vt:lpstr>
      <vt:lpstr>Defining Rate</vt:lpstr>
      <vt:lpstr>Defining Reaction</vt:lpstr>
      <vt:lpstr>2NO2(g)  2NO(g) + O2(g)</vt:lpstr>
      <vt:lpstr>2NO2(g)  2NO(g) + O2(g)</vt:lpstr>
      <vt:lpstr>Reactant and Product [  ]s as a Function of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H2 (g) + I2 (g)  2 HI (g)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329</cp:revision>
  <dcterms:created xsi:type="dcterms:W3CDTF">2006-06-14T20:08:31Z</dcterms:created>
  <dcterms:modified xsi:type="dcterms:W3CDTF">2024-06-06T21:33:41Z</dcterms:modified>
</cp:coreProperties>
</file>