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697" r:id="rId3"/>
  </p:sldMasterIdLst>
  <p:notesMasterIdLst>
    <p:notesMasterId r:id="rId45"/>
  </p:notesMasterIdLst>
  <p:sldIdLst>
    <p:sldId id="363" r:id="rId4"/>
    <p:sldId id="380" r:id="rId5"/>
    <p:sldId id="364" r:id="rId6"/>
    <p:sldId id="383" r:id="rId7"/>
    <p:sldId id="365" r:id="rId8"/>
    <p:sldId id="366" r:id="rId9"/>
    <p:sldId id="367" r:id="rId10"/>
    <p:sldId id="368" r:id="rId11"/>
    <p:sldId id="369" r:id="rId12"/>
    <p:sldId id="370" r:id="rId13"/>
    <p:sldId id="271" r:id="rId14"/>
    <p:sldId id="371" r:id="rId15"/>
    <p:sldId id="372" r:id="rId16"/>
    <p:sldId id="373" r:id="rId17"/>
    <p:sldId id="374" r:id="rId18"/>
    <p:sldId id="375" r:id="rId19"/>
    <p:sldId id="376" r:id="rId20"/>
    <p:sldId id="384" r:id="rId21"/>
    <p:sldId id="377" r:id="rId22"/>
    <p:sldId id="378" r:id="rId23"/>
    <p:sldId id="304" r:id="rId24"/>
    <p:sldId id="379" r:id="rId25"/>
    <p:sldId id="327" r:id="rId26"/>
    <p:sldId id="382" r:id="rId27"/>
    <p:sldId id="355" r:id="rId28"/>
    <p:sldId id="356" r:id="rId29"/>
    <p:sldId id="357" r:id="rId30"/>
    <p:sldId id="358" r:id="rId31"/>
    <p:sldId id="359" r:id="rId32"/>
    <p:sldId id="386" r:id="rId33"/>
    <p:sldId id="279" r:id="rId34"/>
    <p:sldId id="278" r:id="rId35"/>
    <p:sldId id="280" r:id="rId36"/>
    <p:sldId id="281" r:id="rId37"/>
    <p:sldId id="282" r:id="rId38"/>
    <p:sldId id="283" r:id="rId39"/>
    <p:sldId id="320" r:id="rId40"/>
    <p:sldId id="321" r:id="rId41"/>
    <p:sldId id="329" r:id="rId42"/>
    <p:sldId id="385" r:id="rId43"/>
    <p:sldId id="381" r:id="rId44"/>
  </p:sldIdLst>
  <p:sldSz cx="12192000" cy="6858000"/>
  <p:notesSz cx="6858000" cy="9144000"/>
  <p:defaultTextStyle>
    <a:defPPr>
      <a:defRPr lang="en-US"/>
    </a:defPPr>
    <a:lvl1pPr algn="l" rtl="0" fontAlgn="base">
      <a:spcBef>
        <a:spcPct val="0"/>
      </a:spcBef>
      <a:spcAft>
        <a:spcPct val="0"/>
      </a:spcAft>
      <a:defRPr sz="2800" b="1" kern="1200">
        <a:solidFill>
          <a:schemeClr val="tx1"/>
        </a:solidFill>
        <a:latin typeface="Comic Sans MS" pitchFamily="66" charset="0"/>
        <a:ea typeface="+mn-ea"/>
        <a:cs typeface="+mn-cs"/>
      </a:defRPr>
    </a:lvl1pPr>
    <a:lvl2pPr marL="457200" algn="l" rtl="0" fontAlgn="base">
      <a:spcBef>
        <a:spcPct val="0"/>
      </a:spcBef>
      <a:spcAft>
        <a:spcPct val="0"/>
      </a:spcAft>
      <a:defRPr sz="2800" b="1" kern="1200">
        <a:solidFill>
          <a:schemeClr val="tx1"/>
        </a:solidFill>
        <a:latin typeface="Comic Sans MS" pitchFamily="66" charset="0"/>
        <a:ea typeface="+mn-ea"/>
        <a:cs typeface="+mn-cs"/>
      </a:defRPr>
    </a:lvl2pPr>
    <a:lvl3pPr marL="914400" algn="l" rtl="0" fontAlgn="base">
      <a:spcBef>
        <a:spcPct val="0"/>
      </a:spcBef>
      <a:spcAft>
        <a:spcPct val="0"/>
      </a:spcAft>
      <a:defRPr sz="2800" b="1" kern="1200">
        <a:solidFill>
          <a:schemeClr val="tx1"/>
        </a:solidFill>
        <a:latin typeface="Comic Sans MS" pitchFamily="66" charset="0"/>
        <a:ea typeface="+mn-ea"/>
        <a:cs typeface="+mn-cs"/>
      </a:defRPr>
    </a:lvl3pPr>
    <a:lvl4pPr marL="1371600" algn="l" rtl="0" fontAlgn="base">
      <a:spcBef>
        <a:spcPct val="0"/>
      </a:spcBef>
      <a:spcAft>
        <a:spcPct val="0"/>
      </a:spcAft>
      <a:defRPr sz="2800" b="1" kern="1200">
        <a:solidFill>
          <a:schemeClr val="tx1"/>
        </a:solidFill>
        <a:latin typeface="Comic Sans MS" pitchFamily="66" charset="0"/>
        <a:ea typeface="+mn-ea"/>
        <a:cs typeface="+mn-cs"/>
      </a:defRPr>
    </a:lvl4pPr>
    <a:lvl5pPr marL="1828800" algn="l" rtl="0" fontAlgn="base">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00CCFF"/>
    <a:srgbClr val="5F5F5F"/>
    <a:srgbClr val="99FF66"/>
    <a:srgbClr val="FFCCFF"/>
    <a:srgbClr val="006600"/>
    <a:srgbClr val="DDDDDD"/>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698" autoAdjust="0"/>
    <p:restoredTop sz="94586" autoAdjust="0"/>
  </p:normalViewPr>
  <p:slideViewPr>
    <p:cSldViewPr>
      <p:cViewPr varScale="1">
        <p:scale>
          <a:sx n="58" d="100"/>
          <a:sy n="58" d="100"/>
        </p:scale>
        <p:origin x="90" y="20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defRPr>
            </a:lvl1pPr>
          </a:lstStyle>
          <a:p>
            <a:endParaRPr lang="en-US"/>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defRPr>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defRPr>
            </a:lvl1pPr>
          </a:lstStyle>
          <a:p>
            <a:fld id="{01773766-CA99-4600-9D5A-6DB0DDBA82C0}" type="slidenum">
              <a:rPr lang="en-US"/>
              <a:pPr/>
              <a:t>‹#›</a:t>
            </a:fld>
            <a:endParaRPr lang="en-US"/>
          </a:p>
        </p:txBody>
      </p:sp>
    </p:spTree>
    <p:extLst>
      <p:ext uri="{BB962C8B-B14F-4D97-AF65-F5344CB8AC3E}">
        <p14:creationId xmlns:p14="http://schemas.microsoft.com/office/powerpoint/2010/main" val="6100694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73766-CA99-4600-9D5A-6DB0DDBA82C0}" type="slidenum">
              <a:rPr lang="en-US" smtClean="0"/>
              <a:pPr/>
              <a:t>14</a:t>
            </a:fld>
            <a:endParaRPr lang="en-US"/>
          </a:p>
        </p:txBody>
      </p:sp>
    </p:spTree>
    <p:extLst>
      <p:ext uri="{BB962C8B-B14F-4D97-AF65-F5344CB8AC3E}">
        <p14:creationId xmlns:p14="http://schemas.microsoft.com/office/powerpoint/2010/main" val="3491111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baseline="30000">
                <a:solidFill>
                  <a:schemeClr val="tx1"/>
                </a:solidFill>
                <a:latin typeface="Arial" charset="0"/>
                <a:ea typeface="ＭＳ Ｐゴシック" charset="0"/>
                <a:cs typeface="Arial" charset="0"/>
              </a:defRPr>
            </a:lvl1pPr>
            <a:lvl2pPr marL="702756" indent="-270291" eaLnBrk="0" hangingPunct="0">
              <a:defRPr sz="2300" baseline="30000">
                <a:solidFill>
                  <a:schemeClr val="tx1"/>
                </a:solidFill>
                <a:latin typeface="Arial" charset="0"/>
                <a:ea typeface="Arial" charset="0"/>
                <a:cs typeface="Arial" charset="0"/>
              </a:defRPr>
            </a:lvl2pPr>
            <a:lvl3pPr marL="1081164" indent="-216233" eaLnBrk="0" hangingPunct="0">
              <a:defRPr sz="2300" baseline="30000">
                <a:solidFill>
                  <a:schemeClr val="tx1"/>
                </a:solidFill>
                <a:latin typeface="Arial" charset="0"/>
                <a:ea typeface="Arial" charset="0"/>
                <a:cs typeface="Arial" charset="0"/>
              </a:defRPr>
            </a:lvl3pPr>
            <a:lvl4pPr marL="1513629" indent="-216233" eaLnBrk="0" hangingPunct="0">
              <a:defRPr sz="2300" baseline="30000">
                <a:solidFill>
                  <a:schemeClr val="tx1"/>
                </a:solidFill>
                <a:latin typeface="Arial" charset="0"/>
                <a:ea typeface="Arial" charset="0"/>
                <a:cs typeface="Arial" charset="0"/>
              </a:defRPr>
            </a:lvl4pPr>
            <a:lvl5pPr marL="1946095" indent="-216233" eaLnBrk="0" hangingPunct="0">
              <a:defRPr sz="2300" baseline="30000">
                <a:solidFill>
                  <a:schemeClr val="tx1"/>
                </a:solidFill>
                <a:latin typeface="Arial" charset="0"/>
                <a:ea typeface="Arial" charset="0"/>
                <a:cs typeface="Arial" charset="0"/>
              </a:defRPr>
            </a:lvl5pPr>
            <a:lvl6pPr marL="2378560" indent="-216233" eaLnBrk="0" fontAlgn="base" hangingPunct="0">
              <a:spcBef>
                <a:spcPct val="0"/>
              </a:spcBef>
              <a:spcAft>
                <a:spcPct val="0"/>
              </a:spcAft>
              <a:defRPr sz="2300" baseline="30000">
                <a:solidFill>
                  <a:schemeClr val="tx1"/>
                </a:solidFill>
                <a:latin typeface="Arial" charset="0"/>
                <a:ea typeface="Arial" charset="0"/>
                <a:cs typeface="Arial" charset="0"/>
              </a:defRPr>
            </a:lvl6pPr>
            <a:lvl7pPr marL="2811026" indent="-216233" eaLnBrk="0" fontAlgn="base" hangingPunct="0">
              <a:spcBef>
                <a:spcPct val="0"/>
              </a:spcBef>
              <a:spcAft>
                <a:spcPct val="0"/>
              </a:spcAft>
              <a:defRPr sz="2300" baseline="30000">
                <a:solidFill>
                  <a:schemeClr val="tx1"/>
                </a:solidFill>
                <a:latin typeface="Arial" charset="0"/>
                <a:ea typeface="Arial" charset="0"/>
                <a:cs typeface="Arial" charset="0"/>
              </a:defRPr>
            </a:lvl7pPr>
            <a:lvl8pPr marL="3243491" indent="-216233" eaLnBrk="0" fontAlgn="base" hangingPunct="0">
              <a:spcBef>
                <a:spcPct val="0"/>
              </a:spcBef>
              <a:spcAft>
                <a:spcPct val="0"/>
              </a:spcAft>
              <a:defRPr sz="2300" baseline="30000">
                <a:solidFill>
                  <a:schemeClr val="tx1"/>
                </a:solidFill>
                <a:latin typeface="Arial" charset="0"/>
                <a:ea typeface="Arial" charset="0"/>
                <a:cs typeface="Arial" charset="0"/>
              </a:defRPr>
            </a:lvl8pPr>
            <a:lvl9pPr marL="3675957" indent="-216233" eaLnBrk="0" fontAlgn="base" hangingPunct="0">
              <a:spcBef>
                <a:spcPct val="0"/>
              </a:spcBef>
              <a:spcAft>
                <a:spcPct val="0"/>
              </a:spcAft>
              <a:defRPr sz="2300" baseline="30000">
                <a:solidFill>
                  <a:schemeClr val="tx1"/>
                </a:solidFill>
                <a:latin typeface="Arial" charset="0"/>
                <a:ea typeface="Arial" charset="0"/>
                <a:cs typeface="Arial" charset="0"/>
              </a:defRPr>
            </a:lvl9pPr>
          </a:lstStyle>
          <a:p>
            <a:fld id="{D4470F4B-5D47-4441-A788-6D5A35709469}" type="slidenum">
              <a:rPr lang="en-US" sz="1200" baseline="0"/>
              <a:pPr/>
              <a:t>27</a:t>
            </a:fld>
            <a:endParaRPr lang="en-US" sz="1200" baseline="0"/>
          </a:p>
        </p:txBody>
      </p:sp>
      <p:sp>
        <p:nvSpPr>
          <p:cNvPr id="136195" name="Rectangle 2"/>
          <p:cNvSpPr>
            <a:spLocks noGrp="1" noRot="1" noChangeAspect="1" noChangeArrowheads="1" noTextEdit="1"/>
          </p:cNvSpPr>
          <p:nvPr>
            <p:ph type="sldImg"/>
          </p:nvPr>
        </p:nvSpPr>
        <p:spPr>
          <a:xfrm>
            <a:off x="381000" y="685800"/>
            <a:ext cx="6096000" cy="3429000"/>
          </a:xfrm>
          <a:ln/>
        </p:spPr>
      </p:sp>
      <p:sp>
        <p:nvSpPr>
          <p:cNvPr id="136196" name="Rectangle 3"/>
          <p:cNvSpPr>
            <a:spLocks noGrp="1" noChangeArrowheads="1"/>
          </p:cNvSpPr>
          <p:nvPr>
            <p:ph type="body" idx="1"/>
          </p:nvPr>
        </p:nvSpPr>
        <p:spPr>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59323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baseline="30000">
                <a:solidFill>
                  <a:schemeClr val="tx1"/>
                </a:solidFill>
                <a:latin typeface="Arial" charset="0"/>
                <a:ea typeface="ＭＳ Ｐゴシック" charset="0"/>
                <a:cs typeface="Arial" charset="0"/>
              </a:defRPr>
            </a:lvl1pPr>
            <a:lvl2pPr marL="702756" indent="-270291" eaLnBrk="0" hangingPunct="0">
              <a:defRPr sz="2300" baseline="30000">
                <a:solidFill>
                  <a:schemeClr val="tx1"/>
                </a:solidFill>
                <a:latin typeface="Arial" charset="0"/>
                <a:ea typeface="Arial" charset="0"/>
                <a:cs typeface="Arial" charset="0"/>
              </a:defRPr>
            </a:lvl2pPr>
            <a:lvl3pPr marL="1081164" indent="-216233" eaLnBrk="0" hangingPunct="0">
              <a:defRPr sz="2300" baseline="30000">
                <a:solidFill>
                  <a:schemeClr val="tx1"/>
                </a:solidFill>
                <a:latin typeface="Arial" charset="0"/>
                <a:ea typeface="Arial" charset="0"/>
                <a:cs typeface="Arial" charset="0"/>
              </a:defRPr>
            </a:lvl3pPr>
            <a:lvl4pPr marL="1513629" indent="-216233" eaLnBrk="0" hangingPunct="0">
              <a:defRPr sz="2300" baseline="30000">
                <a:solidFill>
                  <a:schemeClr val="tx1"/>
                </a:solidFill>
                <a:latin typeface="Arial" charset="0"/>
                <a:ea typeface="Arial" charset="0"/>
                <a:cs typeface="Arial" charset="0"/>
              </a:defRPr>
            </a:lvl4pPr>
            <a:lvl5pPr marL="1946095" indent="-216233" eaLnBrk="0" hangingPunct="0">
              <a:defRPr sz="2300" baseline="30000">
                <a:solidFill>
                  <a:schemeClr val="tx1"/>
                </a:solidFill>
                <a:latin typeface="Arial" charset="0"/>
                <a:ea typeface="Arial" charset="0"/>
                <a:cs typeface="Arial" charset="0"/>
              </a:defRPr>
            </a:lvl5pPr>
            <a:lvl6pPr marL="2378560" indent="-216233" eaLnBrk="0" fontAlgn="base" hangingPunct="0">
              <a:spcBef>
                <a:spcPct val="0"/>
              </a:spcBef>
              <a:spcAft>
                <a:spcPct val="0"/>
              </a:spcAft>
              <a:defRPr sz="2300" baseline="30000">
                <a:solidFill>
                  <a:schemeClr val="tx1"/>
                </a:solidFill>
                <a:latin typeface="Arial" charset="0"/>
                <a:ea typeface="Arial" charset="0"/>
                <a:cs typeface="Arial" charset="0"/>
              </a:defRPr>
            </a:lvl6pPr>
            <a:lvl7pPr marL="2811026" indent="-216233" eaLnBrk="0" fontAlgn="base" hangingPunct="0">
              <a:spcBef>
                <a:spcPct val="0"/>
              </a:spcBef>
              <a:spcAft>
                <a:spcPct val="0"/>
              </a:spcAft>
              <a:defRPr sz="2300" baseline="30000">
                <a:solidFill>
                  <a:schemeClr val="tx1"/>
                </a:solidFill>
                <a:latin typeface="Arial" charset="0"/>
                <a:ea typeface="Arial" charset="0"/>
                <a:cs typeface="Arial" charset="0"/>
              </a:defRPr>
            </a:lvl7pPr>
            <a:lvl8pPr marL="3243491" indent="-216233" eaLnBrk="0" fontAlgn="base" hangingPunct="0">
              <a:spcBef>
                <a:spcPct val="0"/>
              </a:spcBef>
              <a:spcAft>
                <a:spcPct val="0"/>
              </a:spcAft>
              <a:defRPr sz="2300" baseline="30000">
                <a:solidFill>
                  <a:schemeClr val="tx1"/>
                </a:solidFill>
                <a:latin typeface="Arial" charset="0"/>
                <a:ea typeface="Arial" charset="0"/>
                <a:cs typeface="Arial" charset="0"/>
              </a:defRPr>
            </a:lvl8pPr>
            <a:lvl9pPr marL="3675957" indent="-216233" eaLnBrk="0" fontAlgn="base" hangingPunct="0">
              <a:spcBef>
                <a:spcPct val="0"/>
              </a:spcBef>
              <a:spcAft>
                <a:spcPct val="0"/>
              </a:spcAft>
              <a:defRPr sz="2300" baseline="30000">
                <a:solidFill>
                  <a:schemeClr val="tx1"/>
                </a:solidFill>
                <a:latin typeface="Arial" charset="0"/>
                <a:ea typeface="Arial" charset="0"/>
                <a:cs typeface="Arial" charset="0"/>
              </a:defRPr>
            </a:lvl9pPr>
          </a:lstStyle>
          <a:p>
            <a:fld id="{8B224E23-A3EE-4044-9E01-8C797A28F0FF}" type="slidenum">
              <a:rPr lang="en-US" sz="1200" baseline="0"/>
              <a:pPr/>
              <a:t>28</a:t>
            </a:fld>
            <a:endParaRPr lang="en-US" sz="1200" baseline="0"/>
          </a:p>
        </p:txBody>
      </p:sp>
      <p:sp>
        <p:nvSpPr>
          <p:cNvPr id="137219" name="Rectangle 2"/>
          <p:cNvSpPr>
            <a:spLocks noGrp="1" noRot="1" noChangeAspect="1" noChangeArrowheads="1" noTextEdit="1"/>
          </p:cNvSpPr>
          <p:nvPr>
            <p:ph type="sldImg"/>
          </p:nvPr>
        </p:nvSpPr>
        <p:spPr>
          <a:xfrm>
            <a:off x="381000" y="685800"/>
            <a:ext cx="6096000" cy="3429000"/>
          </a:xfrm>
          <a:ln/>
        </p:spPr>
      </p:sp>
      <p:sp>
        <p:nvSpPr>
          <p:cNvPr id="137220" name="Rectangle 3"/>
          <p:cNvSpPr>
            <a:spLocks noGrp="1" noChangeArrowheads="1"/>
          </p:cNvSpPr>
          <p:nvPr>
            <p:ph type="body" idx="1"/>
          </p:nvPr>
        </p:nvSpPr>
        <p:spPr>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788051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baseline="30000">
                <a:solidFill>
                  <a:schemeClr val="tx1"/>
                </a:solidFill>
                <a:latin typeface="Arial" charset="0"/>
                <a:ea typeface="ＭＳ Ｐゴシック" charset="0"/>
                <a:cs typeface="Arial" charset="0"/>
              </a:defRPr>
            </a:lvl1pPr>
            <a:lvl2pPr marL="702756" indent="-270291" eaLnBrk="0" hangingPunct="0">
              <a:defRPr sz="2300" baseline="30000">
                <a:solidFill>
                  <a:schemeClr val="tx1"/>
                </a:solidFill>
                <a:latin typeface="Arial" charset="0"/>
                <a:ea typeface="Arial" charset="0"/>
                <a:cs typeface="Arial" charset="0"/>
              </a:defRPr>
            </a:lvl2pPr>
            <a:lvl3pPr marL="1081164" indent="-216233" eaLnBrk="0" hangingPunct="0">
              <a:defRPr sz="2300" baseline="30000">
                <a:solidFill>
                  <a:schemeClr val="tx1"/>
                </a:solidFill>
                <a:latin typeface="Arial" charset="0"/>
                <a:ea typeface="Arial" charset="0"/>
                <a:cs typeface="Arial" charset="0"/>
              </a:defRPr>
            </a:lvl3pPr>
            <a:lvl4pPr marL="1513629" indent="-216233" eaLnBrk="0" hangingPunct="0">
              <a:defRPr sz="2300" baseline="30000">
                <a:solidFill>
                  <a:schemeClr val="tx1"/>
                </a:solidFill>
                <a:latin typeface="Arial" charset="0"/>
                <a:ea typeface="Arial" charset="0"/>
                <a:cs typeface="Arial" charset="0"/>
              </a:defRPr>
            </a:lvl4pPr>
            <a:lvl5pPr marL="1946095" indent="-216233" eaLnBrk="0" hangingPunct="0">
              <a:defRPr sz="2300" baseline="30000">
                <a:solidFill>
                  <a:schemeClr val="tx1"/>
                </a:solidFill>
                <a:latin typeface="Arial" charset="0"/>
                <a:ea typeface="Arial" charset="0"/>
                <a:cs typeface="Arial" charset="0"/>
              </a:defRPr>
            </a:lvl5pPr>
            <a:lvl6pPr marL="2378560" indent="-216233" eaLnBrk="0" fontAlgn="base" hangingPunct="0">
              <a:spcBef>
                <a:spcPct val="0"/>
              </a:spcBef>
              <a:spcAft>
                <a:spcPct val="0"/>
              </a:spcAft>
              <a:defRPr sz="2300" baseline="30000">
                <a:solidFill>
                  <a:schemeClr val="tx1"/>
                </a:solidFill>
                <a:latin typeface="Arial" charset="0"/>
                <a:ea typeface="Arial" charset="0"/>
                <a:cs typeface="Arial" charset="0"/>
              </a:defRPr>
            </a:lvl6pPr>
            <a:lvl7pPr marL="2811026" indent="-216233" eaLnBrk="0" fontAlgn="base" hangingPunct="0">
              <a:spcBef>
                <a:spcPct val="0"/>
              </a:spcBef>
              <a:spcAft>
                <a:spcPct val="0"/>
              </a:spcAft>
              <a:defRPr sz="2300" baseline="30000">
                <a:solidFill>
                  <a:schemeClr val="tx1"/>
                </a:solidFill>
                <a:latin typeface="Arial" charset="0"/>
                <a:ea typeface="Arial" charset="0"/>
                <a:cs typeface="Arial" charset="0"/>
              </a:defRPr>
            </a:lvl7pPr>
            <a:lvl8pPr marL="3243491" indent="-216233" eaLnBrk="0" fontAlgn="base" hangingPunct="0">
              <a:spcBef>
                <a:spcPct val="0"/>
              </a:spcBef>
              <a:spcAft>
                <a:spcPct val="0"/>
              </a:spcAft>
              <a:defRPr sz="2300" baseline="30000">
                <a:solidFill>
                  <a:schemeClr val="tx1"/>
                </a:solidFill>
                <a:latin typeface="Arial" charset="0"/>
                <a:ea typeface="Arial" charset="0"/>
                <a:cs typeface="Arial" charset="0"/>
              </a:defRPr>
            </a:lvl8pPr>
            <a:lvl9pPr marL="3675957" indent="-216233" eaLnBrk="0" fontAlgn="base" hangingPunct="0">
              <a:spcBef>
                <a:spcPct val="0"/>
              </a:spcBef>
              <a:spcAft>
                <a:spcPct val="0"/>
              </a:spcAft>
              <a:defRPr sz="2300" baseline="30000">
                <a:solidFill>
                  <a:schemeClr val="tx1"/>
                </a:solidFill>
                <a:latin typeface="Arial" charset="0"/>
                <a:ea typeface="Arial" charset="0"/>
                <a:cs typeface="Arial" charset="0"/>
              </a:defRPr>
            </a:lvl9pPr>
          </a:lstStyle>
          <a:p>
            <a:fld id="{467B7E80-E25F-CA42-8523-8A007EA865BA}" type="slidenum">
              <a:rPr lang="en-US" sz="1200" baseline="0"/>
              <a:pPr/>
              <a:t>37</a:t>
            </a:fld>
            <a:endParaRPr lang="en-US" sz="1200" baseline="0"/>
          </a:p>
        </p:txBody>
      </p:sp>
      <p:sp>
        <p:nvSpPr>
          <p:cNvPr id="126979" name="Rectangle 2"/>
          <p:cNvSpPr>
            <a:spLocks noGrp="1" noRot="1" noChangeAspect="1" noChangeArrowheads="1" noTextEdit="1"/>
          </p:cNvSpPr>
          <p:nvPr>
            <p:ph type="sldImg"/>
          </p:nvPr>
        </p:nvSpPr>
        <p:spPr>
          <a:xfrm>
            <a:off x="381000" y="685800"/>
            <a:ext cx="6096000" cy="3429000"/>
          </a:xfrm>
          <a:ln/>
        </p:spPr>
      </p:sp>
      <p:sp>
        <p:nvSpPr>
          <p:cNvPr id="126980" name="Rectangle 3"/>
          <p:cNvSpPr>
            <a:spLocks noGrp="1" noChangeArrowheads="1"/>
          </p:cNvSpPr>
          <p:nvPr>
            <p:ph type="body" idx="1"/>
          </p:nvPr>
        </p:nvSpPr>
        <p:spPr>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6421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baseline="30000">
                <a:solidFill>
                  <a:schemeClr val="tx1"/>
                </a:solidFill>
                <a:latin typeface="Arial" charset="0"/>
                <a:ea typeface="ＭＳ Ｐゴシック" charset="0"/>
                <a:cs typeface="Arial" charset="0"/>
              </a:defRPr>
            </a:lvl1pPr>
            <a:lvl2pPr marL="702756" indent="-270291" eaLnBrk="0" hangingPunct="0">
              <a:defRPr sz="2300" baseline="30000">
                <a:solidFill>
                  <a:schemeClr val="tx1"/>
                </a:solidFill>
                <a:latin typeface="Arial" charset="0"/>
                <a:ea typeface="Arial" charset="0"/>
                <a:cs typeface="Arial" charset="0"/>
              </a:defRPr>
            </a:lvl2pPr>
            <a:lvl3pPr marL="1081164" indent="-216233" eaLnBrk="0" hangingPunct="0">
              <a:defRPr sz="2300" baseline="30000">
                <a:solidFill>
                  <a:schemeClr val="tx1"/>
                </a:solidFill>
                <a:latin typeface="Arial" charset="0"/>
                <a:ea typeface="Arial" charset="0"/>
                <a:cs typeface="Arial" charset="0"/>
              </a:defRPr>
            </a:lvl3pPr>
            <a:lvl4pPr marL="1513629" indent="-216233" eaLnBrk="0" hangingPunct="0">
              <a:defRPr sz="2300" baseline="30000">
                <a:solidFill>
                  <a:schemeClr val="tx1"/>
                </a:solidFill>
                <a:latin typeface="Arial" charset="0"/>
                <a:ea typeface="Arial" charset="0"/>
                <a:cs typeface="Arial" charset="0"/>
              </a:defRPr>
            </a:lvl4pPr>
            <a:lvl5pPr marL="1946095" indent="-216233" eaLnBrk="0" hangingPunct="0">
              <a:defRPr sz="2300" baseline="30000">
                <a:solidFill>
                  <a:schemeClr val="tx1"/>
                </a:solidFill>
                <a:latin typeface="Arial" charset="0"/>
                <a:ea typeface="Arial" charset="0"/>
                <a:cs typeface="Arial" charset="0"/>
              </a:defRPr>
            </a:lvl5pPr>
            <a:lvl6pPr marL="2378560" indent="-216233" eaLnBrk="0" fontAlgn="base" hangingPunct="0">
              <a:spcBef>
                <a:spcPct val="0"/>
              </a:spcBef>
              <a:spcAft>
                <a:spcPct val="0"/>
              </a:spcAft>
              <a:defRPr sz="2300" baseline="30000">
                <a:solidFill>
                  <a:schemeClr val="tx1"/>
                </a:solidFill>
                <a:latin typeface="Arial" charset="0"/>
                <a:ea typeface="Arial" charset="0"/>
                <a:cs typeface="Arial" charset="0"/>
              </a:defRPr>
            </a:lvl6pPr>
            <a:lvl7pPr marL="2811026" indent="-216233" eaLnBrk="0" fontAlgn="base" hangingPunct="0">
              <a:spcBef>
                <a:spcPct val="0"/>
              </a:spcBef>
              <a:spcAft>
                <a:spcPct val="0"/>
              </a:spcAft>
              <a:defRPr sz="2300" baseline="30000">
                <a:solidFill>
                  <a:schemeClr val="tx1"/>
                </a:solidFill>
                <a:latin typeface="Arial" charset="0"/>
                <a:ea typeface="Arial" charset="0"/>
                <a:cs typeface="Arial" charset="0"/>
              </a:defRPr>
            </a:lvl7pPr>
            <a:lvl8pPr marL="3243491" indent="-216233" eaLnBrk="0" fontAlgn="base" hangingPunct="0">
              <a:spcBef>
                <a:spcPct val="0"/>
              </a:spcBef>
              <a:spcAft>
                <a:spcPct val="0"/>
              </a:spcAft>
              <a:defRPr sz="2300" baseline="30000">
                <a:solidFill>
                  <a:schemeClr val="tx1"/>
                </a:solidFill>
                <a:latin typeface="Arial" charset="0"/>
                <a:ea typeface="Arial" charset="0"/>
                <a:cs typeface="Arial" charset="0"/>
              </a:defRPr>
            </a:lvl8pPr>
            <a:lvl9pPr marL="3675957" indent="-216233" eaLnBrk="0" fontAlgn="base" hangingPunct="0">
              <a:spcBef>
                <a:spcPct val="0"/>
              </a:spcBef>
              <a:spcAft>
                <a:spcPct val="0"/>
              </a:spcAft>
              <a:defRPr sz="2300" baseline="30000">
                <a:solidFill>
                  <a:schemeClr val="tx1"/>
                </a:solidFill>
                <a:latin typeface="Arial" charset="0"/>
                <a:ea typeface="Arial" charset="0"/>
                <a:cs typeface="Arial" charset="0"/>
              </a:defRPr>
            </a:lvl9pPr>
          </a:lstStyle>
          <a:p>
            <a:fld id="{8881EDF5-FC83-6F42-9174-DBF1BC2424FA}" type="slidenum">
              <a:rPr lang="en-US" sz="1200" baseline="0"/>
              <a:pPr/>
              <a:t>38</a:t>
            </a:fld>
            <a:endParaRPr lang="en-US" sz="1200" baseline="0"/>
          </a:p>
        </p:txBody>
      </p:sp>
      <p:sp>
        <p:nvSpPr>
          <p:cNvPr id="131075" name="Rectangle 2"/>
          <p:cNvSpPr>
            <a:spLocks noGrp="1" noRot="1" noChangeAspect="1" noChangeArrowheads="1" noTextEdit="1"/>
          </p:cNvSpPr>
          <p:nvPr>
            <p:ph type="sldImg"/>
          </p:nvPr>
        </p:nvSpPr>
        <p:spPr>
          <a:xfrm>
            <a:off x="381000" y="685800"/>
            <a:ext cx="6096000" cy="3429000"/>
          </a:xfrm>
          <a:ln/>
        </p:spPr>
      </p:sp>
      <p:sp>
        <p:nvSpPr>
          <p:cNvPr id="131076" name="Rectangle 3"/>
          <p:cNvSpPr>
            <a:spLocks noGrp="1" noChangeArrowheads="1"/>
          </p:cNvSpPr>
          <p:nvPr>
            <p:ph type="body" idx="1"/>
          </p:nvPr>
        </p:nvSpPr>
        <p:spPr>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6051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73766-CA99-4600-9D5A-6DB0DDBA82C0}" type="slidenum">
              <a:rPr lang="en-US" smtClean="0"/>
              <a:pPr/>
              <a:t>15</a:t>
            </a:fld>
            <a:endParaRPr lang="en-US"/>
          </a:p>
        </p:txBody>
      </p:sp>
    </p:spTree>
    <p:extLst>
      <p:ext uri="{BB962C8B-B14F-4D97-AF65-F5344CB8AC3E}">
        <p14:creationId xmlns:p14="http://schemas.microsoft.com/office/powerpoint/2010/main" val="201431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73766-CA99-4600-9D5A-6DB0DDBA82C0}" type="slidenum">
              <a:rPr lang="en-US" smtClean="0"/>
              <a:pPr/>
              <a:t>16</a:t>
            </a:fld>
            <a:endParaRPr lang="en-US"/>
          </a:p>
        </p:txBody>
      </p:sp>
    </p:spTree>
    <p:extLst>
      <p:ext uri="{BB962C8B-B14F-4D97-AF65-F5344CB8AC3E}">
        <p14:creationId xmlns:p14="http://schemas.microsoft.com/office/powerpoint/2010/main" val="1239819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73766-CA99-4600-9D5A-6DB0DDBA82C0}" type="slidenum">
              <a:rPr lang="en-US" smtClean="0"/>
              <a:pPr/>
              <a:t>19</a:t>
            </a:fld>
            <a:endParaRPr lang="en-US"/>
          </a:p>
        </p:txBody>
      </p:sp>
    </p:spTree>
    <p:extLst>
      <p:ext uri="{BB962C8B-B14F-4D97-AF65-F5344CB8AC3E}">
        <p14:creationId xmlns:p14="http://schemas.microsoft.com/office/powerpoint/2010/main" val="70254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73766-CA99-4600-9D5A-6DB0DDBA82C0}" type="slidenum">
              <a:rPr lang="en-US" smtClean="0"/>
              <a:pPr/>
              <a:t>20</a:t>
            </a:fld>
            <a:endParaRPr lang="en-US"/>
          </a:p>
        </p:txBody>
      </p:sp>
    </p:spTree>
    <p:extLst>
      <p:ext uri="{BB962C8B-B14F-4D97-AF65-F5344CB8AC3E}">
        <p14:creationId xmlns:p14="http://schemas.microsoft.com/office/powerpoint/2010/main" val="2465263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381000" y="685800"/>
            <a:ext cx="6096000" cy="3429000"/>
          </a:xfrm>
          <a:ln/>
        </p:spPr>
      </p:sp>
      <p:sp>
        <p:nvSpPr>
          <p:cNvPr id="138243" name="Rectangle 3"/>
          <p:cNvSpPr>
            <a:spLocks noGrp="1" noChangeArrowheads="1"/>
          </p:cNvSpPr>
          <p:nvPr>
            <p:ph type="body" idx="1"/>
          </p:nvPr>
        </p:nvSpPr>
        <p:spPr>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611452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381000" y="685800"/>
            <a:ext cx="6096000" cy="3429000"/>
          </a:xfrm>
          <a:ln/>
        </p:spPr>
      </p:sp>
      <p:sp>
        <p:nvSpPr>
          <p:cNvPr id="138243"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91330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381000" y="685800"/>
            <a:ext cx="6096000" cy="3429000"/>
          </a:xfrm>
          <a:ln/>
        </p:spPr>
      </p:sp>
      <p:sp>
        <p:nvSpPr>
          <p:cNvPr id="134147" name="Rectangle 3"/>
          <p:cNvSpPr>
            <a:spLocks noGrp="1" noChangeArrowheads="1"/>
          </p:cNvSpPr>
          <p:nvPr>
            <p:ph type="body" idx="1"/>
          </p:nvPr>
        </p:nvSpPr>
        <p:spPr>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8897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baseline="30000">
                <a:solidFill>
                  <a:schemeClr val="tx1"/>
                </a:solidFill>
                <a:latin typeface="Arial" charset="0"/>
                <a:ea typeface="ＭＳ Ｐゴシック" charset="0"/>
                <a:cs typeface="Arial" charset="0"/>
              </a:defRPr>
            </a:lvl1pPr>
            <a:lvl2pPr marL="702756" indent="-270291" eaLnBrk="0" hangingPunct="0">
              <a:defRPr sz="2300" baseline="30000">
                <a:solidFill>
                  <a:schemeClr val="tx1"/>
                </a:solidFill>
                <a:latin typeface="Arial" charset="0"/>
                <a:ea typeface="Arial" charset="0"/>
                <a:cs typeface="Arial" charset="0"/>
              </a:defRPr>
            </a:lvl2pPr>
            <a:lvl3pPr marL="1081164" indent="-216233" eaLnBrk="0" hangingPunct="0">
              <a:defRPr sz="2300" baseline="30000">
                <a:solidFill>
                  <a:schemeClr val="tx1"/>
                </a:solidFill>
                <a:latin typeface="Arial" charset="0"/>
                <a:ea typeface="Arial" charset="0"/>
                <a:cs typeface="Arial" charset="0"/>
              </a:defRPr>
            </a:lvl3pPr>
            <a:lvl4pPr marL="1513629" indent="-216233" eaLnBrk="0" hangingPunct="0">
              <a:defRPr sz="2300" baseline="30000">
                <a:solidFill>
                  <a:schemeClr val="tx1"/>
                </a:solidFill>
                <a:latin typeface="Arial" charset="0"/>
                <a:ea typeface="Arial" charset="0"/>
                <a:cs typeface="Arial" charset="0"/>
              </a:defRPr>
            </a:lvl4pPr>
            <a:lvl5pPr marL="1946095" indent="-216233" eaLnBrk="0" hangingPunct="0">
              <a:defRPr sz="2300" baseline="30000">
                <a:solidFill>
                  <a:schemeClr val="tx1"/>
                </a:solidFill>
                <a:latin typeface="Arial" charset="0"/>
                <a:ea typeface="Arial" charset="0"/>
                <a:cs typeface="Arial" charset="0"/>
              </a:defRPr>
            </a:lvl5pPr>
            <a:lvl6pPr marL="2378560" indent="-216233" eaLnBrk="0" fontAlgn="base" hangingPunct="0">
              <a:spcBef>
                <a:spcPct val="0"/>
              </a:spcBef>
              <a:spcAft>
                <a:spcPct val="0"/>
              </a:spcAft>
              <a:defRPr sz="2300" baseline="30000">
                <a:solidFill>
                  <a:schemeClr val="tx1"/>
                </a:solidFill>
                <a:latin typeface="Arial" charset="0"/>
                <a:ea typeface="Arial" charset="0"/>
                <a:cs typeface="Arial" charset="0"/>
              </a:defRPr>
            </a:lvl6pPr>
            <a:lvl7pPr marL="2811026" indent="-216233" eaLnBrk="0" fontAlgn="base" hangingPunct="0">
              <a:spcBef>
                <a:spcPct val="0"/>
              </a:spcBef>
              <a:spcAft>
                <a:spcPct val="0"/>
              </a:spcAft>
              <a:defRPr sz="2300" baseline="30000">
                <a:solidFill>
                  <a:schemeClr val="tx1"/>
                </a:solidFill>
                <a:latin typeface="Arial" charset="0"/>
                <a:ea typeface="Arial" charset="0"/>
                <a:cs typeface="Arial" charset="0"/>
              </a:defRPr>
            </a:lvl7pPr>
            <a:lvl8pPr marL="3243491" indent="-216233" eaLnBrk="0" fontAlgn="base" hangingPunct="0">
              <a:spcBef>
                <a:spcPct val="0"/>
              </a:spcBef>
              <a:spcAft>
                <a:spcPct val="0"/>
              </a:spcAft>
              <a:defRPr sz="2300" baseline="30000">
                <a:solidFill>
                  <a:schemeClr val="tx1"/>
                </a:solidFill>
                <a:latin typeface="Arial" charset="0"/>
                <a:ea typeface="Arial" charset="0"/>
                <a:cs typeface="Arial" charset="0"/>
              </a:defRPr>
            </a:lvl8pPr>
            <a:lvl9pPr marL="3675957" indent="-216233" eaLnBrk="0" fontAlgn="base" hangingPunct="0">
              <a:spcBef>
                <a:spcPct val="0"/>
              </a:spcBef>
              <a:spcAft>
                <a:spcPct val="0"/>
              </a:spcAft>
              <a:defRPr sz="2300" baseline="30000">
                <a:solidFill>
                  <a:schemeClr val="tx1"/>
                </a:solidFill>
                <a:latin typeface="Arial" charset="0"/>
                <a:ea typeface="Arial" charset="0"/>
                <a:cs typeface="Arial" charset="0"/>
              </a:defRPr>
            </a:lvl9pPr>
          </a:lstStyle>
          <a:p>
            <a:fld id="{2928337E-A2D7-AB44-9A4E-27612252F116}" type="slidenum">
              <a:rPr lang="en-US" sz="1200" baseline="0"/>
              <a:pPr/>
              <a:t>26</a:t>
            </a:fld>
            <a:endParaRPr lang="en-US" sz="1200" baseline="0"/>
          </a:p>
        </p:txBody>
      </p:sp>
      <p:sp>
        <p:nvSpPr>
          <p:cNvPr id="135171" name="Rectangle 2"/>
          <p:cNvSpPr>
            <a:spLocks noGrp="1" noRot="1" noChangeAspect="1" noChangeArrowheads="1" noTextEdit="1"/>
          </p:cNvSpPr>
          <p:nvPr>
            <p:ph type="sldImg"/>
          </p:nvPr>
        </p:nvSpPr>
        <p:spPr>
          <a:xfrm>
            <a:off x="381000" y="685800"/>
            <a:ext cx="6096000" cy="3429000"/>
          </a:xfrm>
          <a:ln/>
        </p:spPr>
      </p:sp>
      <p:sp>
        <p:nvSpPr>
          <p:cNvPr id="135172" name="Rectangle 3"/>
          <p:cNvSpPr>
            <a:spLocks noGrp="1" noChangeArrowheads="1"/>
          </p:cNvSpPr>
          <p:nvPr>
            <p:ph type="body" idx="1"/>
          </p:nvPr>
        </p:nvSpPr>
        <p:spPr>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2399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3C0FE6-2BD4-44AA-9F48-690D5782FCBA}" type="slidenum">
              <a:rPr lang="en-US"/>
              <a:pPr/>
              <a:t>‹#›</a:t>
            </a:fld>
            <a:endParaRPr lang="en-US"/>
          </a:p>
        </p:txBody>
      </p:sp>
    </p:spTree>
    <p:extLst>
      <p:ext uri="{BB962C8B-B14F-4D97-AF65-F5344CB8AC3E}">
        <p14:creationId xmlns:p14="http://schemas.microsoft.com/office/powerpoint/2010/main" val="1696714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3C13BC-650C-4559-889B-828B5816735A}" type="slidenum">
              <a:rPr lang="en-US"/>
              <a:pPr/>
              <a:t>‹#›</a:t>
            </a:fld>
            <a:endParaRPr lang="en-US"/>
          </a:p>
        </p:txBody>
      </p:sp>
    </p:spTree>
    <p:extLst>
      <p:ext uri="{BB962C8B-B14F-4D97-AF65-F5344CB8AC3E}">
        <p14:creationId xmlns:p14="http://schemas.microsoft.com/office/powerpoint/2010/main" val="1145006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8836BE-EE02-4C0A-820F-9398D0085180}" type="slidenum">
              <a:rPr lang="en-US"/>
              <a:pPr/>
              <a:t>‹#›</a:t>
            </a:fld>
            <a:endParaRPr lang="en-US"/>
          </a:p>
        </p:txBody>
      </p:sp>
    </p:spTree>
    <p:extLst>
      <p:ext uri="{BB962C8B-B14F-4D97-AF65-F5344CB8AC3E}">
        <p14:creationId xmlns:p14="http://schemas.microsoft.com/office/powerpoint/2010/main" val="779629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8EF688-0E39-4725-B909-74499BF7B225}" type="slidenum">
              <a:rPr lang="en-US"/>
              <a:pPr/>
              <a:t>‹#›</a:t>
            </a:fld>
            <a:endParaRPr lang="en-US"/>
          </a:p>
        </p:txBody>
      </p:sp>
    </p:spTree>
    <p:extLst>
      <p:ext uri="{BB962C8B-B14F-4D97-AF65-F5344CB8AC3E}">
        <p14:creationId xmlns:p14="http://schemas.microsoft.com/office/powerpoint/2010/main" val="318049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43323A0-34C4-493C-9B56-7F832A64D495}" type="slidenum">
              <a:rPr lang="en-US"/>
              <a:pPr/>
              <a:t>‹#›</a:t>
            </a:fld>
            <a:endParaRPr lang="en-US"/>
          </a:p>
        </p:txBody>
      </p:sp>
    </p:spTree>
    <p:extLst>
      <p:ext uri="{BB962C8B-B14F-4D97-AF65-F5344CB8AC3E}">
        <p14:creationId xmlns:p14="http://schemas.microsoft.com/office/powerpoint/2010/main" val="4127812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07E7C9-F5F0-469A-8D46-F4EE91BE3C02}" type="slidenum">
              <a:rPr lang="en-US"/>
              <a:pPr/>
              <a:t>‹#›</a:t>
            </a:fld>
            <a:endParaRPr lang="en-US"/>
          </a:p>
        </p:txBody>
      </p:sp>
    </p:spTree>
    <p:extLst>
      <p:ext uri="{BB962C8B-B14F-4D97-AF65-F5344CB8AC3E}">
        <p14:creationId xmlns:p14="http://schemas.microsoft.com/office/powerpoint/2010/main" val="2472407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D3B0F1B-CAA6-41F9-8D22-41B626752AE6}" type="slidenum">
              <a:rPr lang="en-US"/>
              <a:pPr/>
              <a:t>‹#›</a:t>
            </a:fld>
            <a:endParaRPr lang="en-US"/>
          </a:p>
        </p:txBody>
      </p:sp>
    </p:spTree>
    <p:extLst>
      <p:ext uri="{BB962C8B-B14F-4D97-AF65-F5344CB8AC3E}">
        <p14:creationId xmlns:p14="http://schemas.microsoft.com/office/powerpoint/2010/main" val="67262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17B3DE-FB27-4B42-B63A-3275867E6908}" type="slidenum">
              <a:rPr lang="en-US"/>
              <a:pPr/>
              <a:t>‹#›</a:t>
            </a:fld>
            <a:endParaRPr lang="en-US"/>
          </a:p>
        </p:txBody>
      </p:sp>
    </p:spTree>
    <p:extLst>
      <p:ext uri="{BB962C8B-B14F-4D97-AF65-F5344CB8AC3E}">
        <p14:creationId xmlns:p14="http://schemas.microsoft.com/office/powerpoint/2010/main" val="791806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2A7997-EB3E-4F55-A9FC-EC81BE408C36}" type="slidenum">
              <a:rPr lang="en-US"/>
              <a:pPr/>
              <a:t>‹#›</a:t>
            </a:fld>
            <a:endParaRPr lang="en-US"/>
          </a:p>
        </p:txBody>
      </p:sp>
    </p:spTree>
    <p:extLst>
      <p:ext uri="{BB962C8B-B14F-4D97-AF65-F5344CB8AC3E}">
        <p14:creationId xmlns:p14="http://schemas.microsoft.com/office/powerpoint/2010/main" val="2977138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8AB490-D81A-4C43-9FED-9B5971947F3D}" type="slidenum">
              <a:rPr lang="en-US"/>
              <a:pPr/>
              <a:t>‹#›</a:t>
            </a:fld>
            <a:endParaRPr lang="en-US"/>
          </a:p>
        </p:txBody>
      </p:sp>
    </p:spTree>
    <p:extLst>
      <p:ext uri="{BB962C8B-B14F-4D97-AF65-F5344CB8AC3E}">
        <p14:creationId xmlns:p14="http://schemas.microsoft.com/office/powerpoint/2010/main" val="1761703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0DAD05-7355-45D6-B231-511D022D4806}" type="slidenum">
              <a:rPr lang="en-US"/>
              <a:pPr/>
              <a:t>‹#›</a:t>
            </a:fld>
            <a:endParaRPr lang="en-US"/>
          </a:p>
        </p:txBody>
      </p:sp>
    </p:spTree>
    <p:extLst>
      <p:ext uri="{BB962C8B-B14F-4D97-AF65-F5344CB8AC3E}">
        <p14:creationId xmlns:p14="http://schemas.microsoft.com/office/powerpoint/2010/main" val="98688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5ED480-FD19-43E3-97BA-2CD94DD33F2A}"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CD0B2-DA8D-47CD-B8A1-1ECAB682CEB9}" type="slidenum">
              <a:rPr lang="en-US" smtClean="0"/>
              <a:t>‹#›</a:t>
            </a:fld>
            <a:endParaRPr lang="en-US"/>
          </a:p>
        </p:txBody>
      </p:sp>
    </p:spTree>
    <p:extLst>
      <p:ext uri="{BB962C8B-B14F-4D97-AF65-F5344CB8AC3E}">
        <p14:creationId xmlns:p14="http://schemas.microsoft.com/office/powerpoint/2010/main" val="1511648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ED480-FD19-43E3-97BA-2CD94DD33F2A}"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CD0B2-DA8D-47CD-B8A1-1ECAB682CEB9}" type="slidenum">
              <a:rPr lang="en-US" smtClean="0"/>
              <a:t>‹#›</a:t>
            </a:fld>
            <a:endParaRPr lang="en-US"/>
          </a:p>
        </p:txBody>
      </p:sp>
    </p:spTree>
    <p:extLst>
      <p:ext uri="{BB962C8B-B14F-4D97-AF65-F5344CB8AC3E}">
        <p14:creationId xmlns:p14="http://schemas.microsoft.com/office/powerpoint/2010/main" val="3015750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5ED480-FD19-43E3-97BA-2CD94DD33F2A}"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CD0B2-DA8D-47CD-B8A1-1ECAB682CEB9}" type="slidenum">
              <a:rPr lang="en-US" smtClean="0"/>
              <a:t>‹#›</a:t>
            </a:fld>
            <a:endParaRPr lang="en-US"/>
          </a:p>
        </p:txBody>
      </p:sp>
    </p:spTree>
    <p:extLst>
      <p:ext uri="{BB962C8B-B14F-4D97-AF65-F5344CB8AC3E}">
        <p14:creationId xmlns:p14="http://schemas.microsoft.com/office/powerpoint/2010/main" val="4095319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5ED480-FD19-43E3-97BA-2CD94DD33F2A}"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CD0B2-DA8D-47CD-B8A1-1ECAB682CEB9}" type="slidenum">
              <a:rPr lang="en-US" smtClean="0"/>
              <a:t>‹#›</a:t>
            </a:fld>
            <a:endParaRPr lang="en-US"/>
          </a:p>
        </p:txBody>
      </p:sp>
    </p:spTree>
    <p:extLst>
      <p:ext uri="{BB962C8B-B14F-4D97-AF65-F5344CB8AC3E}">
        <p14:creationId xmlns:p14="http://schemas.microsoft.com/office/powerpoint/2010/main" val="482673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5ED480-FD19-43E3-97BA-2CD94DD33F2A}" type="datetimeFigureOut">
              <a:rPr lang="en-US"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CD0B2-DA8D-47CD-B8A1-1ECAB682CEB9}" type="slidenum">
              <a:rPr lang="en-US" smtClean="0"/>
              <a:t>‹#›</a:t>
            </a:fld>
            <a:endParaRPr lang="en-US"/>
          </a:p>
        </p:txBody>
      </p:sp>
    </p:spTree>
    <p:extLst>
      <p:ext uri="{BB962C8B-B14F-4D97-AF65-F5344CB8AC3E}">
        <p14:creationId xmlns:p14="http://schemas.microsoft.com/office/powerpoint/2010/main" val="3939496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5ED480-FD19-43E3-97BA-2CD94DD33F2A}" type="datetimeFigureOut">
              <a:rPr lang="en-US"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CD0B2-DA8D-47CD-B8A1-1ECAB682CEB9}" type="slidenum">
              <a:rPr lang="en-US" smtClean="0"/>
              <a:t>‹#›</a:t>
            </a:fld>
            <a:endParaRPr lang="en-US"/>
          </a:p>
        </p:txBody>
      </p:sp>
    </p:spTree>
    <p:extLst>
      <p:ext uri="{BB962C8B-B14F-4D97-AF65-F5344CB8AC3E}">
        <p14:creationId xmlns:p14="http://schemas.microsoft.com/office/powerpoint/2010/main" val="1763989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ED480-FD19-43E3-97BA-2CD94DD33F2A}" type="datetimeFigureOut">
              <a:rPr lang="en-US" smtClean="0"/>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CD0B2-DA8D-47CD-B8A1-1ECAB682CEB9}" type="slidenum">
              <a:rPr lang="en-US" smtClean="0"/>
              <a:t>‹#›</a:t>
            </a:fld>
            <a:endParaRPr lang="en-US"/>
          </a:p>
        </p:txBody>
      </p:sp>
    </p:spTree>
    <p:extLst>
      <p:ext uri="{BB962C8B-B14F-4D97-AF65-F5344CB8AC3E}">
        <p14:creationId xmlns:p14="http://schemas.microsoft.com/office/powerpoint/2010/main" val="3288798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5ED480-FD19-43E3-97BA-2CD94DD33F2A}"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CD0B2-DA8D-47CD-B8A1-1ECAB682CEB9}" type="slidenum">
              <a:rPr lang="en-US" smtClean="0"/>
              <a:t>‹#›</a:t>
            </a:fld>
            <a:endParaRPr lang="en-US"/>
          </a:p>
        </p:txBody>
      </p:sp>
    </p:spTree>
    <p:extLst>
      <p:ext uri="{BB962C8B-B14F-4D97-AF65-F5344CB8AC3E}">
        <p14:creationId xmlns:p14="http://schemas.microsoft.com/office/powerpoint/2010/main" val="808177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5ED480-FD19-43E3-97BA-2CD94DD33F2A}"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CD0B2-DA8D-47CD-B8A1-1ECAB682CEB9}" type="slidenum">
              <a:rPr lang="en-US" smtClean="0"/>
              <a:t>‹#›</a:t>
            </a:fld>
            <a:endParaRPr lang="en-US"/>
          </a:p>
        </p:txBody>
      </p:sp>
    </p:spTree>
    <p:extLst>
      <p:ext uri="{BB962C8B-B14F-4D97-AF65-F5344CB8AC3E}">
        <p14:creationId xmlns:p14="http://schemas.microsoft.com/office/powerpoint/2010/main" val="1869711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ED480-FD19-43E3-97BA-2CD94DD33F2A}"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CD0B2-DA8D-47CD-B8A1-1ECAB682CEB9}" type="slidenum">
              <a:rPr lang="en-US" smtClean="0"/>
              <a:t>‹#›</a:t>
            </a:fld>
            <a:endParaRPr lang="en-US"/>
          </a:p>
        </p:txBody>
      </p:sp>
    </p:spTree>
    <p:extLst>
      <p:ext uri="{BB962C8B-B14F-4D97-AF65-F5344CB8AC3E}">
        <p14:creationId xmlns:p14="http://schemas.microsoft.com/office/powerpoint/2010/main" val="1974848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ED480-FD19-43E3-97BA-2CD94DD33F2A}"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CD0B2-DA8D-47CD-B8A1-1ECAB682CEB9}" type="slidenum">
              <a:rPr lang="en-US" smtClean="0"/>
              <a:t>‹#›</a:t>
            </a:fld>
            <a:endParaRPr lang="en-US"/>
          </a:p>
        </p:txBody>
      </p:sp>
    </p:spTree>
    <p:extLst>
      <p:ext uri="{BB962C8B-B14F-4D97-AF65-F5344CB8AC3E}">
        <p14:creationId xmlns:p14="http://schemas.microsoft.com/office/powerpoint/2010/main" val="41573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p:titleStyle>
    <p:bodyStyle>
      <a:lvl1pPr marL="342900" indent="-3429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F8D16CD6-7AC9-4704-8C2D-9DAA901F638B}" type="slidenum">
              <a:rPr lang="en-US"/>
              <a:pPr/>
              <a:t>‹#›</a:t>
            </a:fld>
            <a:endParaRPr lang="en-US"/>
          </a:p>
        </p:txBody>
      </p:sp>
    </p:spTree>
    <p:extLst>
      <p:ext uri="{BB962C8B-B14F-4D97-AF65-F5344CB8AC3E}">
        <p14:creationId xmlns:p14="http://schemas.microsoft.com/office/powerpoint/2010/main" val="33093230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649502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0ghPS-QFc9c"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6.png"/><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16.wmf"/><Relationship Id="rId5" Type="http://schemas.openxmlformats.org/officeDocument/2006/relationships/image" Target="../media/image14.wmf"/><Relationship Id="rId15" Type="http://schemas.openxmlformats.org/officeDocument/2006/relationships/image" Target="../media/image12.png"/><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4.wmf"/><Relationship Id="rId1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3.wmf"/><Relationship Id="rId3" Type="http://schemas.openxmlformats.org/officeDocument/2006/relationships/image" Target="../media/image19.png"/><Relationship Id="rId7" Type="http://schemas.openxmlformats.org/officeDocument/2006/relationships/image" Target="../media/image15.wmf"/><Relationship Id="rId1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16.wmf"/><Relationship Id="rId5" Type="http://schemas.openxmlformats.org/officeDocument/2006/relationships/image" Target="../media/image14.wmf"/><Relationship Id="rId10" Type="http://schemas.openxmlformats.org/officeDocument/2006/relationships/oleObject" Target="../embeddings/oleObject8.bin"/><Relationship Id="rId4" Type="http://schemas.openxmlformats.org/officeDocument/2006/relationships/oleObject" Target="../embeddings/oleObject9.bin"/><Relationship Id="rId9" Type="http://schemas.openxmlformats.org/officeDocument/2006/relationships/image" Target="../media/image4.wmf"/><Relationship Id="rId1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tinyurl.com/excel-kinetics"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31.wmf"/><Relationship Id="rId4"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17.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youtu.be/0ghPS-QFc9c"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22911" y="1981200"/>
            <a:ext cx="8746177" cy="1330404"/>
          </a:xfrm>
        </p:spPr>
        <p:txBody>
          <a:bodyPr>
            <a:normAutofit/>
          </a:bodyPr>
          <a:lstStyle/>
          <a:p>
            <a:pPr algn="ctr"/>
            <a:r>
              <a:rPr lang="en-US" sz="8000" u="sng" dirty="0">
                <a:latin typeface="Impact" panose="020B0806030902050204" pitchFamily="34" charset="0"/>
              </a:rPr>
              <a:t>N9 - KINETICS</a:t>
            </a:r>
          </a:p>
        </p:txBody>
      </p:sp>
      <p:sp>
        <p:nvSpPr>
          <p:cNvPr id="2" name="TextBox 1">
            <a:extLst>
              <a:ext uri="{FF2B5EF4-FFF2-40B4-BE49-F238E27FC236}">
                <a16:creationId xmlns:a16="http://schemas.microsoft.com/office/drawing/2014/main" id="{EB67DC9B-EEAE-F64D-A8B6-FF023D9B83FE}"/>
              </a:ext>
            </a:extLst>
          </p:cNvPr>
          <p:cNvSpPr txBox="1"/>
          <p:nvPr/>
        </p:nvSpPr>
        <p:spPr>
          <a:xfrm>
            <a:off x="2088355" y="3311604"/>
            <a:ext cx="8015287"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Rate Laws</a:t>
            </a:r>
          </a:p>
        </p:txBody>
      </p:sp>
      <p:sp>
        <p:nvSpPr>
          <p:cNvPr id="4" name="Frame 3"/>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A55B6147-F849-AD64-DE9F-8BC69E9C31A7}"/>
              </a:ext>
            </a:extLst>
          </p:cNvPr>
          <p:cNvSpPr txBox="1">
            <a:spLocks noChangeArrowheads="1"/>
          </p:cNvSpPr>
          <p:nvPr/>
        </p:nvSpPr>
        <p:spPr>
          <a:xfrm>
            <a:off x="304800" y="6096000"/>
            <a:ext cx="11331650" cy="609600"/>
          </a:xfrm>
          <a:prstGeom prst="rect">
            <a:avLst/>
          </a:prstGeom>
        </p:spPr>
        <p:txBody>
          <a:bodyPr/>
          <a:lst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a:lstStyle>
          <a:p>
            <a:pPr algn="l"/>
            <a:r>
              <a:rPr lang="en-US" sz="2400" kern="0" dirty="0">
                <a:solidFill>
                  <a:srgbClr val="000000"/>
                </a:solidFill>
                <a:effectLst/>
                <a:latin typeface="Arial" panose="020B0604020202020204" pitchFamily="34" charset="0"/>
                <a:cs typeface="Arial" panose="020B0604020202020204" pitchFamily="34" charset="0"/>
              </a:rPr>
              <a:t>Link to YouTube Presentation: </a:t>
            </a:r>
            <a:r>
              <a:rPr lang="en-US" sz="2400" b="0" kern="0" dirty="0">
                <a:solidFill>
                  <a:srgbClr val="000000"/>
                </a:solidFill>
                <a:effectLst/>
                <a:latin typeface="Arial" panose="020B0604020202020204" pitchFamily="34" charset="0"/>
                <a:cs typeface="Arial" panose="020B0604020202020204" pitchFamily="34" charset="0"/>
                <a:hlinkClick r:id="rId2"/>
              </a:rPr>
              <a:t>https://youtu.be/0ghPS-QFc9c</a:t>
            </a:r>
            <a:r>
              <a:rPr lang="en-US" sz="2400" b="0" kern="0" dirty="0">
                <a:solidFill>
                  <a:srgbClr val="000000"/>
                </a:solidFill>
                <a:effectLst/>
                <a:latin typeface="Arial" panose="020B0604020202020204" pitchFamily="34" charset="0"/>
                <a:cs typeface="Arial" panose="020B0604020202020204" pitchFamily="34" charset="0"/>
              </a:rPr>
              <a:t>  </a:t>
            </a:r>
          </a:p>
          <a:p>
            <a:pPr algn="l"/>
            <a:endParaRPr lang="en-US" sz="2400" kern="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693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55550" y="209601"/>
            <a:ext cx="7772400" cy="1143000"/>
          </a:xfrm>
        </p:spPr>
        <p:txBody>
          <a:bodyPr/>
          <a:lstStyle/>
          <a:p>
            <a:pPr algn="l"/>
            <a:r>
              <a:rPr lang="en-US" b="1" u="sng" dirty="0">
                <a:latin typeface="Arial" panose="020B0604020202020204" pitchFamily="34" charset="0"/>
                <a:cs typeface="Arial" panose="020B0604020202020204" pitchFamily="34" charset="0"/>
              </a:rPr>
              <a:t>Method of Initial Rates</a:t>
            </a:r>
          </a:p>
        </p:txBody>
      </p:sp>
      <p:sp>
        <p:nvSpPr>
          <p:cNvPr id="7" name="Frame 6"/>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2" name="Rectangle 1"/>
          <p:cNvSpPr/>
          <p:nvPr/>
        </p:nvSpPr>
        <p:spPr>
          <a:xfrm>
            <a:off x="555550" y="1422297"/>
            <a:ext cx="11026850" cy="3724096"/>
          </a:xfrm>
          <a:prstGeom prst="rect">
            <a:avLst/>
          </a:prstGeom>
        </p:spPr>
        <p:txBody>
          <a:bodyPr wrap="square">
            <a:spAutoFit/>
          </a:bodyPr>
          <a:lstStyle/>
          <a:p>
            <a:r>
              <a:rPr lang="en-US" sz="3200" b="0" dirty="0">
                <a:latin typeface="+mj-lt"/>
              </a:rPr>
              <a:t>Since we rarely know if a reaction happens in one or more steps, we have to use pattern recognition to figure out what the exponents must be. </a:t>
            </a:r>
          </a:p>
          <a:p>
            <a:pPr marL="1028700" lvl="1" indent="-571500">
              <a:buFont typeface="Arial" panose="020B0604020202020204" pitchFamily="34" charset="0"/>
              <a:buChar char="•"/>
            </a:pPr>
            <a:r>
              <a:rPr lang="en-US" b="0" dirty="0">
                <a:latin typeface="+mj-lt"/>
              </a:rPr>
              <a:t>Systematically change the starting [  ]s of the various reactants while holding the [   ] of other reactants the same</a:t>
            </a:r>
          </a:p>
          <a:p>
            <a:pPr marL="1028700" lvl="1" indent="-571500">
              <a:buFont typeface="Arial" panose="020B0604020202020204" pitchFamily="34" charset="0"/>
              <a:buChar char="•"/>
            </a:pPr>
            <a:r>
              <a:rPr lang="en-US" b="0" dirty="0">
                <a:latin typeface="+mj-lt"/>
              </a:rPr>
              <a:t>See how the rate changes as you change the [  ]s </a:t>
            </a:r>
          </a:p>
          <a:p>
            <a:pPr marL="1943100" lvl="3" indent="-571500">
              <a:buFont typeface="Symbol" panose="05050102010706020507" pitchFamily="18" charset="2"/>
              <a:buChar char="-"/>
            </a:pPr>
            <a:r>
              <a:rPr lang="en-US" b="0" dirty="0">
                <a:latin typeface="+mj-lt"/>
              </a:rPr>
              <a:t>What is the relationship between the rate and the [  ]s ? </a:t>
            </a:r>
          </a:p>
          <a:p>
            <a:pPr marL="1943100" lvl="3" indent="-571500">
              <a:buFont typeface="Symbol" panose="05050102010706020507" pitchFamily="18" charset="2"/>
              <a:buChar char="-"/>
            </a:pPr>
            <a:r>
              <a:rPr lang="en-US" b="0" dirty="0">
                <a:latin typeface="+mj-lt"/>
              </a:rPr>
              <a:t>That tells you the exponents! </a:t>
            </a:r>
          </a:p>
        </p:txBody>
      </p:sp>
    </p:spTree>
    <p:extLst>
      <p:ext uri="{BB962C8B-B14F-4D97-AF65-F5344CB8AC3E}">
        <p14:creationId xmlns:p14="http://schemas.microsoft.com/office/powerpoint/2010/main" val="62818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506375" y="1193136"/>
            <a:ext cx="11179250" cy="4832092"/>
          </a:xfrm>
          <a:prstGeom prst="rect">
            <a:avLst/>
          </a:prstGeom>
          <a:noFill/>
          <a:ln w="9525">
            <a:noFill/>
            <a:miter lim="800000"/>
            <a:headEnd/>
            <a:tailEnd/>
          </a:ln>
          <a:effectLst/>
        </p:spPr>
        <p:txBody>
          <a:bodyPr wrap="square">
            <a:spAutoFit/>
          </a:bodyPr>
          <a:lstStyle/>
          <a:p>
            <a:r>
              <a:rPr lang="en-US" dirty="0">
                <a:solidFill>
                  <a:srgbClr val="0070C0"/>
                </a:solidFill>
                <a:latin typeface="Arial" panose="020B0604020202020204" pitchFamily="34" charset="0"/>
                <a:cs typeface="Arial" panose="020B0604020202020204" pitchFamily="34" charset="0"/>
              </a:rPr>
              <a:t>Problem</a:t>
            </a:r>
            <a:r>
              <a:rPr lang="en-US"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 </a:t>
            </a:r>
            <a:r>
              <a:rPr lang="en-US" b="0" dirty="0">
                <a:solidFill>
                  <a:srgbClr val="000000"/>
                </a:solidFill>
                <a:latin typeface="Arial" panose="020B0604020202020204" pitchFamily="34" charset="0"/>
                <a:cs typeface="Arial" panose="020B0604020202020204" pitchFamily="34" charset="0"/>
              </a:rPr>
              <a:t>Write the rate law, determine the value of the rate constant, k, and the overall order for the following reaction</a:t>
            </a:r>
            <a:r>
              <a:rPr lang="en-US" dirty="0">
                <a:solidFill>
                  <a:srgbClr val="000000"/>
                </a:solidFill>
                <a:latin typeface="Arial" panose="020B0604020202020204" pitchFamily="34" charset="0"/>
                <a:cs typeface="Arial" panose="020B0604020202020204" pitchFamily="34" charset="0"/>
              </a:rPr>
              <a:t>:</a:t>
            </a: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Use the Method of Initial Rates</a:t>
            </a:r>
          </a:p>
        </p:txBody>
      </p:sp>
      <p:sp>
        <p:nvSpPr>
          <p:cNvPr id="20484" name="Text Box 4"/>
          <p:cNvSpPr txBox="1">
            <a:spLocks noChangeArrowheads="1"/>
          </p:cNvSpPr>
          <p:nvPr/>
        </p:nvSpPr>
        <p:spPr bwMode="auto">
          <a:xfrm>
            <a:off x="3200400" y="2362201"/>
            <a:ext cx="5715000" cy="523220"/>
          </a:xfrm>
          <a:prstGeom prst="rect">
            <a:avLst/>
          </a:prstGeom>
          <a:noFill/>
          <a:ln w="9525">
            <a:noFill/>
            <a:miter lim="800000"/>
            <a:headEnd/>
            <a:tailEnd/>
          </a:ln>
          <a:effectLst/>
        </p:spPr>
        <p:txBody>
          <a:bodyPr wrap="square">
            <a:spAutoFit/>
          </a:bodyPr>
          <a:lstStyle/>
          <a:p>
            <a:pPr algn="ctr"/>
            <a:r>
              <a:rPr lang="en-US" dirty="0">
                <a:solidFill>
                  <a:srgbClr val="000000"/>
                </a:solidFill>
                <a:latin typeface="Arial" panose="020B0604020202020204" pitchFamily="34" charset="0"/>
                <a:cs typeface="Arial" panose="020B0604020202020204" pitchFamily="34" charset="0"/>
              </a:rPr>
              <a:t>2 NO(g) + Cl</a:t>
            </a:r>
            <a:r>
              <a:rPr lang="en-US" baseline="-25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(g) </a:t>
            </a:r>
            <a:r>
              <a:rPr lang="en-US" dirty="0">
                <a:solidFill>
                  <a:srgbClr val="000000"/>
                </a:solidFill>
                <a:latin typeface="Arial" panose="020B0604020202020204" pitchFamily="34" charset="0"/>
                <a:cs typeface="Arial" panose="020B0604020202020204" pitchFamily="34" charset="0"/>
                <a:sym typeface="Wingdings" pitchFamily="2" charset="2"/>
              </a:rPr>
              <a:t> 2 </a:t>
            </a:r>
            <a:r>
              <a:rPr lang="en-US" dirty="0" err="1">
                <a:solidFill>
                  <a:srgbClr val="000000"/>
                </a:solidFill>
                <a:latin typeface="Arial" panose="020B0604020202020204" pitchFamily="34" charset="0"/>
                <a:cs typeface="Arial" panose="020B0604020202020204" pitchFamily="34" charset="0"/>
                <a:sym typeface="Wingdings" pitchFamily="2" charset="2"/>
              </a:rPr>
              <a:t>NOCl</a:t>
            </a:r>
            <a:r>
              <a:rPr lang="en-US" dirty="0">
                <a:solidFill>
                  <a:srgbClr val="000000"/>
                </a:solidFill>
                <a:latin typeface="Arial" panose="020B0604020202020204" pitchFamily="34" charset="0"/>
                <a:cs typeface="Arial" panose="020B0604020202020204" pitchFamily="34" charset="0"/>
                <a:sym typeface="Wingdings" pitchFamily="2" charset="2"/>
              </a:rPr>
              <a:t>(g)</a:t>
            </a:r>
            <a:endParaRPr lang="en-US" dirty="0">
              <a:solidFill>
                <a:srgbClr val="000000"/>
              </a:solidFill>
              <a:latin typeface="Arial" panose="020B0604020202020204" pitchFamily="34" charset="0"/>
              <a:cs typeface="Arial" panose="020B0604020202020204" pitchFamily="34" charset="0"/>
            </a:endParaRPr>
          </a:p>
        </p:txBody>
      </p:sp>
      <p:graphicFrame>
        <p:nvGraphicFramePr>
          <p:cNvPr id="20618" name="Group 138"/>
          <p:cNvGraphicFramePr>
            <a:graphicFrameLocks noGrp="1"/>
          </p:cNvGraphicFramePr>
          <p:nvPr>
            <p:extLst>
              <p:ext uri="{D42A27DB-BD31-4B8C-83A1-F6EECF244321}">
                <p14:modId xmlns:p14="http://schemas.microsoft.com/office/powerpoint/2010/main" val="2564294212"/>
              </p:ext>
            </p:extLst>
          </p:nvPr>
        </p:nvGraphicFramePr>
        <p:xfrm>
          <a:off x="2667000" y="2943202"/>
          <a:ext cx="7162800" cy="2209419"/>
        </p:xfrm>
        <a:graphic>
          <a:graphicData uri="http://schemas.openxmlformats.org/drawingml/2006/table">
            <a:tbl>
              <a:tblPr/>
              <a:tblGrid>
                <a:gridCol w="1600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Experiment</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[NO]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(mol/L)</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[Cl</a:t>
                      </a:r>
                      <a:r>
                        <a:rPr kumimoji="0" lang="en-US" sz="18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mol</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Mol/L·s</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0.250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0.250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1.43 x 10</a:t>
                      </a:r>
                      <a:r>
                        <a:rPr kumimoji="0" lang="en-US" sz="1800" b="1" i="0" u="none" strike="noStrike" cap="none" normalizeH="0" baseline="30000">
                          <a:ln>
                            <a:noFill/>
                          </a:ln>
                          <a:solidFill>
                            <a:srgbClr val="000000"/>
                          </a:solidFill>
                          <a:effectLst/>
                          <a:latin typeface="Arial" panose="020B0604020202020204" pitchFamily="34" charset="0"/>
                          <a:cs typeface="Arial" panose="020B0604020202020204" pitchFamily="34" charset="0"/>
                        </a:rPr>
                        <a:t>-6</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0.500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0.250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5.72 x 10</a:t>
                      </a:r>
                      <a:r>
                        <a:rPr kumimoji="0" lang="en-US" sz="1800" b="1" i="0" u="none" strike="noStrike" cap="none" normalizeH="0" baseline="30000">
                          <a:ln>
                            <a:noFill/>
                          </a:ln>
                          <a:solidFill>
                            <a:srgbClr val="000000"/>
                          </a:solidFill>
                          <a:effectLst/>
                          <a:latin typeface="Arial" panose="020B0604020202020204" pitchFamily="34" charset="0"/>
                          <a:cs typeface="Arial" panose="020B0604020202020204" pitchFamily="34" charset="0"/>
                        </a:rPr>
                        <a:t>-6</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3</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0.250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0.500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2.86 x 10</a:t>
                      </a:r>
                      <a:r>
                        <a:rPr kumimoji="0" lang="en-US" sz="18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-6</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4</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0.500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0.500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11.4 x 10</a:t>
                      </a:r>
                      <a:r>
                        <a:rPr kumimoji="0" lang="en-US" sz="18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-6</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0519" name="Text Box 39"/>
          <p:cNvSpPr txBox="1">
            <a:spLocks noChangeArrowheads="1"/>
          </p:cNvSpPr>
          <p:nvPr/>
        </p:nvSpPr>
        <p:spPr bwMode="auto">
          <a:xfrm>
            <a:off x="3108325" y="3349626"/>
            <a:ext cx="184150" cy="519113"/>
          </a:xfrm>
          <a:prstGeom prst="rect">
            <a:avLst/>
          </a:prstGeom>
          <a:noFill/>
          <a:ln w="9525">
            <a:noFill/>
            <a:miter lim="800000"/>
            <a:headEnd/>
            <a:tailEnd/>
          </a:ln>
          <a:effectLst/>
        </p:spPr>
        <p:txBody>
          <a:bodyPr wrap="none">
            <a:spAutoFit/>
          </a:bodyPr>
          <a:lstStyle/>
          <a:p>
            <a:endParaRPr lang="en-US"/>
          </a:p>
        </p:txBody>
      </p:sp>
      <p:sp>
        <p:nvSpPr>
          <p:cNvPr id="9" name="Frame 8"/>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2"/>
          <p:cNvSpPr>
            <a:spLocks noGrp="1" noChangeArrowheads="1"/>
          </p:cNvSpPr>
          <p:nvPr>
            <p:ph type="title"/>
          </p:nvPr>
        </p:nvSpPr>
        <p:spPr>
          <a:xfrm>
            <a:off x="555550" y="209601"/>
            <a:ext cx="9655250" cy="875251"/>
          </a:xfrm>
        </p:spPr>
        <p:txBody>
          <a:bodyPr/>
          <a:lstStyle/>
          <a:p>
            <a:pPr algn="l"/>
            <a:r>
              <a:rPr lang="en-US" sz="4400" b="1" u="sng" dirty="0">
                <a:solidFill>
                  <a:srgbClr val="000000"/>
                </a:solidFill>
                <a:effectLst/>
                <a:latin typeface="Arial" panose="020B0604020202020204" pitchFamily="34" charset="0"/>
                <a:cs typeface="Arial" panose="020B0604020202020204" pitchFamily="34" charset="0"/>
              </a:rPr>
              <a:t>Writing a (differential) Rate Law</a:t>
            </a:r>
          </a:p>
        </p:txBody>
      </p:sp>
    </p:spTree>
    <p:extLst>
      <p:ext uri="{BB962C8B-B14F-4D97-AF65-F5344CB8AC3E}">
        <p14:creationId xmlns:p14="http://schemas.microsoft.com/office/powerpoint/2010/main" val="210030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54"/>
          <p:cNvSpPr>
            <a:spLocks noChangeArrowheads="1"/>
          </p:cNvSpPr>
          <p:nvPr/>
        </p:nvSpPr>
        <p:spPr bwMode="auto">
          <a:xfrm>
            <a:off x="7149288" y="3474939"/>
            <a:ext cx="2514600" cy="381000"/>
          </a:xfrm>
          <a:prstGeom prst="rect">
            <a:avLst/>
          </a:prstGeom>
          <a:solidFill>
            <a:srgbClr val="00CCFF"/>
          </a:solidFill>
          <a:ln w="9525">
            <a:solidFill>
              <a:schemeClr val="tx1"/>
            </a:solidFill>
            <a:miter lim="800000"/>
            <a:headEnd/>
            <a:tailEnd/>
          </a:ln>
          <a:effectLst/>
        </p:spPr>
        <p:txBody>
          <a:bodyPr wrap="none" anchor="ctr"/>
          <a:lstStyle/>
          <a:p>
            <a:endParaRPr lang="en-US"/>
          </a:p>
        </p:txBody>
      </p:sp>
      <p:sp>
        <p:nvSpPr>
          <p:cNvPr id="13" name="Rectangle 53"/>
          <p:cNvSpPr>
            <a:spLocks noChangeArrowheads="1"/>
          </p:cNvSpPr>
          <p:nvPr/>
        </p:nvSpPr>
        <p:spPr bwMode="auto">
          <a:xfrm>
            <a:off x="7149288" y="3093939"/>
            <a:ext cx="2514600" cy="381000"/>
          </a:xfrm>
          <a:prstGeom prst="rect">
            <a:avLst/>
          </a:prstGeom>
          <a:solidFill>
            <a:srgbClr val="00CCFF"/>
          </a:solidFill>
          <a:ln w="9525">
            <a:solidFill>
              <a:schemeClr val="tx1"/>
            </a:solidFill>
            <a:miter lim="800000"/>
            <a:headEnd/>
            <a:tailEnd/>
          </a:ln>
          <a:effectLst/>
        </p:spPr>
        <p:txBody>
          <a:bodyPr wrap="none" anchor="ctr"/>
          <a:lstStyle/>
          <a:p>
            <a:endParaRPr lang="en-US"/>
          </a:p>
        </p:txBody>
      </p:sp>
      <p:sp>
        <p:nvSpPr>
          <p:cNvPr id="14" name="Rectangle 50"/>
          <p:cNvSpPr>
            <a:spLocks noChangeArrowheads="1"/>
          </p:cNvSpPr>
          <p:nvPr/>
        </p:nvSpPr>
        <p:spPr bwMode="auto">
          <a:xfrm>
            <a:off x="5625288" y="3474939"/>
            <a:ext cx="15240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Rectangle 61"/>
          <p:cNvSpPr>
            <a:spLocks noChangeArrowheads="1"/>
          </p:cNvSpPr>
          <p:nvPr/>
        </p:nvSpPr>
        <p:spPr bwMode="auto">
          <a:xfrm>
            <a:off x="5625288" y="3093939"/>
            <a:ext cx="15240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6" name="Rectangle 52"/>
          <p:cNvSpPr>
            <a:spLocks noChangeArrowheads="1"/>
          </p:cNvSpPr>
          <p:nvPr/>
        </p:nvSpPr>
        <p:spPr bwMode="auto">
          <a:xfrm>
            <a:off x="4101288" y="3474939"/>
            <a:ext cx="1524000" cy="381000"/>
          </a:xfrm>
          <a:prstGeom prst="rect">
            <a:avLst/>
          </a:prstGeom>
          <a:solidFill>
            <a:srgbClr val="99FF66"/>
          </a:solidFill>
          <a:ln w="9525">
            <a:solidFill>
              <a:schemeClr val="tx1"/>
            </a:solidFill>
            <a:miter lim="800000"/>
            <a:headEnd/>
            <a:tailEnd/>
          </a:ln>
          <a:effectLst/>
        </p:spPr>
        <p:txBody>
          <a:bodyPr wrap="none" anchor="ctr"/>
          <a:lstStyle/>
          <a:p>
            <a:endParaRPr lang="en-US"/>
          </a:p>
        </p:txBody>
      </p:sp>
      <p:sp>
        <p:nvSpPr>
          <p:cNvPr id="17" name="Rectangle 51"/>
          <p:cNvSpPr>
            <a:spLocks noChangeArrowheads="1"/>
          </p:cNvSpPr>
          <p:nvPr/>
        </p:nvSpPr>
        <p:spPr bwMode="auto">
          <a:xfrm>
            <a:off x="4101288" y="3093939"/>
            <a:ext cx="1524000" cy="381000"/>
          </a:xfrm>
          <a:prstGeom prst="rect">
            <a:avLst/>
          </a:prstGeom>
          <a:solidFill>
            <a:srgbClr val="99FF66"/>
          </a:solidFill>
          <a:ln w="9525">
            <a:solidFill>
              <a:schemeClr val="tx1"/>
            </a:solidFill>
            <a:miter lim="800000"/>
            <a:headEnd/>
            <a:tailEnd/>
          </a:ln>
          <a:effectLst/>
        </p:spPr>
        <p:txBody>
          <a:bodyPr wrap="none" anchor="ctr"/>
          <a:lstStyle/>
          <a:p>
            <a:endParaRPr lang="en-US"/>
          </a:p>
        </p:txBody>
      </p:sp>
      <p:sp>
        <p:nvSpPr>
          <p:cNvPr id="20485" name="Text Box 5"/>
          <p:cNvSpPr txBox="1">
            <a:spLocks noChangeArrowheads="1"/>
          </p:cNvSpPr>
          <p:nvPr/>
        </p:nvSpPr>
        <p:spPr bwMode="auto">
          <a:xfrm>
            <a:off x="506375" y="1193136"/>
            <a:ext cx="11179250" cy="3970318"/>
          </a:xfrm>
          <a:prstGeom prst="rect">
            <a:avLst/>
          </a:prstGeom>
          <a:noFill/>
          <a:ln w="9525">
            <a:noFill/>
            <a:miter lim="800000"/>
            <a:headEnd/>
            <a:tailEnd/>
          </a:ln>
          <a:effectLst/>
        </p:spPr>
        <p:txBody>
          <a:bodyPr wrap="square">
            <a:spAutoFit/>
          </a:bodyPr>
          <a:lstStyle/>
          <a:p>
            <a:r>
              <a:rPr lang="en-US" dirty="0">
                <a:solidFill>
                  <a:srgbClr val="0070C0"/>
                </a:solidFill>
                <a:latin typeface="Arial" panose="020B0604020202020204" pitchFamily="34" charset="0"/>
                <a:cs typeface="Arial" panose="020B0604020202020204" pitchFamily="34" charset="0"/>
              </a:rPr>
              <a:t>Part 1</a:t>
            </a:r>
            <a:r>
              <a:rPr lang="en-US"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 </a:t>
            </a:r>
            <a:r>
              <a:rPr lang="en-US" b="0" dirty="0">
                <a:solidFill>
                  <a:srgbClr val="000000"/>
                </a:solidFill>
                <a:latin typeface="Arial" panose="020B0604020202020204" pitchFamily="34" charset="0"/>
                <a:cs typeface="Arial" panose="020B0604020202020204" pitchFamily="34" charset="0"/>
              </a:rPr>
              <a:t>Determine the values for the exponents in the rate law:</a:t>
            </a: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p:txBody>
      </p:sp>
      <p:sp>
        <p:nvSpPr>
          <p:cNvPr id="20484" name="Text Box 4"/>
          <p:cNvSpPr txBox="1">
            <a:spLocks noChangeArrowheads="1"/>
          </p:cNvSpPr>
          <p:nvPr/>
        </p:nvSpPr>
        <p:spPr bwMode="auto">
          <a:xfrm>
            <a:off x="1455854" y="1624681"/>
            <a:ext cx="5715000" cy="523220"/>
          </a:xfrm>
          <a:prstGeom prst="rect">
            <a:avLst/>
          </a:prstGeom>
          <a:noFill/>
          <a:ln w="9525">
            <a:noFill/>
            <a:miter lim="800000"/>
            <a:headEnd/>
            <a:tailEnd/>
          </a:ln>
          <a:effectLst/>
        </p:spPr>
        <p:txBody>
          <a:bodyPr wrap="square">
            <a:spAutoFit/>
          </a:bodyPr>
          <a:lstStyle/>
          <a:p>
            <a:pPr algn="ctr"/>
            <a:r>
              <a:rPr lang="en-US" dirty="0">
                <a:solidFill>
                  <a:srgbClr val="000000"/>
                </a:solidFill>
                <a:latin typeface="Arial" panose="020B0604020202020204" pitchFamily="34" charset="0"/>
                <a:cs typeface="Arial" panose="020B0604020202020204" pitchFamily="34" charset="0"/>
              </a:rPr>
              <a:t>2 NO(g) + Cl</a:t>
            </a:r>
            <a:r>
              <a:rPr lang="en-US" baseline="-25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(g) </a:t>
            </a:r>
            <a:r>
              <a:rPr lang="en-US" dirty="0">
                <a:solidFill>
                  <a:srgbClr val="000000"/>
                </a:solidFill>
                <a:latin typeface="Arial" panose="020B0604020202020204" pitchFamily="34" charset="0"/>
                <a:cs typeface="Arial" panose="020B0604020202020204" pitchFamily="34" charset="0"/>
                <a:sym typeface="Wingdings" pitchFamily="2" charset="2"/>
              </a:rPr>
              <a:t> 2 </a:t>
            </a:r>
            <a:r>
              <a:rPr lang="en-US" dirty="0" err="1">
                <a:solidFill>
                  <a:srgbClr val="000000"/>
                </a:solidFill>
                <a:latin typeface="Arial" panose="020B0604020202020204" pitchFamily="34" charset="0"/>
                <a:cs typeface="Arial" panose="020B0604020202020204" pitchFamily="34" charset="0"/>
                <a:sym typeface="Wingdings" pitchFamily="2" charset="2"/>
              </a:rPr>
              <a:t>NOCl</a:t>
            </a:r>
            <a:r>
              <a:rPr lang="en-US" dirty="0">
                <a:solidFill>
                  <a:srgbClr val="000000"/>
                </a:solidFill>
                <a:latin typeface="Arial" panose="020B0604020202020204" pitchFamily="34" charset="0"/>
                <a:cs typeface="Arial" panose="020B0604020202020204" pitchFamily="34" charset="0"/>
                <a:sym typeface="Wingdings" pitchFamily="2" charset="2"/>
              </a:rPr>
              <a:t>(g)</a:t>
            </a:r>
            <a:endParaRPr lang="en-US" dirty="0">
              <a:solidFill>
                <a:srgbClr val="000000"/>
              </a:solidFill>
              <a:latin typeface="Arial" panose="020B0604020202020204" pitchFamily="34" charset="0"/>
              <a:cs typeface="Arial" panose="020B0604020202020204" pitchFamily="34" charset="0"/>
            </a:endParaRPr>
          </a:p>
        </p:txBody>
      </p:sp>
      <p:graphicFrame>
        <p:nvGraphicFramePr>
          <p:cNvPr id="20618" name="Group 138"/>
          <p:cNvGraphicFramePr>
            <a:graphicFrameLocks noGrp="1"/>
          </p:cNvGraphicFramePr>
          <p:nvPr>
            <p:extLst>
              <p:ext uri="{D42A27DB-BD31-4B8C-83A1-F6EECF244321}">
                <p14:modId xmlns:p14="http://schemas.microsoft.com/office/powerpoint/2010/main" val="1894009483"/>
              </p:ext>
            </p:extLst>
          </p:nvPr>
        </p:nvGraphicFramePr>
        <p:xfrm>
          <a:off x="2514600" y="2419981"/>
          <a:ext cx="7162800" cy="2209419"/>
        </p:xfrm>
        <a:graphic>
          <a:graphicData uri="http://schemas.openxmlformats.org/drawingml/2006/table">
            <a:tbl>
              <a:tblPr/>
              <a:tblGrid>
                <a:gridCol w="1600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Experiment</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[NO]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mol</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[Cl</a:t>
                      </a:r>
                      <a:r>
                        <a:rPr kumimoji="0" lang="en-US" sz="18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mol</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Mol/L·s</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0.250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0.250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1.43 x 10</a:t>
                      </a:r>
                      <a:r>
                        <a:rPr kumimoji="0" lang="en-US" sz="1800" b="1" i="0" u="none" strike="noStrike" cap="none" normalizeH="0" baseline="30000">
                          <a:ln>
                            <a:noFill/>
                          </a:ln>
                          <a:solidFill>
                            <a:srgbClr val="000000"/>
                          </a:solidFill>
                          <a:effectLst/>
                          <a:latin typeface="Arial" panose="020B0604020202020204" pitchFamily="34" charset="0"/>
                          <a:cs typeface="Arial" panose="020B0604020202020204" pitchFamily="34" charset="0"/>
                        </a:rPr>
                        <a:t>-6</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0.500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0.250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5.72 x 10</a:t>
                      </a:r>
                      <a:r>
                        <a:rPr kumimoji="0" lang="en-US" sz="1800" b="1" i="0" u="none" strike="noStrike" cap="none" normalizeH="0" baseline="30000">
                          <a:ln>
                            <a:noFill/>
                          </a:ln>
                          <a:solidFill>
                            <a:srgbClr val="000000"/>
                          </a:solidFill>
                          <a:effectLst/>
                          <a:latin typeface="Arial" panose="020B0604020202020204" pitchFamily="34" charset="0"/>
                          <a:cs typeface="Arial" panose="020B0604020202020204" pitchFamily="34" charset="0"/>
                        </a:rPr>
                        <a:t>-6</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3</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0.250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0.500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2.86 x 10</a:t>
                      </a:r>
                      <a:r>
                        <a:rPr kumimoji="0" lang="en-US" sz="18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-6</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4</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0.500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0.500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11.4 x 10</a:t>
                      </a:r>
                      <a:r>
                        <a:rPr kumimoji="0" lang="en-US" sz="18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-6</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0519" name="Text Box 39"/>
          <p:cNvSpPr txBox="1">
            <a:spLocks noChangeArrowheads="1"/>
          </p:cNvSpPr>
          <p:nvPr/>
        </p:nvSpPr>
        <p:spPr bwMode="auto">
          <a:xfrm>
            <a:off x="2955925" y="2826405"/>
            <a:ext cx="184150" cy="519113"/>
          </a:xfrm>
          <a:prstGeom prst="rect">
            <a:avLst/>
          </a:prstGeom>
          <a:noFill/>
          <a:ln w="9525">
            <a:noFill/>
            <a:miter lim="800000"/>
            <a:headEnd/>
            <a:tailEnd/>
          </a:ln>
          <a:effectLst/>
        </p:spPr>
        <p:txBody>
          <a:bodyPr wrap="none">
            <a:spAutoFit/>
          </a:bodyPr>
          <a:lstStyle/>
          <a:p>
            <a:endParaRPr lang="en-US"/>
          </a:p>
        </p:txBody>
      </p:sp>
      <p:sp>
        <p:nvSpPr>
          <p:cNvPr id="9" name="Frame 8"/>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10" name="Text Box 41"/>
          <p:cNvSpPr txBox="1">
            <a:spLocks noChangeArrowheads="1"/>
          </p:cNvSpPr>
          <p:nvPr/>
        </p:nvSpPr>
        <p:spPr bwMode="auto">
          <a:xfrm>
            <a:off x="7694435" y="1588740"/>
            <a:ext cx="3352200" cy="523220"/>
          </a:xfrm>
          <a:prstGeom prst="rect">
            <a:avLst/>
          </a:prstGeom>
          <a:noFill/>
          <a:ln w="9525">
            <a:noFill/>
            <a:miter lim="800000"/>
            <a:headEnd/>
            <a:tailEnd/>
          </a:ln>
          <a:effectLst/>
        </p:spPr>
        <p:txBody>
          <a:bodyPr wrap="none">
            <a:spAutoFit/>
          </a:bodyPr>
          <a:lstStyle/>
          <a:p>
            <a:r>
              <a:rPr lang="en-US" dirty="0">
                <a:solidFill>
                  <a:srgbClr val="00B050"/>
                </a:solidFill>
                <a:latin typeface="Arial" panose="020B0604020202020204" pitchFamily="34" charset="0"/>
                <a:cs typeface="Arial" panose="020B0604020202020204" pitchFamily="34" charset="0"/>
              </a:rPr>
              <a:t>Rate</a:t>
            </a:r>
            <a:r>
              <a:rPr lang="en-US" dirty="0">
                <a:solidFill>
                  <a:schemeClr val="accent2"/>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 k</a:t>
            </a:r>
            <a:r>
              <a:rPr lang="en-US" dirty="0">
                <a:solidFill>
                  <a:schemeClr val="accent2"/>
                </a:solidFill>
                <a:latin typeface="Arial" panose="020B0604020202020204" pitchFamily="34" charset="0"/>
                <a:cs typeface="Arial" panose="020B0604020202020204" pitchFamily="34" charset="0"/>
              </a:rPr>
              <a:t>[NO]</a:t>
            </a:r>
            <a:r>
              <a:rPr lang="en-US" baseline="30000" dirty="0">
                <a:solidFill>
                  <a:srgbClr val="FF0000"/>
                </a:solidFill>
                <a:latin typeface="Arial" panose="020B0604020202020204" pitchFamily="34" charset="0"/>
                <a:cs typeface="Arial" panose="020B0604020202020204" pitchFamily="34" charset="0"/>
              </a:rPr>
              <a:t>x</a:t>
            </a:r>
            <a:r>
              <a:rPr lang="en-US" dirty="0">
                <a:solidFill>
                  <a:schemeClr val="accent2"/>
                </a:solidFill>
                <a:latin typeface="Arial" panose="020B0604020202020204" pitchFamily="34" charset="0"/>
                <a:cs typeface="Arial" panose="020B0604020202020204" pitchFamily="34" charset="0"/>
              </a:rPr>
              <a:t>[Cl</a:t>
            </a:r>
            <a:r>
              <a:rPr lang="en-US" baseline="-25000" dirty="0">
                <a:solidFill>
                  <a:schemeClr val="accent2"/>
                </a:solidFill>
                <a:latin typeface="Arial" panose="020B0604020202020204" pitchFamily="34" charset="0"/>
                <a:cs typeface="Arial" panose="020B0604020202020204" pitchFamily="34" charset="0"/>
              </a:rPr>
              <a:t>2</a:t>
            </a:r>
            <a:r>
              <a:rPr lang="en-US" dirty="0">
                <a:solidFill>
                  <a:schemeClr val="accent2"/>
                </a:solidFill>
                <a:latin typeface="Arial" panose="020B0604020202020204" pitchFamily="34" charset="0"/>
                <a:cs typeface="Arial" panose="020B0604020202020204" pitchFamily="34" charset="0"/>
              </a:rPr>
              <a:t>]</a:t>
            </a:r>
            <a:r>
              <a:rPr lang="en-US" baseline="30000" dirty="0">
                <a:solidFill>
                  <a:srgbClr val="FF0000"/>
                </a:solidFill>
                <a:latin typeface="Arial" panose="020B0604020202020204" pitchFamily="34" charset="0"/>
                <a:cs typeface="Arial" panose="020B0604020202020204" pitchFamily="34" charset="0"/>
              </a:rPr>
              <a:t>y</a:t>
            </a:r>
          </a:p>
        </p:txBody>
      </p:sp>
      <p:sp>
        <p:nvSpPr>
          <p:cNvPr id="18" name="Text Box 40"/>
          <p:cNvSpPr txBox="1">
            <a:spLocks noChangeArrowheads="1"/>
          </p:cNvSpPr>
          <p:nvPr/>
        </p:nvSpPr>
        <p:spPr bwMode="auto">
          <a:xfrm>
            <a:off x="506374" y="4696888"/>
            <a:ext cx="11179251" cy="523220"/>
          </a:xfrm>
          <a:prstGeom prst="rect">
            <a:avLst/>
          </a:prstGeom>
          <a:noFill/>
          <a:ln w="9525">
            <a:noFill/>
            <a:miter lim="800000"/>
            <a:headEnd/>
            <a:tailEnd/>
          </a:ln>
          <a:effectLst/>
        </p:spPr>
        <p:txBody>
          <a:bodyPr wrap="square">
            <a:spAutoFit/>
          </a:bodyPr>
          <a:lstStyle/>
          <a:p>
            <a:pPr algn="ctr"/>
            <a:r>
              <a:rPr lang="en-US" dirty="0">
                <a:solidFill>
                  <a:srgbClr val="000000"/>
                </a:solidFill>
                <a:latin typeface="Arial" panose="020B0604020202020204" pitchFamily="34" charset="0"/>
                <a:cs typeface="Arial" panose="020B0604020202020204" pitchFamily="34" charset="0"/>
              </a:rPr>
              <a:t>In experiment 1 and 2, [Cl</a:t>
            </a:r>
            <a:r>
              <a:rPr lang="en-US" baseline="-25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 is constant while [NO] doubles.</a:t>
            </a:r>
          </a:p>
        </p:txBody>
      </p:sp>
      <p:sp>
        <p:nvSpPr>
          <p:cNvPr id="19" name="Text Box 42"/>
          <p:cNvSpPr txBox="1">
            <a:spLocks noChangeArrowheads="1"/>
          </p:cNvSpPr>
          <p:nvPr/>
        </p:nvSpPr>
        <p:spPr bwMode="auto">
          <a:xfrm>
            <a:off x="506376" y="5109638"/>
            <a:ext cx="11179250" cy="523220"/>
          </a:xfrm>
          <a:prstGeom prst="rect">
            <a:avLst/>
          </a:prstGeom>
          <a:noFill/>
          <a:ln w="9525">
            <a:noFill/>
            <a:miter lim="800000"/>
            <a:headEnd/>
            <a:tailEnd/>
          </a:ln>
          <a:effectLst/>
        </p:spPr>
        <p:txBody>
          <a:bodyPr wrap="square">
            <a:spAutoFit/>
          </a:bodyPr>
          <a:lstStyle/>
          <a:p>
            <a:r>
              <a:rPr lang="en-US" dirty="0">
                <a:solidFill>
                  <a:srgbClr val="000000"/>
                </a:solidFill>
                <a:latin typeface="Arial" panose="020B0604020202020204" pitchFamily="34" charset="0"/>
                <a:cs typeface="Arial" panose="020B0604020202020204" pitchFamily="34" charset="0"/>
              </a:rPr>
              <a:t>Rate quadruples, so the </a:t>
            </a:r>
            <a:r>
              <a:rPr lang="en-US" dirty="0" err="1">
                <a:solidFill>
                  <a:srgbClr val="000000"/>
                </a:solidFill>
                <a:latin typeface="Arial" panose="020B0604020202020204" pitchFamily="34" charset="0"/>
                <a:cs typeface="Arial" panose="020B0604020202020204" pitchFamily="34" charset="0"/>
              </a:rPr>
              <a:t>rxn</a:t>
            </a:r>
            <a:r>
              <a:rPr lang="en-US" dirty="0">
                <a:solidFill>
                  <a:srgbClr val="000000"/>
                </a:solidFill>
                <a:latin typeface="Arial" panose="020B0604020202020204" pitchFamily="34" charset="0"/>
                <a:cs typeface="Arial" panose="020B0604020202020204" pitchFamily="34" charset="0"/>
              </a:rPr>
              <a:t> is 2nd order with respect to [NO]</a:t>
            </a:r>
          </a:p>
        </p:txBody>
      </p:sp>
      <p:sp>
        <p:nvSpPr>
          <p:cNvPr id="20" name="Text Box 43"/>
          <p:cNvSpPr txBox="1">
            <a:spLocks noChangeArrowheads="1"/>
          </p:cNvSpPr>
          <p:nvPr/>
        </p:nvSpPr>
        <p:spPr bwMode="auto">
          <a:xfrm>
            <a:off x="4033118" y="5610285"/>
            <a:ext cx="4708340" cy="707886"/>
          </a:xfrm>
          <a:prstGeom prst="rect">
            <a:avLst/>
          </a:prstGeom>
          <a:noFill/>
          <a:ln w="9525">
            <a:noFill/>
            <a:miter lim="800000"/>
            <a:headEnd/>
            <a:tailEnd/>
          </a:ln>
          <a:effectLst/>
        </p:spPr>
        <p:txBody>
          <a:bodyPr wrap="none">
            <a:spAutoFit/>
          </a:bodyPr>
          <a:lstStyle/>
          <a:p>
            <a:r>
              <a:rPr lang="en-US" sz="4000" dirty="0">
                <a:solidFill>
                  <a:srgbClr val="00B050"/>
                </a:solidFill>
                <a:latin typeface="Arial" panose="020B0604020202020204" pitchFamily="34" charset="0"/>
                <a:cs typeface="Arial" panose="020B0604020202020204" pitchFamily="34" charset="0"/>
              </a:rPr>
              <a:t>Rate</a:t>
            </a:r>
            <a:r>
              <a:rPr lang="en-US" sz="4000" dirty="0">
                <a:solidFill>
                  <a:schemeClr val="accent2"/>
                </a:solidFill>
                <a:latin typeface="Arial" panose="020B0604020202020204" pitchFamily="34" charset="0"/>
                <a:cs typeface="Arial" panose="020B0604020202020204" pitchFamily="34" charset="0"/>
              </a:rPr>
              <a:t> </a:t>
            </a:r>
            <a:r>
              <a:rPr lang="en-US" sz="4000" dirty="0">
                <a:solidFill>
                  <a:srgbClr val="000000"/>
                </a:solidFill>
                <a:latin typeface="Arial" panose="020B0604020202020204" pitchFamily="34" charset="0"/>
                <a:cs typeface="Arial" panose="020B0604020202020204" pitchFamily="34" charset="0"/>
              </a:rPr>
              <a:t>= k</a:t>
            </a:r>
            <a:r>
              <a:rPr lang="en-US" sz="4000" dirty="0">
                <a:solidFill>
                  <a:schemeClr val="accent2"/>
                </a:solidFill>
                <a:latin typeface="Arial" panose="020B0604020202020204" pitchFamily="34" charset="0"/>
                <a:cs typeface="Arial" panose="020B0604020202020204" pitchFamily="34" charset="0"/>
              </a:rPr>
              <a:t>[NO]</a:t>
            </a:r>
            <a:r>
              <a:rPr lang="en-US" sz="4000" baseline="30000" dirty="0">
                <a:solidFill>
                  <a:srgbClr val="FF3300"/>
                </a:solidFill>
                <a:latin typeface="Arial" panose="020B0604020202020204" pitchFamily="34" charset="0"/>
                <a:cs typeface="Arial" panose="020B0604020202020204" pitchFamily="34" charset="0"/>
              </a:rPr>
              <a:t>2</a:t>
            </a:r>
            <a:r>
              <a:rPr lang="en-US" sz="4000" dirty="0">
                <a:solidFill>
                  <a:schemeClr val="accent2"/>
                </a:solidFill>
                <a:latin typeface="Arial" panose="020B0604020202020204" pitchFamily="34" charset="0"/>
                <a:cs typeface="Arial" panose="020B0604020202020204" pitchFamily="34" charset="0"/>
              </a:rPr>
              <a:t>[Cl</a:t>
            </a:r>
            <a:r>
              <a:rPr lang="en-US" sz="4000" baseline="-25000" dirty="0">
                <a:solidFill>
                  <a:schemeClr val="accent2"/>
                </a:solidFill>
                <a:latin typeface="Arial" panose="020B0604020202020204" pitchFamily="34" charset="0"/>
                <a:cs typeface="Arial" panose="020B0604020202020204" pitchFamily="34" charset="0"/>
              </a:rPr>
              <a:t>2</a:t>
            </a:r>
            <a:r>
              <a:rPr lang="en-US" sz="4000" dirty="0">
                <a:solidFill>
                  <a:schemeClr val="accent2"/>
                </a:solidFill>
                <a:latin typeface="Arial" panose="020B0604020202020204" pitchFamily="34" charset="0"/>
                <a:cs typeface="Arial" panose="020B0604020202020204" pitchFamily="34" charset="0"/>
              </a:rPr>
              <a:t>]</a:t>
            </a:r>
            <a:r>
              <a:rPr lang="en-US" sz="4000" baseline="30000" dirty="0">
                <a:solidFill>
                  <a:srgbClr val="FF0000"/>
                </a:solidFill>
                <a:latin typeface="Arial" panose="020B0604020202020204" pitchFamily="34" charset="0"/>
                <a:cs typeface="Arial" panose="020B0604020202020204" pitchFamily="34" charset="0"/>
              </a:rPr>
              <a:t>y</a:t>
            </a:r>
          </a:p>
        </p:txBody>
      </p:sp>
      <p:sp>
        <p:nvSpPr>
          <p:cNvPr id="21" name="Rectangle 2"/>
          <p:cNvSpPr>
            <a:spLocks noGrp="1" noChangeArrowheads="1"/>
          </p:cNvSpPr>
          <p:nvPr>
            <p:ph type="title"/>
          </p:nvPr>
        </p:nvSpPr>
        <p:spPr>
          <a:xfrm>
            <a:off x="555550" y="209601"/>
            <a:ext cx="9655250" cy="875251"/>
          </a:xfrm>
        </p:spPr>
        <p:txBody>
          <a:bodyPr/>
          <a:lstStyle/>
          <a:p>
            <a:pPr algn="l"/>
            <a:r>
              <a:rPr lang="en-US" sz="4400" b="1" u="sng" dirty="0">
                <a:solidFill>
                  <a:srgbClr val="000000"/>
                </a:solidFill>
                <a:effectLst/>
                <a:latin typeface="Arial" panose="020B0604020202020204" pitchFamily="34" charset="0"/>
                <a:cs typeface="Arial" panose="020B0604020202020204" pitchFamily="34" charset="0"/>
              </a:rPr>
              <a:t>Writing a (differential) Rate Law</a:t>
            </a:r>
          </a:p>
        </p:txBody>
      </p:sp>
      <p:sp>
        <p:nvSpPr>
          <p:cNvPr id="2" name="TextBox 1">
            <a:extLst>
              <a:ext uri="{FF2B5EF4-FFF2-40B4-BE49-F238E27FC236}">
                <a16:creationId xmlns:a16="http://schemas.microsoft.com/office/drawing/2014/main" id="{4DDC63B8-D50B-F30C-A719-6AC0D4F1AC43}"/>
              </a:ext>
            </a:extLst>
          </p:cNvPr>
          <p:cNvSpPr txBox="1"/>
          <p:nvPr/>
        </p:nvSpPr>
        <p:spPr>
          <a:xfrm>
            <a:off x="555550" y="2826405"/>
            <a:ext cx="1894000" cy="769441"/>
          </a:xfrm>
          <a:prstGeom prst="rect">
            <a:avLst/>
          </a:prstGeom>
          <a:noFill/>
        </p:spPr>
        <p:txBody>
          <a:bodyPr wrap="square" rtlCol="0">
            <a:spAutoFit/>
          </a:bodyPr>
          <a:lstStyle/>
          <a:p>
            <a:r>
              <a:rPr lang="en-US" sz="4400" dirty="0">
                <a:solidFill>
                  <a:srgbClr val="00B050"/>
                </a:solidFill>
                <a:latin typeface="Arial" panose="020B0604020202020204" pitchFamily="34" charset="0"/>
                <a:cs typeface="Arial" panose="020B0604020202020204" pitchFamily="34" charset="0"/>
              </a:rPr>
              <a:t>4 </a:t>
            </a:r>
            <a:r>
              <a:rPr lang="en-US" sz="4400" dirty="0">
                <a:solidFill>
                  <a:srgbClr val="000000"/>
                </a:solidFill>
                <a:latin typeface="Arial" panose="020B0604020202020204" pitchFamily="34" charset="0"/>
                <a:cs typeface="Arial" panose="020B0604020202020204" pitchFamily="34" charset="0"/>
              </a:rPr>
              <a:t>= </a:t>
            </a: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FF0000"/>
                </a:solidFill>
                <a:latin typeface="Arial" panose="020B0604020202020204" pitchFamily="34" charset="0"/>
                <a:cs typeface="Arial" panose="020B0604020202020204" pitchFamily="34" charset="0"/>
              </a:rPr>
              <a:t>x</a:t>
            </a:r>
            <a:endParaRPr lang="en-US" sz="4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05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p:bldP spid="19" grpId="0"/>
      <p:bldP spid="20"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Rectangle 3"/>
          <p:cNvSpPr>
            <a:spLocks noChangeArrowheads="1"/>
          </p:cNvSpPr>
          <p:nvPr/>
        </p:nvSpPr>
        <p:spPr bwMode="auto">
          <a:xfrm>
            <a:off x="7149288" y="3867327"/>
            <a:ext cx="2514600" cy="381000"/>
          </a:xfrm>
          <a:prstGeom prst="rect">
            <a:avLst/>
          </a:prstGeom>
          <a:solidFill>
            <a:srgbClr val="00CCFF"/>
          </a:solidFill>
          <a:ln w="9525">
            <a:solidFill>
              <a:schemeClr val="tx1"/>
            </a:solidFill>
            <a:miter lim="800000"/>
            <a:headEnd/>
            <a:tailEnd/>
          </a:ln>
          <a:effectLst/>
        </p:spPr>
        <p:txBody>
          <a:bodyPr wrap="none" anchor="ctr"/>
          <a:lstStyle/>
          <a:p>
            <a:endParaRPr lang="en-US"/>
          </a:p>
        </p:txBody>
      </p:sp>
      <p:sp>
        <p:nvSpPr>
          <p:cNvPr id="22" name="Rectangle 2"/>
          <p:cNvSpPr>
            <a:spLocks noChangeArrowheads="1"/>
          </p:cNvSpPr>
          <p:nvPr/>
        </p:nvSpPr>
        <p:spPr bwMode="auto">
          <a:xfrm>
            <a:off x="7149288" y="3105327"/>
            <a:ext cx="2514600" cy="381000"/>
          </a:xfrm>
          <a:prstGeom prst="rect">
            <a:avLst/>
          </a:prstGeom>
          <a:solidFill>
            <a:srgbClr val="00CCFF"/>
          </a:solidFill>
          <a:ln w="9525">
            <a:solidFill>
              <a:schemeClr val="tx1"/>
            </a:solidFill>
            <a:miter lim="800000"/>
            <a:headEnd/>
            <a:tailEnd/>
          </a:ln>
          <a:effectLst/>
        </p:spPr>
        <p:txBody>
          <a:bodyPr wrap="none" anchor="ctr"/>
          <a:lstStyle/>
          <a:p>
            <a:endParaRPr lang="en-US"/>
          </a:p>
        </p:txBody>
      </p:sp>
      <p:sp>
        <p:nvSpPr>
          <p:cNvPr id="23" name="Rectangle 59"/>
          <p:cNvSpPr>
            <a:spLocks noChangeArrowheads="1"/>
          </p:cNvSpPr>
          <p:nvPr/>
        </p:nvSpPr>
        <p:spPr bwMode="auto">
          <a:xfrm>
            <a:off x="5701488" y="3867327"/>
            <a:ext cx="1447800" cy="381000"/>
          </a:xfrm>
          <a:prstGeom prst="rect">
            <a:avLst/>
          </a:prstGeom>
          <a:solidFill>
            <a:srgbClr val="99FF66"/>
          </a:solidFill>
          <a:ln w="9525">
            <a:solidFill>
              <a:schemeClr val="tx1"/>
            </a:solidFill>
            <a:miter lim="800000"/>
            <a:headEnd/>
            <a:tailEnd/>
          </a:ln>
          <a:effectLst/>
        </p:spPr>
        <p:txBody>
          <a:bodyPr wrap="none" anchor="ctr"/>
          <a:lstStyle/>
          <a:p>
            <a:endParaRPr lang="en-US"/>
          </a:p>
        </p:txBody>
      </p:sp>
      <p:sp>
        <p:nvSpPr>
          <p:cNvPr id="25" name="Rectangle 7"/>
          <p:cNvSpPr>
            <a:spLocks noChangeArrowheads="1"/>
          </p:cNvSpPr>
          <p:nvPr/>
        </p:nvSpPr>
        <p:spPr bwMode="auto">
          <a:xfrm>
            <a:off x="4101288" y="3867327"/>
            <a:ext cx="16002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 name="Rectangle 6"/>
          <p:cNvSpPr>
            <a:spLocks noChangeArrowheads="1"/>
          </p:cNvSpPr>
          <p:nvPr/>
        </p:nvSpPr>
        <p:spPr bwMode="auto">
          <a:xfrm>
            <a:off x="4101288" y="3105327"/>
            <a:ext cx="1586688"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 name="Rectangle 5"/>
          <p:cNvSpPr>
            <a:spLocks noChangeArrowheads="1"/>
          </p:cNvSpPr>
          <p:nvPr/>
        </p:nvSpPr>
        <p:spPr bwMode="auto">
          <a:xfrm>
            <a:off x="5687976" y="3105327"/>
            <a:ext cx="1461312" cy="381000"/>
          </a:xfrm>
          <a:prstGeom prst="rect">
            <a:avLst/>
          </a:prstGeom>
          <a:solidFill>
            <a:srgbClr val="99FF66"/>
          </a:solidFill>
          <a:ln w="9525">
            <a:solidFill>
              <a:schemeClr val="tx1"/>
            </a:solidFill>
            <a:miter lim="800000"/>
            <a:headEnd/>
            <a:tailEnd/>
          </a:ln>
          <a:effectLst/>
        </p:spPr>
        <p:txBody>
          <a:bodyPr wrap="none" anchor="ctr"/>
          <a:lstStyle/>
          <a:p>
            <a:endParaRPr lang="en-US"/>
          </a:p>
        </p:txBody>
      </p:sp>
      <p:sp>
        <p:nvSpPr>
          <p:cNvPr id="20485" name="Text Box 5"/>
          <p:cNvSpPr txBox="1">
            <a:spLocks noChangeArrowheads="1"/>
          </p:cNvSpPr>
          <p:nvPr/>
        </p:nvSpPr>
        <p:spPr bwMode="auto">
          <a:xfrm>
            <a:off x="506375" y="1193136"/>
            <a:ext cx="11179250" cy="3970318"/>
          </a:xfrm>
          <a:prstGeom prst="rect">
            <a:avLst/>
          </a:prstGeom>
          <a:noFill/>
          <a:ln w="9525">
            <a:noFill/>
            <a:miter lim="800000"/>
            <a:headEnd/>
            <a:tailEnd/>
          </a:ln>
          <a:effectLst/>
        </p:spPr>
        <p:txBody>
          <a:bodyPr wrap="square">
            <a:spAutoFit/>
          </a:bodyPr>
          <a:lstStyle/>
          <a:p>
            <a:r>
              <a:rPr lang="en-US" dirty="0">
                <a:solidFill>
                  <a:srgbClr val="0070C0"/>
                </a:solidFill>
                <a:latin typeface="Arial" panose="020B0604020202020204" pitchFamily="34" charset="0"/>
                <a:cs typeface="Arial" panose="020B0604020202020204" pitchFamily="34" charset="0"/>
              </a:rPr>
              <a:t>Part 1</a:t>
            </a:r>
            <a:r>
              <a:rPr lang="en-US"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 </a:t>
            </a:r>
            <a:r>
              <a:rPr lang="en-US" b="0" dirty="0">
                <a:solidFill>
                  <a:srgbClr val="000000"/>
                </a:solidFill>
                <a:latin typeface="Arial" panose="020B0604020202020204" pitchFamily="34" charset="0"/>
                <a:cs typeface="Arial" panose="020B0604020202020204" pitchFamily="34" charset="0"/>
              </a:rPr>
              <a:t>Determine the values for the exponents in the rate law:</a:t>
            </a: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p:txBody>
      </p:sp>
      <p:graphicFrame>
        <p:nvGraphicFramePr>
          <p:cNvPr id="20618" name="Group 138"/>
          <p:cNvGraphicFramePr>
            <a:graphicFrameLocks noGrp="1"/>
          </p:cNvGraphicFramePr>
          <p:nvPr>
            <p:extLst>
              <p:ext uri="{D42A27DB-BD31-4B8C-83A1-F6EECF244321}">
                <p14:modId xmlns:p14="http://schemas.microsoft.com/office/powerpoint/2010/main" val="3075770647"/>
              </p:ext>
            </p:extLst>
          </p:nvPr>
        </p:nvGraphicFramePr>
        <p:xfrm>
          <a:off x="2514600" y="2419981"/>
          <a:ext cx="7162800" cy="2209419"/>
        </p:xfrm>
        <a:graphic>
          <a:graphicData uri="http://schemas.openxmlformats.org/drawingml/2006/table">
            <a:tbl>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Experiment</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[NO]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mol</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[Cl</a:t>
                      </a:r>
                      <a:r>
                        <a:rPr kumimoji="0" lang="en-US" sz="18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mol</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Mol/L·s</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0.250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0.250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1.43 x 10</a:t>
                      </a:r>
                      <a:r>
                        <a:rPr kumimoji="0" lang="en-US" sz="1800" b="1" i="0" u="none" strike="noStrike" cap="none" normalizeH="0" baseline="30000">
                          <a:ln>
                            <a:noFill/>
                          </a:ln>
                          <a:solidFill>
                            <a:srgbClr val="000000"/>
                          </a:solidFill>
                          <a:effectLst/>
                          <a:latin typeface="Arial" panose="020B0604020202020204" pitchFamily="34" charset="0"/>
                          <a:cs typeface="Arial" panose="020B0604020202020204" pitchFamily="34" charset="0"/>
                        </a:rPr>
                        <a:t>-6</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0.500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0.250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5.72 x 10</a:t>
                      </a:r>
                      <a:r>
                        <a:rPr kumimoji="0" lang="en-US" sz="1800" b="1" i="0" u="none" strike="noStrike" cap="none" normalizeH="0" baseline="30000">
                          <a:ln>
                            <a:noFill/>
                          </a:ln>
                          <a:solidFill>
                            <a:srgbClr val="000000"/>
                          </a:solidFill>
                          <a:effectLst/>
                          <a:latin typeface="Arial" panose="020B0604020202020204" pitchFamily="34" charset="0"/>
                          <a:cs typeface="Arial" panose="020B0604020202020204" pitchFamily="34" charset="0"/>
                        </a:rPr>
                        <a:t>-6</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3</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0.250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0.500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2.86 x 10</a:t>
                      </a:r>
                      <a:r>
                        <a:rPr kumimoji="0" lang="en-US" sz="18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-6</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4</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0.500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0.500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11.4 x 10</a:t>
                      </a:r>
                      <a:r>
                        <a:rPr kumimoji="0" lang="en-US" sz="18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-6</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0484" name="Text Box 4"/>
          <p:cNvSpPr txBox="1">
            <a:spLocks noChangeArrowheads="1"/>
          </p:cNvSpPr>
          <p:nvPr/>
        </p:nvSpPr>
        <p:spPr bwMode="auto">
          <a:xfrm>
            <a:off x="1455854" y="1624681"/>
            <a:ext cx="5715000" cy="523220"/>
          </a:xfrm>
          <a:prstGeom prst="rect">
            <a:avLst/>
          </a:prstGeom>
          <a:noFill/>
          <a:ln w="9525">
            <a:noFill/>
            <a:miter lim="800000"/>
            <a:headEnd/>
            <a:tailEnd/>
          </a:ln>
          <a:effectLst/>
        </p:spPr>
        <p:txBody>
          <a:bodyPr wrap="square">
            <a:spAutoFit/>
          </a:bodyPr>
          <a:lstStyle/>
          <a:p>
            <a:pPr algn="ctr"/>
            <a:r>
              <a:rPr lang="en-US" dirty="0">
                <a:solidFill>
                  <a:srgbClr val="000000"/>
                </a:solidFill>
                <a:latin typeface="Arial" panose="020B0604020202020204" pitchFamily="34" charset="0"/>
                <a:cs typeface="Arial" panose="020B0604020202020204" pitchFamily="34" charset="0"/>
              </a:rPr>
              <a:t>2 NO(g) + Cl</a:t>
            </a:r>
            <a:r>
              <a:rPr lang="en-US" baseline="-25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(g) </a:t>
            </a:r>
            <a:r>
              <a:rPr lang="en-US" dirty="0">
                <a:solidFill>
                  <a:srgbClr val="000000"/>
                </a:solidFill>
                <a:latin typeface="Arial" panose="020B0604020202020204" pitchFamily="34" charset="0"/>
                <a:cs typeface="Arial" panose="020B0604020202020204" pitchFamily="34" charset="0"/>
                <a:sym typeface="Wingdings" pitchFamily="2" charset="2"/>
              </a:rPr>
              <a:t> 2 </a:t>
            </a:r>
            <a:r>
              <a:rPr lang="en-US" dirty="0" err="1">
                <a:solidFill>
                  <a:srgbClr val="000000"/>
                </a:solidFill>
                <a:latin typeface="Arial" panose="020B0604020202020204" pitchFamily="34" charset="0"/>
                <a:cs typeface="Arial" panose="020B0604020202020204" pitchFamily="34" charset="0"/>
                <a:sym typeface="Wingdings" pitchFamily="2" charset="2"/>
              </a:rPr>
              <a:t>NOCl</a:t>
            </a:r>
            <a:r>
              <a:rPr lang="en-US" dirty="0">
                <a:solidFill>
                  <a:srgbClr val="000000"/>
                </a:solidFill>
                <a:latin typeface="Arial" panose="020B0604020202020204" pitchFamily="34" charset="0"/>
                <a:cs typeface="Arial" panose="020B0604020202020204" pitchFamily="34" charset="0"/>
                <a:sym typeface="Wingdings" pitchFamily="2" charset="2"/>
              </a:rPr>
              <a:t>(g)</a:t>
            </a:r>
            <a:endParaRPr lang="en-US" dirty="0">
              <a:solidFill>
                <a:srgbClr val="000000"/>
              </a:solidFill>
              <a:latin typeface="Arial" panose="020B0604020202020204" pitchFamily="34" charset="0"/>
              <a:cs typeface="Arial" panose="020B0604020202020204" pitchFamily="34" charset="0"/>
            </a:endParaRPr>
          </a:p>
        </p:txBody>
      </p:sp>
      <p:sp>
        <p:nvSpPr>
          <p:cNvPr id="20519" name="Text Box 39"/>
          <p:cNvSpPr txBox="1">
            <a:spLocks noChangeArrowheads="1"/>
          </p:cNvSpPr>
          <p:nvPr/>
        </p:nvSpPr>
        <p:spPr bwMode="auto">
          <a:xfrm>
            <a:off x="2955925" y="2826405"/>
            <a:ext cx="184150" cy="519113"/>
          </a:xfrm>
          <a:prstGeom prst="rect">
            <a:avLst/>
          </a:prstGeom>
          <a:noFill/>
          <a:ln w="9525">
            <a:noFill/>
            <a:miter lim="800000"/>
            <a:headEnd/>
            <a:tailEnd/>
          </a:ln>
          <a:effectLst/>
        </p:spPr>
        <p:txBody>
          <a:bodyPr wrap="none">
            <a:spAutoFit/>
          </a:bodyPr>
          <a:lstStyle/>
          <a:p>
            <a:endParaRPr lang="en-US"/>
          </a:p>
        </p:txBody>
      </p:sp>
      <p:sp>
        <p:nvSpPr>
          <p:cNvPr id="8" name="Rectangle 2"/>
          <p:cNvSpPr>
            <a:spLocks noGrp="1" noChangeArrowheads="1"/>
          </p:cNvSpPr>
          <p:nvPr>
            <p:ph type="title"/>
          </p:nvPr>
        </p:nvSpPr>
        <p:spPr>
          <a:xfrm>
            <a:off x="555550" y="209601"/>
            <a:ext cx="9655250" cy="875251"/>
          </a:xfrm>
        </p:spPr>
        <p:txBody>
          <a:bodyPr/>
          <a:lstStyle/>
          <a:p>
            <a:pPr algn="l"/>
            <a:r>
              <a:rPr lang="en-US" sz="4400" b="1" u="sng" dirty="0">
                <a:solidFill>
                  <a:srgbClr val="000000"/>
                </a:solidFill>
                <a:effectLst/>
                <a:latin typeface="Arial" panose="020B0604020202020204" pitchFamily="34" charset="0"/>
                <a:cs typeface="Arial" panose="020B0604020202020204" pitchFamily="34" charset="0"/>
              </a:rPr>
              <a:t>Writing a (differential) Rate Law</a:t>
            </a:r>
          </a:p>
        </p:txBody>
      </p:sp>
      <p:sp>
        <p:nvSpPr>
          <p:cNvPr id="9" name="Frame 8"/>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10" name="Text Box 41"/>
          <p:cNvSpPr txBox="1">
            <a:spLocks noChangeArrowheads="1"/>
          </p:cNvSpPr>
          <p:nvPr/>
        </p:nvSpPr>
        <p:spPr bwMode="auto">
          <a:xfrm>
            <a:off x="7694435" y="1588740"/>
            <a:ext cx="3352200" cy="523220"/>
          </a:xfrm>
          <a:prstGeom prst="rect">
            <a:avLst/>
          </a:prstGeom>
          <a:noFill/>
          <a:ln w="9525">
            <a:noFill/>
            <a:miter lim="800000"/>
            <a:headEnd/>
            <a:tailEnd/>
          </a:ln>
          <a:effectLst/>
        </p:spPr>
        <p:txBody>
          <a:bodyPr wrap="none">
            <a:spAutoFit/>
          </a:bodyPr>
          <a:lstStyle/>
          <a:p>
            <a:r>
              <a:rPr lang="en-US" dirty="0">
                <a:solidFill>
                  <a:srgbClr val="00B050"/>
                </a:solidFill>
                <a:latin typeface="Arial" panose="020B0604020202020204" pitchFamily="34" charset="0"/>
                <a:cs typeface="Arial" panose="020B0604020202020204" pitchFamily="34" charset="0"/>
              </a:rPr>
              <a:t>Rate</a:t>
            </a:r>
            <a:r>
              <a:rPr lang="en-US" dirty="0">
                <a:solidFill>
                  <a:schemeClr val="accent2"/>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 k</a:t>
            </a:r>
            <a:r>
              <a:rPr lang="en-US" dirty="0">
                <a:solidFill>
                  <a:schemeClr val="accent2"/>
                </a:solidFill>
                <a:latin typeface="Arial" panose="020B0604020202020204" pitchFamily="34" charset="0"/>
                <a:cs typeface="Arial" panose="020B0604020202020204" pitchFamily="34" charset="0"/>
              </a:rPr>
              <a:t>[NO]</a:t>
            </a:r>
            <a:r>
              <a:rPr lang="en-US" baseline="30000" dirty="0">
                <a:solidFill>
                  <a:srgbClr val="FF0000"/>
                </a:solidFill>
                <a:latin typeface="Arial" panose="020B0604020202020204" pitchFamily="34" charset="0"/>
                <a:cs typeface="Arial" panose="020B0604020202020204" pitchFamily="34" charset="0"/>
              </a:rPr>
              <a:t>2</a:t>
            </a:r>
            <a:r>
              <a:rPr lang="en-US" dirty="0">
                <a:solidFill>
                  <a:schemeClr val="accent2"/>
                </a:solidFill>
                <a:latin typeface="Arial" panose="020B0604020202020204" pitchFamily="34" charset="0"/>
                <a:cs typeface="Arial" panose="020B0604020202020204" pitchFamily="34" charset="0"/>
              </a:rPr>
              <a:t>[Cl</a:t>
            </a:r>
            <a:r>
              <a:rPr lang="en-US" baseline="-25000" dirty="0">
                <a:solidFill>
                  <a:schemeClr val="accent2"/>
                </a:solidFill>
                <a:latin typeface="Arial" panose="020B0604020202020204" pitchFamily="34" charset="0"/>
                <a:cs typeface="Arial" panose="020B0604020202020204" pitchFamily="34" charset="0"/>
              </a:rPr>
              <a:t>2</a:t>
            </a:r>
            <a:r>
              <a:rPr lang="en-US" dirty="0">
                <a:solidFill>
                  <a:schemeClr val="accent2"/>
                </a:solidFill>
                <a:latin typeface="Arial" panose="020B0604020202020204" pitchFamily="34" charset="0"/>
                <a:cs typeface="Arial" panose="020B0604020202020204" pitchFamily="34" charset="0"/>
              </a:rPr>
              <a:t>]</a:t>
            </a:r>
            <a:r>
              <a:rPr lang="en-US" baseline="30000" dirty="0">
                <a:solidFill>
                  <a:srgbClr val="FF0000"/>
                </a:solidFill>
                <a:latin typeface="Arial" panose="020B0604020202020204" pitchFamily="34" charset="0"/>
                <a:cs typeface="Arial" panose="020B0604020202020204" pitchFamily="34" charset="0"/>
              </a:rPr>
              <a:t>y</a:t>
            </a:r>
          </a:p>
        </p:txBody>
      </p:sp>
      <p:sp>
        <p:nvSpPr>
          <p:cNvPr id="18" name="Text Box 40"/>
          <p:cNvSpPr txBox="1">
            <a:spLocks noChangeArrowheads="1"/>
          </p:cNvSpPr>
          <p:nvPr/>
        </p:nvSpPr>
        <p:spPr bwMode="auto">
          <a:xfrm>
            <a:off x="506374" y="4696888"/>
            <a:ext cx="11179251" cy="523220"/>
          </a:xfrm>
          <a:prstGeom prst="rect">
            <a:avLst/>
          </a:prstGeom>
          <a:noFill/>
          <a:ln w="9525">
            <a:noFill/>
            <a:miter lim="800000"/>
            <a:headEnd/>
            <a:tailEnd/>
          </a:ln>
          <a:effectLst/>
        </p:spPr>
        <p:txBody>
          <a:bodyPr wrap="square">
            <a:spAutoFit/>
          </a:bodyPr>
          <a:lstStyle/>
          <a:p>
            <a:pPr algn="ctr"/>
            <a:r>
              <a:rPr lang="en-US" dirty="0">
                <a:solidFill>
                  <a:srgbClr val="000000"/>
                </a:solidFill>
                <a:latin typeface="Arial" panose="020B0604020202020204" pitchFamily="34" charset="0"/>
                <a:cs typeface="Arial" panose="020B0604020202020204" pitchFamily="34" charset="0"/>
              </a:rPr>
              <a:t>In experiment 2 and 4, [NO] is constant while [Cl</a:t>
            </a:r>
            <a:r>
              <a:rPr lang="en-US" baseline="-25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 doubles.</a:t>
            </a:r>
          </a:p>
        </p:txBody>
      </p:sp>
      <p:sp>
        <p:nvSpPr>
          <p:cNvPr id="19" name="Text Box 42"/>
          <p:cNvSpPr txBox="1">
            <a:spLocks noChangeArrowheads="1"/>
          </p:cNvSpPr>
          <p:nvPr/>
        </p:nvSpPr>
        <p:spPr bwMode="auto">
          <a:xfrm>
            <a:off x="506376" y="5109638"/>
            <a:ext cx="11179250" cy="523220"/>
          </a:xfrm>
          <a:prstGeom prst="rect">
            <a:avLst/>
          </a:prstGeom>
          <a:noFill/>
          <a:ln w="9525">
            <a:noFill/>
            <a:miter lim="800000"/>
            <a:headEnd/>
            <a:tailEnd/>
          </a:ln>
          <a:effectLst/>
        </p:spPr>
        <p:txBody>
          <a:bodyPr wrap="square">
            <a:spAutoFit/>
          </a:bodyPr>
          <a:lstStyle/>
          <a:p>
            <a:r>
              <a:rPr lang="en-US" dirty="0">
                <a:solidFill>
                  <a:srgbClr val="000000"/>
                </a:solidFill>
                <a:latin typeface="Arial" panose="020B0604020202020204" pitchFamily="34" charset="0"/>
                <a:cs typeface="Arial" panose="020B0604020202020204" pitchFamily="34" charset="0"/>
              </a:rPr>
              <a:t>Rate doubles, so the reaction is first order with respect to [Cl</a:t>
            </a:r>
            <a:r>
              <a:rPr lang="en-US" baseline="-25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a:t>
            </a:r>
          </a:p>
        </p:txBody>
      </p:sp>
      <p:sp>
        <p:nvSpPr>
          <p:cNvPr id="20" name="Text Box 43"/>
          <p:cNvSpPr txBox="1">
            <a:spLocks noChangeArrowheads="1"/>
          </p:cNvSpPr>
          <p:nvPr/>
        </p:nvSpPr>
        <p:spPr bwMode="auto">
          <a:xfrm>
            <a:off x="4033118" y="5610285"/>
            <a:ext cx="4708340" cy="707886"/>
          </a:xfrm>
          <a:prstGeom prst="rect">
            <a:avLst/>
          </a:prstGeom>
          <a:noFill/>
          <a:ln w="9525">
            <a:noFill/>
            <a:miter lim="800000"/>
            <a:headEnd/>
            <a:tailEnd/>
          </a:ln>
          <a:effectLst/>
        </p:spPr>
        <p:txBody>
          <a:bodyPr wrap="none">
            <a:spAutoFit/>
          </a:bodyPr>
          <a:lstStyle/>
          <a:p>
            <a:r>
              <a:rPr lang="en-US" sz="4000" dirty="0">
                <a:solidFill>
                  <a:srgbClr val="00B050"/>
                </a:solidFill>
                <a:latin typeface="Arial" panose="020B0604020202020204" pitchFamily="34" charset="0"/>
                <a:cs typeface="Arial" panose="020B0604020202020204" pitchFamily="34" charset="0"/>
              </a:rPr>
              <a:t>Rate</a:t>
            </a:r>
            <a:r>
              <a:rPr lang="en-US" sz="4000" dirty="0">
                <a:solidFill>
                  <a:schemeClr val="accent2"/>
                </a:solidFill>
                <a:latin typeface="Arial" panose="020B0604020202020204" pitchFamily="34" charset="0"/>
                <a:cs typeface="Arial" panose="020B0604020202020204" pitchFamily="34" charset="0"/>
              </a:rPr>
              <a:t> </a:t>
            </a:r>
            <a:r>
              <a:rPr lang="en-US" sz="4000" dirty="0">
                <a:solidFill>
                  <a:srgbClr val="000000"/>
                </a:solidFill>
                <a:latin typeface="Arial" panose="020B0604020202020204" pitchFamily="34" charset="0"/>
                <a:cs typeface="Arial" panose="020B0604020202020204" pitchFamily="34" charset="0"/>
              </a:rPr>
              <a:t>= k</a:t>
            </a:r>
            <a:r>
              <a:rPr lang="en-US" sz="4000" dirty="0">
                <a:solidFill>
                  <a:schemeClr val="accent2"/>
                </a:solidFill>
                <a:latin typeface="Arial" panose="020B0604020202020204" pitchFamily="34" charset="0"/>
                <a:cs typeface="Arial" panose="020B0604020202020204" pitchFamily="34" charset="0"/>
              </a:rPr>
              <a:t>[NO]</a:t>
            </a:r>
            <a:r>
              <a:rPr lang="en-US" sz="4000" baseline="30000" dirty="0">
                <a:solidFill>
                  <a:srgbClr val="FF3300"/>
                </a:solidFill>
                <a:latin typeface="Arial" panose="020B0604020202020204" pitchFamily="34" charset="0"/>
                <a:cs typeface="Arial" panose="020B0604020202020204" pitchFamily="34" charset="0"/>
              </a:rPr>
              <a:t>2</a:t>
            </a:r>
            <a:r>
              <a:rPr lang="en-US" sz="4000" dirty="0">
                <a:solidFill>
                  <a:schemeClr val="accent2"/>
                </a:solidFill>
                <a:latin typeface="Arial" panose="020B0604020202020204" pitchFamily="34" charset="0"/>
                <a:cs typeface="Arial" panose="020B0604020202020204" pitchFamily="34" charset="0"/>
              </a:rPr>
              <a:t>[Cl</a:t>
            </a:r>
            <a:r>
              <a:rPr lang="en-US" sz="4000" baseline="-25000" dirty="0">
                <a:solidFill>
                  <a:schemeClr val="accent2"/>
                </a:solidFill>
                <a:latin typeface="Arial" panose="020B0604020202020204" pitchFamily="34" charset="0"/>
                <a:cs typeface="Arial" panose="020B0604020202020204" pitchFamily="34" charset="0"/>
              </a:rPr>
              <a:t>2</a:t>
            </a:r>
            <a:r>
              <a:rPr lang="en-US" sz="4000" dirty="0">
                <a:solidFill>
                  <a:schemeClr val="accent2"/>
                </a:solidFill>
                <a:latin typeface="Arial" panose="020B0604020202020204" pitchFamily="34" charset="0"/>
                <a:cs typeface="Arial" panose="020B0604020202020204" pitchFamily="34" charset="0"/>
              </a:rPr>
              <a:t>]</a:t>
            </a:r>
            <a:r>
              <a:rPr lang="en-US" sz="4000" baseline="30000" dirty="0">
                <a:solidFill>
                  <a:srgbClr val="FF0000"/>
                </a:solidFill>
                <a:latin typeface="Arial" panose="020B0604020202020204" pitchFamily="34" charset="0"/>
                <a:cs typeface="Arial" panose="020B0604020202020204" pitchFamily="34" charset="0"/>
              </a:rPr>
              <a:t>1</a:t>
            </a:r>
          </a:p>
        </p:txBody>
      </p:sp>
      <p:sp>
        <p:nvSpPr>
          <p:cNvPr id="2" name="TextBox 1">
            <a:extLst>
              <a:ext uri="{FF2B5EF4-FFF2-40B4-BE49-F238E27FC236}">
                <a16:creationId xmlns:a16="http://schemas.microsoft.com/office/drawing/2014/main" id="{0EB2C7CE-B2ED-F361-510F-FF6531F85906}"/>
              </a:ext>
            </a:extLst>
          </p:cNvPr>
          <p:cNvSpPr txBox="1"/>
          <p:nvPr/>
        </p:nvSpPr>
        <p:spPr>
          <a:xfrm>
            <a:off x="555550" y="2826405"/>
            <a:ext cx="1894000" cy="769441"/>
          </a:xfrm>
          <a:prstGeom prst="rect">
            <a:avLst/>
          </a:prstGeom>
          <a:noFill/>
        </p:spPr>
        <p:txBody>
          <a:bodyPr wrap="square" rtlCol="0">
            <a:spAutoFit/>
          </a:bodyPr>
          <a:lstStyle/>
          <a:p>
            <a:r>
              <a:rPr lang="en-US" sz="4400" dirty="0">
                <a:solidFill>
                  <a:srgbClr val="00B050"/>
                </a:solidFill>
                <a:latin typeface="Arial" panose="020B0604020202020204" pitchFamily="34" charset="0"/>
                <a:cs typeface="Arial" panose="020B0604020202020204" pitchFamily="34" charset="0"/>
              </a:rPr>
              <a:t>2</a:t>
            </a:r>
            <a:r>
              <a:rPr lang="en-US" sz="4400" dirty="0">
                <a:solidFill>
                  <a:srgbClr val="0070C0"/>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 </a:t>
            </a: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FF0000"/>
                </a:solidFill>
                <a:latin typeface="Arial" panose="020B0604020202020204" pitchFamily="34" charset="0"/>
                <a:cs typeface="Arial" panose="020B0604020202020204" pitchFamily="34" charset="0"/>
              </a:rPr>
              <a:t>y</a:t>
            </a:r>
            <a:endParaRPr lang="en-US" sz="4400" dirty="0">
              <a:solidFill>
                <a:srgbClr val="0070C0"/>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06F0A086-CD42-2CD2-1ED9-BAA2B267D5BA}"/>
              </a:ext>
            </a:extLst>
          </p:cNvPr>
          <p:cNvSpPr/>
          <p:nvPr/>
        </p:nvSpPr>
        <p:spPr bwMode="auto">
          <a:xfrm>
            <a:off x="9876331" y="2817275"/>
            <a:ext cx="1809294" cy="141483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Watch honors YouTube if you need a review on this!</a:t>
            </a:r>
          </a:p>
        </p:txBody>
      </p:sp>
    </p:spTree>
    <p:extLst>
      <p:ext uri="{BB962C8B-B14F-4D97-AF65-F5344CB8AC3E}">
        <p14:creationId xmlns:p14="http://schemas.microsoft.com/office/powerpoint/2010/main" val="40718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P spid="26" grpId="0" animBg="1"/>
      <p:bldP spid="24" grpId="0" animBg="1"/>
      <p:bldP spid="18" grpId="0"/>
      <p:bldP spid="19" grpId="0"/>
      <p:bldP spid="2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506375" y="1193136"/>
            <a:ext cx="11179250" cy="4401205"/>
          </a:xfrm>
          <a:prstGeom prst="rect">
            <a:avLst/>
          </a:prstGeom>
          <a:noFill/>
          <a:ln w="9525">
            <a:noFill/>
            <a:miter lim="800000"/>
            <a:headEnd/>
            <a:tailEnd/>
          </a:ln>
          <a:effectLst/>
        </p:spPr>
        <p:txBody>
          <a:bodyPr wrap="square">
            <a:spAutoFit/>
          </a:bodyPr>
          <a:lstStyle/>
          <a:p>
            <a:r>
              <a:rPr lang="en-US" dirty="0">
                <a:solidFill>
                  <a:srgbClr val="0070C0"/>
                </a:solidFill>
                <a:latin typeface="Arial" panose="020B0604020202020204" pitchFamily="34" charset="0"/>
                <a:cs typeface="Arial" panose="020B0604020202020204" pitchFamily="34" charset="0"/>
              </a:rPr>
              <a:t>Part 2</a:t>
            </a:r>
            <a:r>
              <a:rPr lang="en-US"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 </a:t>
            </a:r>
            <a:r>
              <a:rPr lang="en-US" b="0" dirty="0">
                <a:solidFill>
                  <a:srgbClr val="000000"/>
                </a:solidFill>
                <a:latin typeface="Arial" panose="020B0604020202020204" pitchFamily="34" charset="0"/>
                <a:cs typeface="Arial" panose="020B0604020202020204" pitchFamily="34" charset="0"/>
              </a:rPr>
              <a:t>Determine the value of the rate constant, k, including units, by using any of the experimental trials – doesn’t matter which one!</a:t>
            </a: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p:txBody>
      </p:sp>
      <p:sp>
        <p:nvSpPr>
          <p:cNvPr id="20484" name="Text Box 4"/>
          <p:cNvSpPr txBox="1">
            <a:spLocks noChangeArrowheads="1"/>
          </p:cNvSpPr>
          <p:nvPr/>
        </p:nvSpPr>
        <p:spPr bwMode="auto">
          <a:xfrm>
            <a:off x="1435723" y="2079954"/>
            <a:ext cx="5715000" cy="523220"/>
          </a:xfrm>
          <a:prstGeom prst="rect">
            <a:avLst/>
          </a:prstGeom>
          <a:noFill/>
          <a:ln w="9525">
            <a:noFill/>
            <a:miter lim="800000"/>
            <a:headEnd/>
            <a:tailEnd/>
          </a:ln>
          <a:effectLst/>
        </p:spPr>
        <p:txBody>
          <a:bodyPr wrap="square">
            <a:spAutoFit/>
          </a:bodyPr>
          <a:lstStyle/>
          <a:p>
            <a:pPr algn="ctr"/>
            <a:r>
              <a:rPr lang="en-US" dirty="0">
                <a:solidFill>
                  <a:srgbClr val="000000"/>
                </a:solidFill>
                <a:latin typeface="Arial" panose="020B0604020202020204" pitchFamily="34" charset="0"/>
                <a:cs typeface="Arial" panose="020B0604020202020204" pitchFamily="34" charset="0"/>
              </a:rPr>
              <a:t>2 NO(g) + Cl</a:t>
            </a:r>
            <a:r>
              <a:rPr lang="en-US" baseline="-25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(g) </a:t>
            </a:r>
            <a:r>
              <a:rPr lang="en-US" dirty="0">
                <a:solidFill>
                  <a:srgbClr val="000000"/>
                </a:solidFill>
                <a:latin typeface="Arial" panose="020B0604020202020204" pitchFamily="34" charset="0"/>
                <a:cs typeface="Arial" panose="020B0604020202020204" pitchFamily="34" charset="0"/>
                <a:sym typeface="Wingdings" pitchFamily="2" charset="2"/>
              </a:rPr>
              <a:t> 2 </a:t>
            </a:r>
            <a:r>
              <a:rPr lang="en-US" dirty="0" err="1">
                <a:solidFill>
                  <a:srgbClr val="000000"/>
                </a:solidFill>
                <a:latin typeface="Arial" panose="020B0604020202020204" pitchFamily="34" charset="0"/>
                <a:cs typeface="Arial" panose="020B0604020202020204" pitchFamily="34" charset="0"/>
                <a:sym typeface="Wingdings" pitchFamily="2" charset="2"/>
              </a:rPr>
              <a:t>NOCl</a:t>
            </a:r>
            <a:r>
              <a:rPr lang="en-US" dirty="0">
                <a:solidFill>
                  <a:srgbClr val="000000"/>
                </a:solidFill>
                <a:latin typeface="Arial" panose="020B0604020202020204" pitchFamily="34" charset="0"/>
                <a:cs typeface="Arial" panose="020B0604020202020204" pitchFamily="34" charset="0"/>
                <a:sym typeface="Wingdings" pitchFamily="2" charset="2"/>
              </a:rPr>
              <a:t>(g)</a:t>
            </a:r>
            <a:endParaRPr lang="en-US" dirty="0">
              <a:solidFill>
                <a:srgbClr val="000000"/>
              </a:solidFill>
              <a:latin typeface="Arial" panose="020B0604020202020204" pitchFamily="34" charset="0"/>
              <a:cs typeface="Arial" panose="020B0604020202020204" pitchFamily="34" charset="0"/>
            </a:endParaRPr>
          </a:p>
        </p:txBody>
      </p:sp>
      <p:sp>
        <p:nvSpPr>
          <p:cNvPr id="20519" name="Text Box 39"/>
          <p:cNvSpPr txBox="1">
            <a:spLocks noChangeArrowheads="1"/>
          </p:cNvSpPr>
          <p:nvPr/>
        </p:nvSpPr>
        <p:spPr bwMode="auto">
          <a:xfrm>
            <a:off x="2955925" y="2826405"/>
            <a:ext cx="184150" cy="519113"/>
          </a:xfrm>
          <a:prstGeom prst="rect">
            <a:avLst/>
          </a:prstGeom>
          <a:noFill/>
          <a:ln w="9525">
            <a:noFill/>
            <a:miter lim="800000"/>
            <a:headEnd/>
            <a:tailEnd/>
          </a:ln>
          <a:effectLst/>
        </p:spPr>
        <p:txBody>
          <a:bodyPr wrap="none">
            <a:spAutoFit/>
          </a:bodyPr>
          <a:lstStyle/>
          <a:p>
            <a:endParaRPr lang="en-US"/>
          </a:p>
        </p:txBody>
      </p:sp>
      <p:sp>
        <p:nvSpPr>
          <p:cNvPr id="8" name="Rectangle 2"/>
          <p:cNvSpPr>
            <a:spLocks noGrp="1" noChangeArrowheads="1"/>
          </p:cNvSpPr>
          <p:nvPr>
            <p:ph type="title"/>
          </p:nvPr>
        </p:nvSpPr>
        <p:spPr>
          <a:xfrm>
            <a:off x="555550" y="209601"/>
            <a:ext cx="9655250" cy="835322"/>
          </a:xfrm>
        </p:spPr>
        <p:txBody>
          <a:bodyPr/>
          <a:lstStyle/>
          <a:p>
            <a:pPr algn="l"/>
            <a:r>
              <a:rPr lang="en-US" sz="4400" b="1" u="sng" dirty="0">
                <a:solidFill>
                  <a:srgbClr val="000000"/>
                </a:solidFill>
                <a:effectLst/>
                <a:latin typeface="Arial" panose="020B0604020202020204" pitchFamily="34" charset="0"/>
                <a:cs typeface="Arial" panose="020B0604020202020204" pitchFamily="34" charset="0"/>
              </a:rPr>
              <a:t>Writing a (differential) Rate Law</a:t>
            </a:r>
          </a:p>
        </p:txBody>
      </p:sp>
      <p:sp>
        <p:nvSpPr>
          <p:cNvPr id="9" name="Frame 8"/>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10" name="Text Box 41"/>
          <p:cNvSpPr txBox="1">
            <a:spLocks noChangeArrowheads="1"/>
          </p:cNvSpPr>
          <p:nvPr/>
        </p:nvSpPr>
        <p:spPr bwMode="auto">
          <a:xfrm>
            <a:off x="7674304" y="2044013"/>
            <a:ext cx="3352200" cy="523220"/>
          </a:xfrm>
          <a:prstGeom prst="rect">
            <a:avLst/>
          </a:prstGeom>
          <a:noFill/>
          <a:ln w="9525">
            <a:noFill/>
            <a:miter lim="800000"/>
            <a:headEnd/>
            <a:tailEnd/>
          </a:ln>
          <a:effectLst/>
        </p:spPr>
        <p:txBody>
          <a:bodyPr wrap="none">
            <a:spAutoFit/>
          </a:bodyPr>
          <a:lstStyle/>
          <a:p>
            <a:r>
              <a:rPr lang="en-US" dirty="0">
                <a:solidFill>
                  <a:schemeClr val="accent2"/>
                </a:solidFill>
                <a:latin typeface="Arial" panose="020B0604020202020204" pitchFamily="34" charset="0"/>
                <a:cs typeface="Arial" panose="020B0604020202020204" pitchFamily="34" charset="0"/>
              </a:rPr>
              <a:t>Rate = k[NO]</a:t>
            </a:r>
            <a:r>
              <a:rPr lang="en-US" baseline="30000" dirty="0">
                <a:solidFill>
                  <a:srgbClr val="FF0000"/>
                </a:solidFill>
                <a:latin typeface="Arial" panose="020B0604020202020204" pitchFamily="34" charset="0"/>
                <a:cs typeface="Arial" panose="020B0604020202020204" pitchFamily="34" charset="0"/>
              </a:rPr>
              <a:t>2</a:t>
            </a:r>
            <a:r>
              <a:rPr lang="en-US" dirty="0">
                <a:solidFill>
                  <a:schemeClr val="accent2"/>
                </a:solidFill>
                <a:latin typeface="Arial" panose="020B0604020202020204" pitchFamily="34" charset="0"/>
                <a:cs typeface="Arial" panose="020B0604020202020204" pitchFamily="34" charset="0"/>
              </a:rPr>
              <a:t>[Cl</a:t>
            </a:r>
            <a:r>
              <a:rPr lang="en-US" baseline="-25000" dirty="0">
                <a:solidFill>
                  <a:schemeClr val="accent2"/>
                </a:solidFill>
                <a:latin typeface="Arial" panose="020B0604020202020204" pitchFamily="34" charset="0"/>
                <a:cs typeface="Arial" panose="020B0604020202020204" pitchFamily="34" charset="0"/>
              </a:rPr>
              <a:t>2</a:t>
            </a:r>
            <a:r>
              <a:rPr lang="en-US" dirty="0">
                <a:solidFill>
                  <a:schemeClr val="accent2"/>
                </a:solidFill>
                <a:latin typeface="Arial" panose="020B0604020202020204" pitchFamily="34" charset="0"/>
                <a:cs typeface="Arial" panose="020B0604020202020204" pitchFamily="34" charset="0"/>
              </a:rPr>
              <a:t>]</a:t>
            </a:r>
            <a:r>
              <a:rPr lang="en-US" baseline="30000" dirty="0">
                <a:solidFill>
                  <a:srgbClr val="FF0000"/>
                </a:solidFill>
                <a:latin typeface="Arial" panose="020B0604020202020204" pitchFamily="34" charset="0"/>
                <a:cs typeface="Arial" panose="020B0604020202020204" pitchFamily="34" charset="0"/>
              </a:rPr>
              <a:t>1</a:t>
            </a:r>
          </a:p>
        </p:txBody>
      </p:sp>
      <p:graphicFrame>
        <p:nvGraphicFramePr>
          <p:cNvPr id="27" name="Group 138"/>
          <p:cNvGraphicFramePr>
            <a:graphicFrameLocks noGrp="1"/>
          </p:cNvGraphicFramePr>
          <p:nvPr>
            <p:extLst>
              <p:ext uri="{D42A27DB-BD31-4B8C-83A1-F6EECF244321}">
                <p14:modId xmlns:p14="http://schemas.microsoft.com/office/powerpoint/2010/main" val="2409846070"/>
              </p:ext>
            </p:extLst>
          </p:nvPr>
        </p:nvGraphicFramePr>
        <p:xfrm>
          <a:off x="2514599" y="2779560"/>
          <a:ext cx="7162800" cy="1066419"/>
        </p:xfrm>
        <a:graphic>
          <a:graphicData uri="http://schemas.openxmlformats.org/drawingml/2006/table">
            <a:tbl>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Experiment</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[NO]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mol</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[Cl</a:t>
                      </a:r>
                      <a:r>
                        <a:rPr kumimoji="0" lang="en-US" sz="18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mol</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Mol/L·s</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0.250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0.250</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1.43 x 10</a:t>
                      </a:r>
                      <a:r>
                        <a:rPr kumimoji="0" lang="en-US" sz="18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-6</a:t>
                      </a:r>
                    </a:p>
                  </a:txBody>
                  <a:tcPr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8" name="Object 47"/>
          <p:cNvGraphicFramePr>
            <a:graphicFrameLocks noChangeAspect="1"/>
          </p:cNvGraphicFramePr>
          <p:nvPr>
            <p:extLst>
              <p:ext uri="{D42A27DB-BD31-4B8C-83A1-F6EECF244321}">
                <p14:modId xmlns:p14="http://schemas.microsoft.com/office/powerpoint/2010/main" val="235316838"/>
              </p:ext>
            </p:extLst>
          </p:nvPr>
        </p:nvGraphicFramePr>
        <p:xfrm>
          <a:off x="2937386" y="3994192"/>
          <a:ext cx="6324600" cy="1063625"/>
        </p:xfrm>
        <a:graphic>
          <a:graphicData uri="http://schemas.openxmlformats.org/presentationml/2006/ole">
            <mc:AlternateContent xmlns:mc="http://schemas.openxmlformats.org/markup-compatibility/2006">
              <mc:Choice xmlns:v="urn:schemas-microsoft-com:vml" Requires="v">
                <p:oleObj name="Equation" r:id="rId3" imgW="2793960" imgH="469800" progId="">
                  <p:embed/>
                </p:oleObj>
              </mc:Choice>
              <mc:Fallback>
                <p:oleObj name="Equation" r:id="rId3" imgW="2793960" imgH="469800" progId="">
                  <p:embed/>
                  <p:pic>
                    <p:nvPicPr>
                      <p:cNvPr id="22575" name="Object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7386" y="3994192"/>
                        <a:ext cx="6324600" cy="1063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9" name="Object 48"/>
          <p:cNvGraphicFramePr>
            <a:graphicFrameLocks noChangeAspect="1"/>
          </p:cNvGraphicFramePr>
          <p:nvPr>
            <p:extLst>
              <p:ext uri="{D42A27DB-BD31-4B8C-83A1-F6EECF244321}">
                <p14:modId xmlns:p14="http://schemas.microsoft.com/office/powerpoint/2010/main" val="1590683867"/>
              </p:ext>
            </p:extLst>
          </p:nvPr>
        </p:nvGraphicFramePr>
        <p:xfrm>
          <a:off x="2861186" y="5365792"/>
          <a:ext cx="6705600" cy="1014413"/>
        </p:xfrm>
        <a:graphic>
          <a:graphicData uri="http://schemas.openxmlformats.org/presentationml/2006/ole">
            <mc:AlternateContent xmlns:mc="http://schemas.openxmlformats.org/markup-compatibility/2006">
              <mc:Choice xmlns:v="urn:schemas-microsoft-com:vml" Requires="v">
                <p:oleObj name="Equation" r:id="rId5" imgW="3187440" imgH="482400" progId="">
                  <p:embed/>
                </p:oleObj>
              </mc:Choice>
              <mc:Fallback>
                <p:oleObj name="Equation" r:id="rId5" imgW="3187440" imgH="482400" progId="">
                  <p:embed/>
                  <p:pic>
                    <p:nvPicPr>
                      <p:cNvPr id="22576" name="Object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1186" y="5365792"/>
                        <a:ext cx="6705600" cy="10144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0" name="Rectangle 49"/>
          <p:cNvSpPr>
            <a:spLocks noChangeArrowheads="1"/>
          </p:cNvSpPr>
          <p:nvPr/>
        </p:nvSpPr>
        <p:spPr bwMode="auto">
          <a:xfrm>
            <a:off x="7150723" y="5374917"/>
            <a:ext cx="2526676" cy="996162"/>
          </a:xfrm>
          <a:prstGeom prst="rect">
            <a:avLst/>
          </a:prstGeom>
          <a:noFill/>
          <a:ln w="57150">
            <a:solidFill>
              <a:srgbClr val="0070C0"/>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71383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506375" y="1193136"/>
            <a:ext cx="11179250" cy="4401205"/>
          </a:xfrm>
          <a:prstGeom prst="rect">
            <a:avLst/>
          </a:prstGeom>
          <a:noFill/>
          <a:ln w="9525">
            <a:noFill/>
            <a:miter lim="800000"/>
            <a:headEnd/>
            <a:tailEnd/>
          </a:ln>
          <a:effectLst/>
        </p:spPr>
        <p:txBody>
          <a:bodyPr wrap="square">
            <a:spAutoFit/>
          </a:bodyPr>
          <a:lstStyle/>
          <a:p>
            <a:r>
              <a:rPr lang="en-US" b="0" dirty="0">
                <a:solidFill>
                  <a:srgbClr val="000000"/>
                </a:solidFill>
                <a:latin typeface="Arial" panose="020B0604020202020204" pitchFamily="34" charset="0"/>
                <a:cs typeface="Arial" panose="020B0604020202020204" pitchFamily="34" charset="0"/>
              </a:rPr>
              <a:t>We know the unit for rate is always M/sec, and we know the rate law, and that the units for [  ]  is M</a:t>
            </a: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p:txBody>
      </p:sp>
      <p:sp>
        <p:nvSpPr>
          <p:cNvPr id="20519" name="Text Box 39"/>
          <p:cNvSpPr txBox="1">
            <a:spLocks noChangeArrowheads="1"/>
          </p:cNvSpPr>
          <p:nvPr/>
        </p:nvSpPr>
        <p:spPr bwMode="auto">
          <a:xfrm>
            <a:off x="2955925" y="2826405"/>
            <a:ext cx="184150" cy="519113"/>
          </a:xfrm>
          <a:prstGeom prst="rect">
            <a:avLst/>
          </a:prstGeom>
          <a:noFill/>
          <a:ln w="9525">
            <a:noFill/>
            <a:miter lim="800000"/>
            <a:headEnd/>
            <a:tailEnd/>
          </a:ln>
          <a:effectLst/>
        </p:spPr>
        <p:txBody>
          <a:bodyPr wrap="none">
            <a:spAutoFit/>
          </a:bodyPr>
          <a:lstStyle/>
          <a:p>
            <a:endParaRPr lang="en-US"/>
          </a:p>
        </p:txBody>
      </p:sp>
      <p:sp>
        <p:nvSpPr>
          <p:cNvPr id="8" name="Rectangle 2"/>
          <p:cNvSpPr>
            <a:spLocks noGrp="1" noChangeArrowheads="1"/>
          </p:cNvSpPr>
          <p:nvPr>
            <p:ph type="title"/>
          </p:nvPr>
        </p:nvSpPr>
        <p:spPr>
          <a:xfrm>
            <a:off x="555550" y="209601"/>
            <a:ext cx="11484050" cy="1143000"/>
          </a:xfrm>
        </p:spPr>
        <p:txBody>
          <a:bodyPr/>
          <a:lstStyle/>
          <a:p>
            <a:pPr algn="l"/>
            <a:r>
              <a:rPr lang="en-US" b="1" u="sng" dirty="0">
                <a:solidFill>
                  <a:srgbClr val="000000"/>
                </a:solidFill>
                <a:effectLst/>
                <a:latin typeface="Arial" panose="020B0604020202020204" pitchFamily="34" charset="0"/>
                <a:cs typeface="Arial" panose="020B0604020202020204" pitchFamily="34" charset="0"/>
              </a:rPr>
              <a:t>How I like to find the units because I’m lazy </a:t>
            </a:r>
            <a:r>
              <a:rPr lang="en-US" b="1" u="sng" dirty="0">
                <a:solidFill>
                  <a:srgbClr val="000000"/>
                </a:solidFill>
                <a:effectLst/>
                <a:latin typeface="Arial" panose="020B0604020202020204" pitchFamily="34" charset="0"/>
                <a:cs typeface="Arial" panose="020B0604020202020204" pitchFamily="34" charset="0"/>
                <a:sym typeface="Wingdings" panose="05000000000000000000" pitchFamily="2" charset="2"/>
              </a:rPr>
              <a:t></a:t>
            </a:r>
            <a:endParaRPr lang="en-US" b="1" u="sng" dirty="0">
              <a:solidFill>
                <a:srgbClr val="000000"/>
              </a:solidFill>
              <a:effectLst/>
              <a:latin typeface="Arial" panose="020B0604020202020204" pitchFamily="34" charset="0"/>
              <a:cs typeface="Arial" panose="020B0604020202020204" pitchFamily="34" charset="0"/>
            </a:endParaRPr>
          </a:p>
        </p:txBody>
      </p:sp>
      <p:sp>
        <p:nvSpPr>
          <p:cNvPr id="9" name="Frame 8"/>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10" name="Text Box 41"/>
          <p:cNvSpPr txBox="1">
            <a:spLocks noChangeArrowheads="1"/>
          </p:cNvSpPr>
          <p:nvPr/>
        </p:nvSpPr>
        <p:spPr bwMode="auto">
          <a:xfrm>
            <a:off x="664009" y="2151156"/>
            <a:ext cx="5157181" cy="769441"/>
          </a:xfrm>
          <a:prstGeom prst="rect">
            <a:avLst/>
          </a:prstGeom>
          <a:noFill/>
          <a:ln w="9525">
            <a:noFill/>
            <a:miter lim="800000"/>
            <a:headEnd/>
            <a:tailEnd/>
          </a:ln>
          <a:effectLst/>
        </p:spPr>
        <p:txBody>
          <a:bodyPr wrap="none">
            <a:spAutoFit/>
          </a:bodyPr>
          <a:lstStyle/>
          <a:p>
            <a:r>
              <a:rPr lang="en-US" sz="4400" dirty="0">
                <a:solidFill>
                  <a:srgbClr val="000000"/>
                </a:solidFill>
                <a:latin typeface="Arial" panose="020B0604020202020204" pitchFamily="34" charset="0"/>
                <a:cs typeface="Arial" panose="020B0604020202020204" pitchFamily="34" charset="0"/>
              </a:rPr>
              <a:t>Rate = k[NO]</a:t>
            </a:r>
            <a:r>
              <a:rPr lang="en-US" sz="4400" baseline="30000" dirty="0">
                <a:solidFill>
                  <a:srgbClr val="FF0000"/>
                </a:solidFill>
                <a:latin typeface="Arial" panose="020B0604020202020204" pitchFamily="34" charset="0"/>
                <a:cs typeface="Arial" panose="020B0604020202020204" pitchFamily="34" charset="0"/>
              </a:rPr>
              <a:t>2</a:t>
            </a:r>
            <a:r>
              <a:rPr lang="en-US" sz="4400" dirty="0">
                <a:solidFill>
                  <a:srgbClr val="000000"/>
                </a:solidFill>
                <a:latin typeface="Arial" panose="020B0604020202020204" pitchFamily="34" charset="0"/>
                <a:cs typeface="Arial" panose="020B0604020202020204" pitchFamily="34" charset="0"/>
              </a:rPr>
              <a:t>[Cl</a:t>
            </a:r>
            <a:r>
              <a:rPr lang="en-US" sz="4400" baseline="-25000" dirty="0">
                <a:solidFill>
                  <a:srgbClr val="000000"/>
                </a:solidFill>
                <a:latin typeface="Arial" panose="020B0604020202020204" pitchFamily="34" charset="0"/>
                <a:cs typeface="Arial" panose="020B0604020202020204" pitchFamily="34" charset="0"/>
              </a:rPr>
              <a:t>2</a:t>
            </a:r>
            <a:r>
              <a:rPr lang="en-US" sz="4400" dirty="0">
                <a:solidFill>
                  <a:srgbClr val="000000"/>
                </a:solidFill>
                <a:latin typeface="Arial" panose="020B0604020202020204" pitchFamily="34" charset="0"/>
                <a:cs typeface="Arial" panose="020B0604020202020204" pitchFamily="34" charset="0"/>
              </a:rPr>
              <a:t>]</a:t>
            </a:r>
            <a:r>
              <a:rPr lang="en-US" sz="4400" baseline="30000" dirty="0">
                <a:solidFill>
                  <a:srgbClr val="FF0000"/>
                </a:solidFill>
                <a:latin typeface="Arial" panose="020B0604020202020204" pitchFamily="34" charset="0"/>
                <a:cs typeface="Arial" panose="020B0604020202020204" pitchFamily="34" charset="0"/>
              </a:rPr>
              <a:t>1</a:t>
            </a:r>
          </a:p>
        </p:txBody>
      </p:sp>
      <mc:AlternateContent xmlns:mc="http://schemas.openxmlformats.org/markup-compatibility/2006" xmlns:a14="http://schemas.microsoft.com/office/drawing/2010/main">
        <mc:Choice Requires="a14">
          <p:sp>
            <p:nvSpPr>
              <p:cNvPr id="12" name="Text Box 41"/>
              <p:cNvSpPr txBox="1">
                <a:spLocks noChangeArrowheads="1"/>
              </p:cNvSpPr>
              <p:nvPr/>
            </p:nvSpPr>
            <p:spPr bwMode="auto">
              <a:xfrm>
                <a:off x="1278151" y="2920597"/>
                <a:ext cx="4004238" cy="1244764"/>
              </a:xfrm>
              <a:prstGeom prst="rect">
                <a:avLst/>
              </a:prstGeom>
              <a:noFill/>
              <a:ln w="9525">
                <a:noFill/>
                <a:miter lim="800000"/>
                <a:headEnd/>
                <a:tailEnd/>
              </a:ln>
              <a:effectLst/>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dirty="0" smtClean="0">
                              <a:solidFill>
                                <a:schemeClr val="accent2"/>
                              </a:solidFill>
                              <a:latin typeface="Cambria Math" panose="02040503050406030204" pitchFamily="18" charset="0"/>
                              <a:cs typeface="Arial" panose="020B0604020202020204" pitchFamily="34" charset="0"/>
                            </a:rPr>
                          </m:ctrlPr>
                        </m:fPr>
                        <m:num>
                          <m:r>
                            <a:rPr lang="en-US" sz="4000" b="1" i="1" dirty="0" smtClean="0">
                              <a:solidFill>
                                <a:schemeClr val="accent2"/>
                              </a:solidFill>
                              <a:latin typeface="Cambria Math" panose="02040503050406030204" pitchFamily="18" charset="0"/>
                              <a:cs typeface="Arial" panose="020B0604020202020204" pitchFamily="34" charset="0"/>
                            </a:rPr>
                            <m:t>𝑴</m:t>
                          </m:r>
                        </m:num>
                        <m:den>
                          <m:r>
                            <a:rPr lang="en-US" sz="4000" b="1" i="1" dirty="0" smtClean="0">
                              <a:solidFill>
                                <a:schemeClr val="accent2"/>
                              </a:solidFill>
                              <a:latin typeface="Cambria Math" panose="02040503050406030204" pitchFamily="18" charset="0"/>
                              <a:cs typeface="Arial" panose="020B0604020202020204" pitchFamily="34" charset="0"/>
                            </a:rPr>
                            <m:t>𝒔𝒆𝒄</m:t>
                          </m:r>
                        </m:den>
                      </m:f>
                      <m:r>
                        <a:rPr lang="en-US" sz="4000" b="1" i="1" dirty="0" smtClean="0">
                          <a:solidFill>
                            <a:schemeClr val="accent2"/>
                          </a:solidFill>
                          <a:latin typeface="Cambria Math" panose="02040503050406030204" pitchFamily="18" charset="0"/>
                          <a:cs typeface="Arial" panose="020B0604020202020204" pitchFamily="34" charset="0"/>
                        </a:rPr>
                        <m:t>=</m:t>
                      </m:r>
                      <m:r>
                        <a:rPr lang="en-US" sz="4000" b="1" i="1" dirty="0" smtClean="0">
                          <a:solidFill>
                            <a:schemeClr val="accent2"/>
                          </a:solidFill>
                          <a:latin typeface="Cambria Math" panose="02040503050406030204" pitchFamily="18" charset="0"/>
                          <a:cs typeface="Arial" panose="020B0604020202020204" pitchFamily="34" charset="0"/>
                        </a:rPr>
                        <m:t>𝒌</m:t>
                      </m:r>
                      <m:r>
                        <a:rPr lang="en-US" sz="4000" b="1" i="1" dirty="0" smtClean="0">
                          <a:solidFill>
                            <a:schemeClr val="accent2"/>
                          </a:solidFill>
                          <a:latin typeface="Cambria Math" panose="02040503050406030204" pitchFamily="18" charset="0"/>
                          <a:cs typeface="Arial" panose="020B0604020202020204" pitchFamily="34" charset="0"/>
                        </a:rPr>
                        <m:t> </m:t>
                      </m:r>
                      <m:r>
                        <a:rPr lang="en-US" sz="4000" b="1" i="1" dirty="0" smtClean="0">
                          <a:solidFill>
                            <a:schemeClr val="accent2"/>
                          </a:solidFill>
                          <a:latin typeface="Cambria Math" panose="02040503050406030204" pitchFamily="18" charset="0"/>
                          <a:cs typeface="Arial" panose="020B0604020202020204" pitchFamily="34" charset="0"/>
                        </a:rPr>
                        <m:t>𝒙</m:t>
                      </m:r>
                      <m:r>
                        <a:rPr lang="en-US" sz="4000" b="1" i="1" dirty="0" smtClean="0">
                          <a:solidFill>
                            <a:schemeClr val="accent2"/>
                          </a:solidFill>
                          <a:latin typeface="Cambria Math" panose="02040503050406030204" pitchFamily="18" charset="0"/>
                          <a:cs typeface="Arial" panose="020B0604020202020204" pitchFamily="34" charset="0"/>
                        </a:rPr>
                        <m:t> </m:t>
                      </m:r>
                      <m:r>
                        <a:rPr lang="en-US" sz="4000" b="1" i="1" dirty="0" smtClean="0">
                          <a:solidFill>
                            <a:schemeClr val="accent2"/>
                          </a:solidFill>
                          <a:latin typeface="Cambria Math" panose="02040503050406030204" pitchFamily="18" charset="0"/>
                          <a:cs typeface="Arial" panose="020B0604020202020204" pitchFamily="34" charset="0"/>
                        </a:rPr>
                        <m:t>𝑴</m:t>
                      </m:r>
                      <m:r>
                        <a:rPr lang="en-US" sz="4000" b="1" i="1" baseline="30000" dirty="0" smtClean="0">
                          <a:solidFill>
                            <a:srgbClr val="FF0000"/>
                          </a:solidFill>
                          <a:latin typeface="Cambria Math" panose="02040503050406030204" pitchFamily="18" charset="0"/>
                          <a:cs typeface="Arial" panose="020B0604020202020204" pitchFamily="34" charset="0"/>
                        </a:rPr>
                        <m:t>𝟐</m:t>
                      </m:r>
                      <m:r>
                        <a:rPr lang="en-US" sz="4000" b="1" i="1" dirty="0" smtClean="0">
                          <a:solidFill>
                            <a:schemeClr val="accent2"/>
                          </a:solidFill>
                          <a:latin typeface="Cambria Math" panose="02040503050406030204" pitchFamily="18" charset="0"/>
                          <a:cs typeface="Arial" panose="020B0604020202020204" pitchFamily="34" charset="0"/>
                        </a:rPr>
                        <m:t>𝑴</m:t>
                      </m:r>
                      <m:r>
                        <a:rPr lang="en-US" sz="4000" b="1" i="1" baseline="30000" dirty="0" smtClean="0">
                          <a:solidFill>
                            <a:srgbClr val="FF0000"/>
                          </a:solidFill>
                          <a:latin typeface="Cambria Math" panose="02040503050406030204" pitchFamily="18" charset="0"/>
                          <a:cs typeface="Arial" panose="020B0604020202020204" pitchFamily="34" charset="0"/>
                        </a:rPr>
                        <m:t>𝟏</m:t>
                      </m:r>
                    </m:oMath>
                  </m:oMathPara>
                </a14:m>
                <a:endParaRPr lang="en-US" sz="4000" baseline="30000" dirty="0">
                  <a:solidFill>
                    <a:srgbClr val="FF0000"/>
                  </a:solidFill>
                  <a:latin typeface="Arial" panose="020B0604020202020204" pitchFamily="34" charset="0"/>
                  <a:cs typeface="Arial" panose="020B0604020202020204" pitchFamily="34" charset="0"/>
                </a:endParaRPr>
              </a:p>
            </p:txBody>
          </p:sp>
        </mc:Choice>
        <mc:Fallback xmlns="">
          <p:sp>
            <p:nvSpPr>
              <p:cNvPr id="12" name="Text Box 41"/>
              <p:cNvSpPr txBox="1">
                <a:spLocks noRot="1" noChangeAspect="1" noMove="1" noResize="1" noEditPoints="1" noAdjustHandles="1" noChangeArrowheads="1" noChangeShapeType="1" noTextEdit="1"/>
              </p:cNvSpPr>
              <p:nvPr/>
            </p:nvSpPr>
            <p:spPr bwMode="auto">
              <a:xfrm>
                <a:off x="1278151" y="2920597"/>
                <a:ext cx="4004238" cy="1244764"/>
              </a:xfrm>
              <a:prstGeom prst="rect">
                <a:avLst/>
              </a:prstGeom>
              <a:blipFill>
                <a:blip r:embed="rId3"/>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41"/>
              <p:cNvSpPr txBox="1">
                <a:spLocks noChangeArrowheads="1"/>
              </p:cNvSpPr>
              <p:nvPr/>
            </p:nvSpPr>
            <p:spPr bwMode="auto">
              <a:xfrm>
                <a:off x="1176087" y="4310756"/>
                <a:ext cx="4536178" cy="1248803"/>
              </a:xfrm>
              <a:prstGeom prst="rect">
                <a:avLst/>
              </a:prstGeom>
              <a:noFill/>
              <a:ln w="9525">
                <a:noFill/>
                <a:miter lim="800000"/>
                <a:headEnd/>
                <a:tailEnd/>
              </a:ln>
              <a:effectLst/>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dirty="0" smtClean="0">
                              <a:solidFill>
                                <a:schemeClr val="accent2"/>
                              </a:solidFill>
                              <a:latin typeface="Cambria Math" panose="02040503050406030204" pitchFamily="18" charset="0"/>
                              <a:cs typeface="Arial" panose="020B0604020202020204" pitchFamily="34" charset="0"/>
                            </a:rPr>
                          </m:ctrlPr>
                        </m:fPr>
                        <m:num>
                          <m:r>
                            <a:rPr lang="en-US" sz="4000" b="1" i="1" dirty="0" smtClean="0">
                              <a:solidFill>
                                <a:schemeClr val="accent2"/>
                              </a:solidFill>
                              <a:latin typeface="Cambria Math" panose="02040503050406030204" pitchFamily="18" charset="0"/>
                              <a:cs typeface="Arial" panose="020B0604020202020204" pitchFamily="34" charset="0"/>
                            </a:rPr>
                            <m:t>𝑴</m:t>
                          </m:r>
                        </m:num>
                        <m:den>
                          <m:r>
                            <a:rPr lang="en-US" sz="4000" b="1" i="1" dirty="0" smtClean="0">
                              <a:solidFill>
                                <a:schemeClr val="accent2"/>
                              </a:solidFill>
                              <a:latin typeface="Cambria Math" panose="02040503050406030204" pitchFamily="18" charset="0"/>
                              <a:cs typeface="Arial" panose="020B0604020202020204" pitchFamily="34" charset="0"/>
                            </a:rPr>
                            <m:t>𝒔𝒆𝒄</m:t>
                          </m:r>
                        </m:den>
                      </m:f>
                      <m:r>
                        <a:rPr lang="en-US" sz="4000" i="1" dirty="0">
                          <a:solidFill>
                            <a:schemeClr val="accent2"/>
                          </a:solidFill>
                          <a:latin typeface="Cambria Math" panose="02040503050406030204" pitchFamily="18" charset="0"/>
                          <a:cs typeface="Arial" panose="020B0604020202020204" pitchFamily="34" charset="0"/>
                        </a:rPr>
                        <m:t>𝒙</m:t>
                      </m:r>
                      <m:f>
                        <m:fPr>
                          <m:ctrlPr>
                            <a:rPr lang="en-US" sz="4000" i="1" dirty="0" smtClean="0">
                              <a:solidFill>
                                <a:schemeClr val="accent2"/>
                              </a:solidFill>
                              <a:latin typeface="Cambria Math" panose="02040503050406030204" pitchFamily="18" charset="0"/>
                              <a:cs typeface="Arial" panose="020B0604020202020204" pitchFamily="34" charset="0"/>
                            </a:rPr>
                          </m:ctrlPr>
                        </m:fPr>
                        <m:num>
                          <m:r>
                            <a:rPr lang="en-US" sz="4000" b="1" i="1" dirty="0" smtClean="0">
                              <a:solidFill>
                                <a:schemeClr val="accent2"/>
                              </a:solidFill>
                              <a:latin typeface="Cambria Math" panose="02040503050406030204" pitchFamily="18" charset="0"/>
                              <a:cs typeface="Arial" panose="020B0604020202020204" pitchFamily="34" charset="0"/>
                            </a:rPr>
                            <m:t>𝟏</m:t>
                          </m:r>
                        </m:num>
                        <m:den>
                          <m:sSup>
                            <m:sSupPr>
                              <m:ctrlPr>
                                <a:rPr lang="en-US" sz="4000" i="1" dirty="0" smtClean="0">
                                  <a:solidFill>
                                    <a:schemeClr val="accent2"/>
                                  </a:solidFill>
                                  <a:latin typeface="Cambria Math" panose="02040503050406030204" pitchFamily="18" charset="0"/>
                                  <a:cs typeface="Arial" panose="020B0604020202020204" pitchFamily="34" charset="0"/>
                                </a:rPr>
                              </m:ctrlPr>
                            </m:sSupPr>
                            <m:e>
                              <m:r>
                                <a:rPr lang="en-US" sz="4000" b="1" i="1" dirty="0" smtClean="0">
                                  <a:solidFill>
                                    <a:schemeClr val="accent2"/>
                                  </a:solidFill>
                                  <a:latin typeface="Cambria Math" panose="02040503050406030204" pitchFamily="18" charset="0"/>
                                  <a:cs typeface="Arial" panose="020B0604020202020204" pitchFamily="34" charset="0"/>
                                </a:rPr>
                                <m:t>𝑴</m:t>
                              </m:r>
                            </m:e>
                            <m:sup>
                              <m:r>
                                <a:rPr lang="en-US" sz="4000" b="1" i="1" dirty="0" smtClean="0">
                                  <a:solidFill>
                                    <a:srgbClr val="FF0000"/>
                                  </a:solidFill>
                                  <a:latin typeface="Cambria Math" panose="02040503050406030204" pitchFamily="18" charset="0"/>
                                  <a:cs typeface="Arial" panose="020B0604020202020204" pitchFamily="34" charset="0"/>
                                </a:rPr>
                                <m:t>𝟐</m:t>
                              </m:r>
                            </m:sup>
                          </m:sSup>
                        </m:den>
                      </m:f>
                      <m:r>
                        <a:rPr lang="en-US" sz="4000" b="1" i="1" dirty="0" smtClean="0">
                          <a:solidFill>
                            <a:schemeClr val="accent2"/>
                          </a:solidFill>
                          <a:latin typeface="Cambria Math" panose="02040503050406030204" pitchFamily="18" charset="0"/>
                          <a:cs typeface="Arial" panose="020B0604020202020204" pitchFamily="34" charset="0"/>
                        </a:rPr>
                        <m:t>𝒙</m:t>
                      </m:r>
                      <m:f>
                        <m:fPr>
                          <m:ctrlPr>
                            <a:rPr lang="en-US" sz="4000" b="1" i="1" dirty="0" smtClean="0">
                              <a:solidFill>
                                <a:schemeClr val="accent2"/>
                              </a:solidFill>
                              <a:latin typeface="Cambria Math" panose="02040503050406030204" pitchFamily="18" charset="0"/>
                              <a:cs typeface="Arial" panose="020B0604020202020204" pitchFamily="34" charset="0"/>
                            </a:rPr>
                          </m:ctrlPr>
                        </m:fPr>
                        <m:num>
                          <m:r>
                            <a:rPr lang="en-US" sz="4000" b="1" i="1" dirty="0" smtClean="0">
                              <a:solidFill>
                                <a:schemeClr val="accent2"/>
                              </a:solidFill>
                              <a:latin typeface="Cambria Math" panose="02040503050406030204" pitchFamily="18" charset="0"/>
                              <a:cs typeface="Arial" panose="020B0604020202020204" pitchFamily="34" charset="0"/>
                            </a:rPr>
                            <m:t>𝟏</m:t>
                          </m:r>
                        </m:num>
                        <m:den>
                          <m:sSup>
                            <m:sSupPr>
                              <m:ctrlPr>
                                <a:rPr lang="en-US" sz="4000" b="1" i="1" dirty="0" smtClean="0">
                                  <a:solidFill>
                                    <a:schemeClr val="accent2"/>
                                  </a:solidFill>
                                  <a:latin typeface="Cambria Math" panose="02040503050406030204" pitchFamily="18" charset="0"/>
                                  <a:cs typeface="Arial" panose="020B0604020202020204" pitchFamily="34" charset="0"/>
                                </a:rPr>
                              </m:ctrlPr>
                            </m:sSupPr>
                            <m:e>
                              <m:r>
                                <a:rPr lang="en-US" sz="4000" b="1" i="1" dirty="0" smtClean="0">
                                  <a:solidFill>
                                    <a:schemeClr val="accent2"/>
                                  </a:solidFill>
                                  <a:latin typeface="Cambria Math" panose="02040503050406030204" pitchFamily="18" charset="0"/>
                                  <a:cs typeface="Arial" panose="020B0604020202020204" pitchFamily="34" charset="0"/>
                                </a:rPr>
                                <m:t>𝑴</m:t>
                              </m:r>
                            </m:e>
                            <m:sup>
                              <m:r>
                                <a:rPr lang="en-US" sz="4000" b="1" i="1" dirty="0" smtClean="0">
                                  <a:solidFill>
                                    <a:srgbClr val="FF0000"/>
                                  </a:solidFill>
                                  <a:latin typeface="Cambria Math" panose="02040503050406030204" pitchFamily="18" charset="0"/>
                                  <a:cs typeface="Arial" panose="020B0604020202020204" pitchFamily="34" charset="0"/>
                                </a:rPr>
                                <m:t>𝟏</m:t>
                              </m:r>
                            </m:sup>
                          </m:sSup>
                        </m:den>
                      </m:f>
                      <m:r>
                        <a:rPr lang="en-US" sz="4000" b="1" i="1" dirty="0" smtClean="0">
                          <a:solidFill>
                            <a:schemeClr val="accent2"/>
                          </a:solidFill>
                          <a:latin typeface="Cambria Math" panose="02040503050406030204" pitchFamily="18" charset="0"/>
                          <a:cs typeface="Arial" panose="020B0604020202020204" pitchFamily="34" charset="0"/>
                        </a:rPr>
                        <m:t> =</m:t>
                      </m:r>
                      <m:r>
                        <a:rPr lang="en-US" sz="4000" b="1" i="1" dirty="0" smtClean="0">
                          <a:solidFill>
                            <a:schemeClr val="accent2"/>
                          </a:solidFill>
                          <a:latin typeface="Cambria Math" panose="02040503050406030204" pitchFamily="18" charset="0"/>
                          <a:cs typeface="Arial" panose="020B0604020202020204" pitchFamily="34" charset="0"/>
                        </a:rPr>
                        <m:t>𝒌</m:t>
                      </m:r>
                    </m:oMath>
                  </m:oMathPara>
                </a14:m>
                <a:endParaRPr lang="en-US" sz="4000" baseline="30000" dirty="0">
                  <a:solidFill>
                    <a:srgbClr val="FF0000"/>
                  </a:solidFill>
                  <a:latin typeface="Arial" panose="020B0604020202020204" pitchFamily="34" charset="0"/>
                  <a:cs typeface="Arial" panose="020B0604020202020204" pitchFamily="34" charset="0"/>
                </a:endParaRPr>
              </a:p>
            </p:txBody>
          </p:sp>
        </mc:Choice>
        <mc:Fallback xmlns="">
          <p:sp>
            <p:nvSpPr>
              <p:cNvPr id="13" name="Text Box 41"/>
              <p:cNvSpPr txBox="1">
                <a:spLocks noRot="1" noChangeAspect="1" noMove="1" noResize="1" noEditPoints="1" noAdjustHandles="1" noChangeArrowheads="1" noChangeShapeType="1" noTextEdit="1"/>
              </p:cNvSpPr>
              <p:nvPr/>
            </p:nvSpPr>
            <p:spPr bwMode="auto">
              <a:xfrm>
                <a:off x="1176087" y="4310756"/>
                <a:ext cx="4536178" cy="1248803"/>
              </a:xfrm>
              <a:prstGeom prst="rect">
                <a:avLst/>
              </a:prstGeom>
              <a:blipFill>
                <a:blip r:embed="rId4"/>
                <a:stretch>
                  <a:fillRect/>
                </a:stretch>
              </a:blipFill>
              <a:ln w="9525">
                <a:noFill/>
                <a:miter lim="800000"/>
                <a:headEnd/>
                <a:tailEnd/>
              </a:ln>
              <a:effectLst/>
            </p:spPr>
            <p:txBody>
              <a:bodyPr/>
              <a:lstStyle/>
              <a:p>
                <a:r>
                  <a:rPr lang="en-US">
                    <a:noFill/>
                  </a:rPr>
                  <a:t> </a:t>
                </a:r>
              </a:p>
            </p:txBody>
          </p:sp>
        </mc:Fallback>
      </mc:AlternateContent>
      <p:cxnSp>
        <p:nvCxnSpPr>
          <p:cNvPr id="4" name="Straight Connector 3"/>
          <p:cNvCxnSpPr/>
          <p:nvPr/>
        </p:nvCxnSpPr>
        <p:spPr bwMode="auto">
          <a:xfrm>
            <a:off x="1105161" y="4354548"/>
            <a:ext cx="1054592" cy="552459"/>
          </a:xfrm>
          <a:prstGeom prst="line">
            <a:avLst/>
          </a:prstGeom>
          <a:solidFill>
            <a:schemeClr val="accent1"/>
          </a:solidFill>
          <a:ln w="76200" cap="flat" cmpd="sng" algn="ctr">
            <a:solidFill>
              <a:srgbClr val="000000"/>
            </a:solidFill>
            <a:prstDash val="solid"/>
            <a:round/>
            <a:headEnd type="none" w="med" len="med"/>
            <a:tailEnd type="none" w="med" len="med"/>
          </a:ln>
          <a:effectLst/>
        </p:spPr>
      </p:cxnSp>
      <p:cxnSp>
        <p:nvCxnSpPr>
          <p:cNvPr id="18" name="Straight Connector 17"/>
          <p:cNvCxnSpPr/>
          <p:nvPr/>
        </p:nvCxnSpPr>
        <p:spPr bwMode="auto">
          <a:xfrm>
            <a:off x="3656370" y="5115379"/>
            <a:ext cx="1054592" cy="552459"/>
          </a:xfrm>
          <a:prstGeom prst="line">
            <a:avLst/>
          </a:prstGeom>
          <a:solidFill>
            <a:schemeClr val="accent1"/>
          </a:solidFill>
          <a:ln w="76200" cap="flat" cmpd="sng" algn="ctr">
            <a:solidFill>
              <a:srgbClr val="00000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9" name="Text Box 41"/>
              <p:cNvSpPr txBox="1">
                <a:spLocks noChangeArrowheads="1"/>
              </p:cNvSpPr>
              <p:nvPr/>
            </p:nvSpPr>
            <p:spPr bwMode="auto">
              <a:xfrm>
                <a:off x="7398584" y="2079742"/>
                <a:ext cx="3824188" cy="981487"/>
              </a:xfrm>
              <a:prstGeom prst="rect">
                <a:avLst/>
              </a:prstGeom>
              <a:noFill/>
              <a:ln w="57150">
                <a:solidFill>
                  <a:srgbClr val="FF0000"/>
                </a:solidFill>
                <a:miter lim="800000"/>
                <a:headEnd/>
                <a:tailEnd/>
              </a:ln>
              <a:effectLst/>
            </p:spPr>
            <p:txBody>
              <a:bodyPr wrap="none">
                <a:spAutoFit/>
              </a:bodyPr>
              <a:lstStyle/>
              <a:p>
                <a14:m>
                  <m:oMath xmlns:m="http://schemas.openxmlformats.org/officeDocument/2006/math">
                    <m:f>
                      <m:fPr>
                        <m:ctrlPr>
                          <a:rPr lang="en-US" sz="4000" i="1" dirty="0" smtClean="0">
                            <a:solidFill>
                              <a:schemeClr val="accent2"/>
                            </a:solidFill>
                            <a:latin typeface="Cambria Math" panose="02040503050406030204" pitchFamily="18" charset="0"/>
                            <a:cs typeface="Arial" panose="020B0604020202020204" pitchFamily="34" charset="0"/>
                          </a:rPr>
                        </m:ctrlPr>
                      </m:fPr>
                      <m:num>
                        <m:r>
                          <a:rPr lang="en-US" sz="4000" b="1" i="1" dirty="0" smtClean="0">
                            <a:solidFill>
                              <a:schemeClr val="accent2"/>
                            </a:solidFill>
                            <a:latin typeface="Cambria Math" panose="02040503050406030204" pitchFamily="18" charset="0"/>
                            <a:cs typeface="Arial" panose="020B0604020202020204" pitchFamily="34" charset="0"/>
                          </a:rPr>
                          <m:t>𝟏</m:t>
                        </m:r>
                      </m:num>
                      <m:den>
                        <m:sSup>
                          <m:sSupPr>
                            <m:ctrlPr>
                              <a:rPr lang="en-US" sz="4000" i="1" dirty="0" smtClean="0">
                                <a:solidFill>
                                  <a:schemeClr val="accent2"/>
                                </a:solidFill>
                                <a:latin typeface="Cambria Math" panose="02040503050406030204" pitchFamily="18" charset="0"/>
                                <a:cs typeface="Arial" panose="020B0604020202020204" pitchFamily="34" charset="0"/>
                              </a:rPr>
                            </m:ctrlPr>
                          </m:sSupPr>
                          <m:e>
                            <m:r>
                              <a:rPr lang="en-US" sz="4000" b="1" i="1" dirty="0" smtClean="0">
                                <a:solidFill>
                                  <a:schemeClr val="accent2"/>
                                </a:solidFill>
                                <a:latin typeface="Cambria Math" panose="02040503050406030204" pitchFamily="18" charset="0"/>
                                <a:cs typeface="Arial" panose="020B0604020202020204" pitchFamily="34" charset="0"/>
                              </a:rPr>
                              <m:t>𝑴</m:t>
                            </m:r>
                          </m:e>
                          <m:sup>
                            <m:r>
                              <a:rPr lang="en-US" sz="4000" b="1" i="1" dirty="0" smtClean="0">
                                <a:solidFill>
                                  <a:schemeClr val="accent2"/>
                                </a:solidFill>
                                <a:latin typeface="Cambria Math" panose="02040503050406030204" pitchFamily="18" charset="0"/>
                                <a:cs typeface="Arial" panose="020B0604020202020204" pitchFamily="34" charset="0"/>
                              </a:rPr>
                              <m:t>𝟐</m:t>
                            </m:r>
                          </m:sup>
                        </m:sSup>
                        <m:r>
                          <a:rPr lang="en-US" sz="4000" b="1" i="1" dirty="0" smtClean="0">
                            <a:solidFill>
                              <a:schemeClr val="accent2"/>
                            </a:solidFill>
                            <a:latin typeface="Cambria Math" panose="02040503050406030204" pitchFamily="18" charset="0"/>
                            <a:cs typeface="Arial" panose="020B0604020202020204" pitchFamily="34" charset="0"/>
                          </a:rPr>
                          <m:t>𝒔𝒆𝒄</m:t>
                        </m:r>
                      </m:den>
                    </m:f>
                    <m:r>
                      <a:rPr lang="en-US" sz="4000" b="1" i="1" dirty="0" smtClean="0">
                        <a:solidFill>
                          <a:schemeClr val="accent2"/>
                        </a:solidFill>
                        <a:latin typeface="Cambria Math" panose="02040503050406030204" pitchFamily="18" charset="0"/>
                        <a:cs typeface="Arial" panose="020B0604020202020204" pitchFamily="34" charset="0"/>
                      </a:rPr>
                      <m:t>=</m:t>
                    </m:r>
                    <m:r>
                      <a:rPr lang="en-US" sz="4000" b="1" i="1" dirty="0" smtClean="0">
                        <a:solidFill>
                          <a:schemeClr val="accent2"/>
                        </a:solidFill>
                        <a:latin typeface="Cambria Math" panose="02040503050406030204" pitchFamily="18" charset="0"/>
                        <a:cs typeface="Arial" panose="020B0604020202020204" pitchFamily="34" charset="0"/>
                      </a:rPr>
                      <m:t>𝒌</m:t>
                    </m:r>
                    <m:r>
                      <a:rPr lang="en-US" sz="4000" b="1" i="1" dirty="0" smtClean="0">
                        <a:solidFill>
                          <a:schemeClr val="accent2"/>
                        </a:solidFill>
                        <a:latin typeface="Cambria Math" panose="02040503050406030204" pitchFamily="18" charset="0"/>
                        <a:cs typeface="Arial" panose="020B0604020202020204" pitchFamily="34" charset="0"/>
                      </a:rPr>
                      <m:t> </m:t>
                    </m:r>
                    <m:r>
                      <a:rPr lang="en-US" sz="4000" b="1" i="1" dirty="0" smtClean="0">
                        <a:solidFill>
                          <a:schemeClr val="accent2"/>
                        </a:solidFill>
                        <a:latin typeface="Cambria Math" panose="02040503050406030204" pitchFamily="18" charset="0"/>
                        <a:cs typeface="Arial" panose="020B0604020202020204" pitchFamily="34" charset="0"/>
                      </a:rPr>
                      <m:t>𝒖𝒏𝒊𝒕𝒔</m:t>
                    </m:r>
                  </m:oMath>
                </a14:m>
                <a:r>
                  <a:rPr lang="en-US" sz="4000" baseline="30000" dirty="0">
                    <a:solidFill>
                      <a:srgbClr val="FF0000"/>
                    </a:solidFill>
                    <a:latin typeface="Arial" panose="020B0604020202020204" pitchFamily="34" charset="0"/>
                    <a:cs typeface="Arial" panose="020B0604020202020204" pitchFamily="34" charset="0"/>
                  </a:rPr>
                  <a:t> </a:t>
                </a:r>
              </a:p>
            </p:txBody>
          </p:sp>
        </mc:Choice>
        <mc:Fallback xmlns="">
          <p:sp>
            <p:nvSpPr>
              <p:cNvPr id="19" name="Text Box 41"/>
              <p:cNvSpPr txBox="1">
                <a:spLocks noRot="1" noChangeAspect="1" noMove="1" noResize="1" noEditPoints="1" noAdjustHandles="1" noChangeArrowheads="1" noChangeShapeType="1" noTextEdit="1"/>
              </p:cNvSpPr>
              <p:nvPr/>
            </p:nvSpPr>
            <p:spPr bwMode="auto">
              <a:xfrm>
                <a:off x="7398584" y="2079742"/>
                <a:ext cx="3824188" cy="981487"/>
              </a:xfrm>
              <a:prstGeom prst="rect">
                <a:avLst/>
              </a:prstGeom>
              <a:blipFill>
                <a:blip r:embed="rId5"/>
                <a:stretch>
                  <a:fillRect/>
                </a:stretch>
              </a:blipFill>
              <a:ln w="57150">
                <a:solidFill>
                  <a:srgbClr val="FF0000"/>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 Box 41"/>
              <p:cNvSpPr txBox="1">
                <a:spLocks noChangeArrowheads="1"/>
              </p:cNvSpPr>
              <p:nvPr/>
            </p:nvSpPr>
            <p:spPr bwMode="auto">
              <a:xfrm>
                <a:off x="7109563" y="3134726"/>
                <a:ext cx="4184864" cy="1073692"/>
              </a:xfrm>
              <a:prstGeom prst="rect">
                <a:avLst/>
              </a:prstGeom>
              <a:noFill/>
              <a:ln w="9525">
                <a:noFill/>
                <a:miter lim="800000"/>
                <a:headEnd/>
                <a:tailEnd/>
              </a:ln>
              <a:effectLst/>
            </p:spPr>
            <p:txBody>
              <a:bodyPr wrap="none">
                <a:spAutoFit/>
              </a:bodyPr>
              <a:lstStyle/>
              <a:p>
                <a14:m>
                  <m:oMath xmlns:m="http://schemas.openxmlformats.org/officeDocument/2006/math">
                    <m:f>
                      <m:fPr>
                        <m:ctrlPr>
                          <a:rPr lang="en-US" sz="4000" i="1" dirty="0" smtClean="0">
                            <a:solidFill>
                              <a:schemeClr val="accent2"/>
                            </a:solidFill>
                            <a:latin typeface="Cambria Math" panose="02040503050406030204" pitchFamily="18" charset="0"/>
                            <a:cs typeface="Arial" panose="020B0604020202020204" pitchFamily="34" charset="0"/>
                          </a:rPr>
                        </m:ctrlPr>
                      </m:fPr>
                      <m:num>
                        <m:sSup>
                          <m:sSupPr>
                            <m:ctrlPr>
                              <a:rPr lang="en-US" sz="4000" i="1" dirty="0" smtClean="0">
                                <a:solidFill>
                                  <a:schemeClr val="accent2"/>
                                </a:solidFill>
                                <a:latin typeface="Cambria Math" panose="02040503050406030204" pitchFamily="18" charset="0"/>
                                <a:cs typeface="Arial" panose="020B0604020202020204" pitchFamily="34" charset="0"/>
                              </a:rPr>
                            </m:ctrlPr>
                          </m:sSupPr>
                          <m:e>
                            <m:r>
                              <a:rPr lang="en-US" sz="4000" b="1" i="1" dirty="0" smtClean="0">
                                <a:solidFill>
                                  <a:schemeClr val="accent2"/>
                                </a:solidFill>
                                <a:latin typeface="Cambria Math" panose="02040503050406030204" pitchFamily="18" charset="0"/>
                                <a:cs typeface="Arial" panose="020B0604020202020204" pitchFamily="34" charset="0"/>
                              </a:rPr>
                              <m:t>𝑳</m:t>
                            </m:r>
                          </m:e>
                          <m:sup>
                            <m:r>
                              <a:rPr lang="en-US" sz="4000" b="1" i="1" dirty="0" smtClean="0">
                                <a:solidFill>
                                  <a:schemeClr val="accent2"/>
                                </a:solidFill>
                                <a:latin typeface="Cambria Math" panose="02040503050406030204" pitchFamily="18" charset="0"/>
                                <a:cs typeface="Arial" panose="020B0604020202020204" pitchFamily="34" charset="0"/>
                              </a:rPr>
                              <m:t>𝟐</m:t>
                            </m:r>
                          </m:sup>
                        </m:sSup>
                      </m:num>
                      <m:den>
                        <m:sSup>
                          <m:sSupPr>
                            <m:ctrlPr>
                              <a:rPr lang="en-US" sz="4000" i="1" dirty="0" smtClean="0">
                                <a:solidFill>
                                  <a:schemeClr val="accent2"/>
                                </a:solidFill>
                                <a:latin typeface="Cambria Math" panose="02040503050406030204" pitchFamily="18" charset="0"/>
                                <a:cs typeface="Arial" panose="020B0604020202020204" pitchFamily="34" charset="0"/>
                              </a:rPr>
                            </m:ctrlPr>
                          </m:sSupPr>
                          <m:e>
                            <m:r>
                              <a:rPr lang="en-US" sz="4000" b="1" i="1" dirty="0" smtClean="0">
                                <a:solidFill>
                                  <a:schemeClr val="accent2"/>
                                </a:solidFill>
                                <a:latin typeface="Cambria Math" panose="02040503050406030204" pitchFamily="18" charset="0"/>
                                <a:cs typeface="Arial" panose="020B0604020202020204" pitchFamily="34" charset="0"/>
                              </a:rPr>
                              <m:t>𝒎𝒐𝒍</m:t>
                            </m:r>
                          </m:e>
                          <m:sup>
                            <m:r>
                              <a:rPr lang="en-US" sz="4000" b="1" i="1" dirty="0" smtClean="0">
                                <a:solidFill>
                                  <a:schemeClr val="accent2"/>
                                </a:solidFill>
                                <a:latin typeface="Cambria Math" panose="02040503050406030204" pitchFamily="18" charset="0"/>
                                <a:cs typeface="Arial" panose="020B0604020202020204" pitchFamily="34" charset="0"/>
                              </a:rPr>
                              <m:t>𝟐</m:t>
                            </m:r>
                          </m:sup>
                        </m:sSup>
                        <m:r>
                          <a:rPr lang="en-US" sz="4000" b="1" i="1" dirty="0" smtClean="0">
                            <a:solidFill>
                              <a:schemeClr val="accent2"/>
                            </a:solidFill>
                            <a:latin typeface="Cambria Math" panose="02040503050406030204" pitchFamily="18" charset="0"/>
                            <a:cs typeface="Arial" panose="020B0604020202020204" pitchFamily="34" charset="0"/>
                          </a:rPr>
                          <m:t>𝒔𝒆𝒄</m:t>
                        </m:r>
                      </m:den>
                    </m:f>
                    <m:r>
                      <a:rPr lang="en-US" sz="4000" b="1" i="1" dirty="0" smtClean="0">
                        <a:solidFill>
                          <a:schemeClr val="accent2"/>
                        </a:solidFill>
                        <a:latin typeface="Cambria Math" panose="02040503050406030204" pitchFamily="18" charset="0"/>
                        <a:cs typeface="Arial" panose="020B0604020202020204" pitchFamily="34" charset="0"/>
                      </a:rPr>
                      <m:t>=</m:t>
                    </m:r>
                    <m:r>
                      <a:rPr lang="en-US" sz="4000" b="1" i="1" dirty="0" smtClean="0">
                        <a:solidFill>
                          <a:schemeClr val="accent2"/>
                        </a:solidFill>
                        <a:latin typeface="Cambria Math" panose="02040503050406030204" pitchFamily="18" charset="0"/>
                        <a:cs typeface="Arial" panose="020B0604020202020204" pitchFamily="34" charset="0"/>
                      </a:rPr>
                      <m:t>𝒌</m:t>
                    </m:r>
                    <m:r>
                      <a:rPr lang="en-US" sz="4000" b="1" i="1" dirty="0" smtClean="0">
                        <a:solidFill>
                          <a:schemeClr val="accent2"/>
                        </a:solidFill>
                        <a:latin typeface="Cambria Math" panose="02040503050406030204" pitchFamily="18" charset="0"/>
                        <a:cs typeface="Arial" panose="020B0604020202020204" pitchFamily="34" charset="0"/>
                      </a:rPr>
                      <m:t> </m:t>
                    </m:r>
                    <m:r>
                      <a:rPr lang="en-US" sz="4000" b="1" i="1" dirty="0" smtClean="0">
                        <a:solidFill>
                          <a:schemeClr val="accent2"/>
                        </a:solidFill>
                        <a:latin typeface="Cambria Math" panose="02040503050406030204" pitchFamily="18" charset="0"/>
                        <a:cs typeface="Arial" panose="020B0604020202020204" pitchFamily="34" charset="0"/>
                      </a:rPr>
                      <m:t>𝒖𝒏𝒊𝒕𝒔</m:t>
                    </m:r>
                  </m:oMath>
                </a14:m>
                <a:r>
                  <a:rPr lang="en-US" sz="4000" baseline="30000" dirty="0">
                    <a:solidFill>
                      <a:srgbClr val="FF0000"/>
                    </a:solidFill>
                    <a:latin typeface="Arial" panose="020B0604020202020204" pitchFamily="34" charset="0"/>
                    <a:cs typeface="Arial" panose="020B0604020202020204" pitchFamily="34" charset="0"/>
                  </a:rPr>
                  <a:t> </a:t>
                </a:r>
              </a:p>
            </p:txBody>
          </p:sp>
        </mc:Choice>
        <mc:Fallback xmlns="">
          <p:sp>
            <p:nvSpPr>
              <p:cNvPr id="20" name="Text Box 41"/>
              <p:cNvSpPr txBox="1">
                <a:spLocks noRot="1" noChangeAspect="1" noMove="1" noResize="1" noEditPoints="1" noAdjustHandles="1" noChangeArrowheads="1" noChangeShapeType="1" noTextEdit="1"/>
              </p:cNvSpPr>
              <p:nvPr/>
            </p:nvSpPr>
            <p:spPr bwMode="auto">
              <a:xfrm>
                <a:off x="7109563" y="3134726"/>
                <a:ext cx="4184864" cy="1073692"/>
              </a:xfrm>
              <a:prstGeom prst="rect">
                <a:avLst/>
              </a:prstGeom>
              <a:blipFill>
                <a:blip r:embed="rId6"/>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 Box 41"/>
              <p:cNvSpPr txBox="1">
                <a:spLocks noChangeArrowheads="1"/>
              </p:cNvSpPr>
              <p:nvPr/>
            </p:nvSpPr>
            <p:spPr bwMode="auto">
              <a:xfrm>
                <a:off x="6964883" y="4398385"/>
                <a:ext cx="4059958" cy="595932"/>
              </a:xfrm>
              <a:prstGeom prst="rect">
                <a:avLst/>
              </a:prstGeom>
              <a:noFill/>
              <a:ln w="9525">
                <a:noFill/>
                <a:miter lim="800000"/>
                <a:headEnd/>
                <a:tailEnd/>
              </a:ln>
              <a:effectLst/>
            </p:spPr>
            <p:txBody>
              <a:bodyPr wrap="none">
                <a:spAutoFit/>
              </a:bodyPr>
              <a:lstStyle/>
              <a:p>
                <a14:m>
                  <m:oMath xmlns:m="http://schemas.openxmlformats.org/officeDocument/2006/math">
                    <m:sSup>
                      <m:sSupPr>
                        <m:ctrlPr>
                          <a:rPr lang="en-US" sz="3200" i="1" dirty="0">
                            <a:solidFill>
                              <a:schemeClr val="accent2"/>
                            </a:solidFill>
                            <a:latin typeface="Cambria Math" panose="02040503050406030204" pitchFamily="18" charset="0"/>
                            <a:cs typeface="Arial" panose="020B0604020202020204" pitchFamily="34" charset="0"/>
                          </a:rPr>
                        </m:ctrlPr>
                      </m:sSupPr>
                      <m:e>
                        <m:r>
                          <a:rPr lang="en-US" sz="3200" i="1" dirty="0">
                            <a:solidFill>
                              <a:schemeClr val="accent2"/>
                            </a:solidFill>
                            <a:latin typeface="Cambria Math" panose="02040503050406030204" pitchFamily="18" charset="0"/>
                            <a:cs typeface="Arial" panose="020B0604020202020204" pitchFamily="34" charset="0"/>
                          </a:rPr>
                          <m:t>𝑴</m:t>
                        </m:r>
                      </m:e>
                      <m:sup>
                        <m:r>
                          <a:rPr lang="en-US" sz="3200" b="1" i="1" dirty="0" smtClean="0">
                            <a:solidFill>
                              <a:schemeClr val="accent2"/>
                            </a:solidFill>
                            <a:latin typeface="Cambria Math" panose="02040503050406030204" pitchFamily="18" charset="0"/>
                            <a:cs typeface="Arial" panose="020B0604020202020204" pitchFamily="34" charset="0"/>
                          </a:rPr>
                          <m:t>−</m:t>
                        </m:r>
                        <m:r>
                          <a:rPr lang="en-US" sz="3200" i="1" dirty="0">
                            <a:solidFill>
                              <a:schemeClr val="accent2"/>
                            </a:solidFill>
                            <a:latin typeface="Cambria Math" panose="02040503050406030204" pitchFamily="18" charset="0"/>
                            <a:cs typeface="Arial" panose="020B0604020202020204" pitchFamily="34" charset="0"/>
                          </a:rPr>
                          <m:t>𝟐</m:t>
                        </m:r>
                      </m:sup>
                    </m:sSup>
                    <m:sSup>
                      <m:sSupPr>
                        <m:ctrlPr>
                          <a:rPr lang="en-US" sz="3200" i="1" dirty="0" smtClean="0">
                            <a:solidFill>
                              <a:schemeClr val="accent2"/>
                            </a:solidFill>
                            <a:latin typeface="Cambria Math" panose="02040503050406030204" pitchFamily="18" charset="0"/>
                            <a:cs typeface="Arial" panose="020B0604020202020204" pitchFamily="34" charset="0"/>
                          </a:rPr>
                        </m:ctrlPr>
                      </m:sSupPr>
                      <m:e>
                        <m:r>
                          <a:rPr lang="en-US" sz="3200" b="1" i="1" dirty="0" smtClean="0">
                            <a:solidFill>
                              <a:schemeClr val="accent2"/>
                            </a:solidFill>
                            <a:latin typeface="Cambria Math" panose="02040503050406030204" pitchFamily="18" charset="0"/>
                            <a:cs typeface="Arial" panose="020B0604020202020204" pitchFamily="34" charset="0"/>
                          </a:rPr>
                          <m:t>𝒔𝒆𝒄</m:t>
                        </m:r>
                      </m:e>
                      <m:sup>
                        <m:r>
                          <a:rPr lang="en-US" sz="3200" b="1" i="1" dirty="0" smtClean="0">
                            <a:solidFill>
                              <a:schemeClr val="accent2"/>
                            </a:solidFill>
                            <a:latin typeface="Cambria Math" panose="02040503050406030204" pitchFamily="18" charset="0"/>
                            <a:cs typeface="Arial" panose="020B0604020202020204" pitchFamily="34" charset="0"/>
                          </a:rPr>
                          <m:t>−</m:t>
                        </m:r>
                        <m:r>
                          <a:rPr lang="en-US" sz="3200" b="1" i="1" dirty="0" smtClean="0">
                            <a:solidFill>
                              <a:schemeClr val="accent2"/>
                            </a:solidFill>
                            <a:latin typeface="Cambria Math" panose="02040503050406030204" pitchFamily="18" charset="0"/>
                            <a:cs typeface="Arial" panose="020B0604020202020204" pitchFamily="34" charset="0"/>
                          </a:rPr>
                          <m:t>𝟏</m:t>
                        </m:r>
                      </m:sup>
                    </m:sSup>
                    <m:r>
                      <a:rPr lang="en-US" sz="3200" b="1" i="1" dirty="0" smtClean="0">
                        <a:solidFill>
                          <a:schemeClr val="accent2"/>
                        </a:solidFill>
                        <a:latin typeface="Cambria Math" panose="02040503050406030204" pitchFamily="18" charset="0"/>
                        <a:cs typeface="Arial" panose="020B0604020202020204" pitchFamily="34" charset="0"/>
                      </a:rPr>
                      <m:t>=</m:t>
                    </m:r>
                    <m:r>
                      <a:rPr lang="en-US" sz="3200" b="1" i="1" dirty="0" smtClean="0">
                        <a:solidFill>
                          <a:schemeClr val="accent2"/>
                        </a:solidFill>
                        <a:latin typeface="Cambria Math" panose="02040503050406030204" pitchFamily="18" charset="0"/>
                        <a:cs typeface="Arial" panose="020B0604020202020204" pitchFamily="34" charset="0"/>
                      </a:rPr>
                      <m:t>𝒌</m:t>
                    </m:r>
                    <m:r>
                      <a:rPr lang="en-US" sz="3200" b="1" i="1" dirty="0" smtClean="0">
                        <a:solidFill>
                          <a:schemeClr val="accent2"/>
                        </a:solidFill>
                        <a:latin typeface="Cambria Math" panose="02040503050406030204" pitchFamily="18" charset="0"/>
                        <a:cs typeface="Arial" panose="020B0604020202020204" pitchFamily="34" charset="0"/>
                      </a:rPr>
                      <m:t> </m:t>
                    </m:r>
                    <m:r>
                      <a:rPr lang="en-US" sz="3200" b="1" i="1" dirty="0" smtClean="0">
                        <a:solidFill>
                          <a:schemeClr val="accent2"/>
                        </a:solidFill>
                        <a:latin typeface="Cambria Math" panose="02040503050406030204" pitchFamily="18" charset="0"/>
                        <a:cs typeface="Arial" panose="020B0604020202020204" pitchFamily="34" charset="0"/>
                      </a:rPr>
                      <m:t>𝒖𝒏𝒊𝒕𝒔</m:t>
                    </m:r>
                  </m:oMath>
                </a14:m>
                <a:r>
                  <a:rPr lang="en-US" sz="4000" baseline="30000" dirty="0">
                    <a:solidFill>
                      <a:srgbClr val="FF0000"/>
                    </a:solidFill>
                    <a:latin typeface="Arial" panose="020B0604020202020204" pitchFamily="34" charset="0"/>
                    <a:cs typeface="Arial" panose="020B0604020202020204" pitchFamily="34" charset="0"/>
                  </a:rPr>
                  <a:t> </a:t>
                </a:r>
              </a:p>
            </p:txBody>
          </p:sp>
        </mc:Choice>
        <mc:Fallback xmlns="">
          <p:sp>
            <p:nvSpPr>
              <p:cNvPr id="21" name="Text Box 41"/>
              <p:cNvSpPr txBox="1">
                <a:spLocks noRot="1" noChangeAspect="1" noMove="1" noResize="1" noEditPoints="1" noAdjustHandles="1" noChangeArrowheads="1" noChangeShapeType="1" noTextEdit="1"/>
              </p:cNvSpPr>
              <p:nvPr/>
            </p:nvSpPr>
            <p:spPr bwMode="auto">
              <a:xfrm>
                <a:off x="6964883" y="4398385"/>
                <a:ext cx="4059958" cy="595932"/>
              </a:xfrm>
              <a:prstGeom prst="rect">
                <a:avLst/>
              </a:prstGeom>
              <a:blipFill>
                <a:blip r:embed="rId7"/>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 Box 41"/>
              <p:cNvSpPr txBox="1">
                <a:spLocks noChangeArrowheads="1"/>
              </p:cNvSpPr>
              <p:nvPr/>
            </p:nvSpPr>
            <p:spPr bwMode="auto">
              <a:xfrm>
                <a:off x="6553200" y="5115379"/>
                <a:ext cx="4883325" cy="595932"/>
              </a:xfrm>
              <a:prstGeom prst="rect">
                <a:avLst/>
              </a:prstGeom>
              <a:noFill/>
              <a:ln w="9525">
                <a:noFill/>
                <a:miter lim="800000"/>
                <a:headEnd/>
                <a:tailEnd/>
              </a:ln>
              <a:effectLst/>
            </p:spPr>
            <p:txBody>
              <a:bodyPr wrap="none">
                <a:spAutoFit/>
              </a:bodyPr>
              <a:lstStyle/>
              <a:p>
                <a14:m>
                  <m:oMath xmlns:m="http://schemas.openxmlformats.org/officeDocument/2006/math">
                    <m:sSup>
                      <m:sSupPr>
                        <m:ctrlPr>
                          <a:rPr lang="en-US" sz="3200" i="1" dirty="0" smtClean="0">
                            <a:solidFill>
                              <a:schemeClr val="accent2"/>
                            </a:solidFill>
                            <a:latin typeface="Cambria Math" panose="02040503050406030204" pitchFamily="18" charset="0"/>
                            <a:cs typeface="Arial" panose="020B0604020202020204" pitchFamily="34" charset="0"/>
                          </a:rPr>
                        </m:ctrlPr>
                      </m:sSupPr>
                      <m:e>
                        <m:r>
                          <a:rPr lang="en-US" sz="3200" b="1" i="1" dirty="0" smtClean="0">
                            <a:solidFill>
                              <a:schemeClr val="accent2"/>
                            </a:solidFill>
                            <a:latin typeface="Cambria Math" panose="02040503050406030204" pitchFamily="18" charset="0"/>
                            <a:cs typeface="Arial" panose="020B0604020202020204" pitchFamily="34" charset="0"/>
                          </a:rPr>
                          <m:t>𝑳</m:t>
                        </m:r>
                      </m:e>
                      <m:sup>
                        <m:r>
                          <a:rPr lang="en-US" sz="3200" b="1" i="1" dirty="0" smtClean="0">
                            <a:solidFill>
                              <a:schemeClr val="accent2"/>
                            </a:solidFill>
                            <a:latin typeface="Cambria Math" panose="02040503050406030204" pitchFamily="18" charset="0"/>
                            <a:cs typeface="Arial" panose="020B0604020202020204" pitchFamily="34" charset="0"/>
                          </a:rPr>
                          <m:t>𝟐</m:t>
                        </m:r>
                      </m:sup>
                    </m:sSup>
                    <m:sSup>
                      <m:sSupPr>
                        <m:ctrlPr>
                          <a:rPr lang="en-US" sz="3200" i="1" dirty="0" smtClean="0">
                            <a:solidFill>
                              <a:schemeClr val="accent2"/>
                            </a:solidFill>
                            <a:latin typeface="Cambria Math" panose="02040503050406030204" pitchFamily="18" charset="0"/>
                            <a:cs typeface="Arial" panose="020B0604020202020204" pitchFamily="34" charset="0"/>
                          </a:rPr>
                        </m:ctrlPr>
                      </m:sSupPr>
                      <m:e>
                        <m:r>
                          <a:rPr lang="en-US" sz="3200" b="1" i="1" dirty="0" smtClean="0">
                            <a:solidFill>
                              <a:schemeClr val="accent2"/>
                            </a:solidFill>
                            <a:latin typeface="Cambria Math" panose="02040503050406030204" pitchFamily="18" charset="0"/>
                            <a:cs typeface="Arial" panose="020B0604020202020204" pitchFamily="34" charset="0"/>
                          </a:rPr>
                          <m:t>𝒎𝒐𝒍</m:t>
                        </m:r>
                      </m:e>
                      <m:sup>
                        <m:r>
                          <a:rPr lang="en-US" sz="3200" b="1" i="1" dirty="0" smtClean="0">
                            <a:solidFill>
                              <a:schemeClr val="accent2"/>
                            </a:solidFill>
                            <a:latin typeface="Cambria Math" panose="02040503050406030204" pitchFamily="18" charset="0"/>
                            <a:cs typeface="Arial" panose="020B0604020202020204" pitchFamily="34" charset="0"/>
                          </a:rPr>
                          <m:t>−</m:t>
                        </m:r>
                        <m:r>
                          <a:rPr lang="en-US" sz="3200" i="1" dirty="0">
                            <a:solidFill>
                              <a:schemeClr val="accent2"/>
                            </a:solidFill>
                            <a:latin typeface="Cambria Math" panose="02040503050406030204" pitchFamily="18" charset="0"/>
                            <a:cs typeface="Arial" panose="020B0604020202020204" pitchFamily="34" charset="0"/>
                          </a:rPr>
                          <m:t>𝟐</m:t>
                        </m:r>
                      </m:sup>
                    </m:sSup>
                    <m:sSup>
                      <m:sSupPr>
                        <m:ctrlPr>
                          <a:rPr lang="en-US" sz="3200" i="1" dirty="0" smtClean="0">
                            <a:solidFill>
                              <a:schemeClr val="accent2"/>
                            </a:solidFill>
                            <a:latin typeface="Cambria Math" panose="02040503050406030204" pitchFamily="18" charset="0"/>
                            <a:cs typeface="Arial" panose="020B0604020202020204" pitchFamily="34" charset="0"/>
                          </a:rPr>
                        </m:ctrlPr>
                      </m:sSupPr>
                      <m:e>
                        <m:r>
                          <a:rPr lang="en-US" sz="3200" b="1" i="1" dirty="0" smtClean="0">
                            <a:solidFill>
                              <a:schemeClr val="accent2"/>
                            </a:solidFill>
                            <a:latin typeface="Cambria Math" panose="02040503050406030204" pitchFamily="18" charset="0"/>
                            <a:cs typeface="Arial" panose="020B0604020202020204" pitchFamily="34" charset="0"/>
                          </a:rPr>
                          <m:t>𝒔𝒆𝒄</m:t>
                        </m:r>
                      </m:e>
                      <m:sup>
                        <m:r>
                          <a:rPr lang="en-US" sz="3200" b="1" i="1" dirty="0" smtClean="0">
                            <a:solidFill>
                              <a:schemeClr val="accent2"/>
                            </a:solidFill>
                            <a:latin typeface="Cambria Math" panose="02040503050406030204" pitchFamily="18" charset="0"/>
                            <a:cs typeface="Arial" panose="020B0604020202020204" pitchFamily="34" charset="0"/>
                          </a:rPr>
                          <m:t>−</m:t>
                        </m:r>
                        <m:r>
                          <a:rPr lang="en-US" sz="3200" b="1" i="1" dirty="0" smtClean="0">
                            <a:solidFill>
                              <a:schemeClr val="accent2"/>
                            </a:solidFill>
                            <a:latin typeface="Cambria Math" panose="02040503050406030204" pitchFamily="18" charset="0"/>
                            <a:cs typeface="Arial" panose="020B0604020202020204" pitchFamily="34" charset="0"/>
                          </a:rPr>
                          <m:t>𝟏</m:t>
                        </m:r>
                      </m:sup>
                    </m:sSup>
                    <m:r>
                      <a:rPr lang="en-US" sz="3200" b="1" i="1" dirty="0" smtClean="0">
                        <a:solidFill>
                          <a:schemeClr val="accent2"/>
                        </a:solidFill>
                        <a:latin typeface="Cambria Math" panose="02040503050406030204" pitchFamily="18" charset="0"/>
                        <a:cs typeface="Arial" panose="020B0604020202020204" pitchFamily="34" charset="0"/>
                      </a:rPr>
                      <m:t>=</m:t>
                    </m:r>
                    <m:r>
                      <a:rPr lang="en-US" sz="3200" b="1" i="1" dirty="0" smtClean="0">
                        <a:solidFill>
                          <a:schemeClr val="accent2"/>
                        </a:solidFill>
                        <a:latin typeface="Cambria Math" panose="02040503050406030204" pitchFamily="18" charset="0"/>
                        <a:cs typeface="Arial" panose="020B0604020202020204" pitchFamily="34" charset="0"/>
                      </a:rPr>
                      <m:t>𝒌</m:t>
                    </m:r>
                    <m:r>
                      <a:rPr lang="en-US" sz="3200" b="1" i="1" dirty="0" smtClean="0">
                        <a:solidFill>
                          <a:schemeClr val="accent2"/>
                        </a:solidFill>
                        <a:latin typeface="Cambria Math" panose="02040503050406030204" pitchFamily="18" charset="0"/>
                        <a:cs typeface="Arial" panose="020B0604020202020204" pitchFamily="34" charset="0"/>
                      </a:rPr>
                      <m:t> </m:t>
                    </m:r>
                    <m:r>
                      <a:rPr lang="en-US" sz="3200" b="1" i="1" dirty="0" smtClean="0">
                        <a:solidFill>
                          <a:schemeClr val="accent2"/>
                        </a:solidFill>
                        <a:latin typeface="Cambria Math" panose="02040503050406030204" pitchFamily="18" charset="0"/>
                        <a:cs typeface="Arial" panose="020B0604020202020204" pitchFamily="34" charset="0"/>
                      </a:rPr>
                      <m:t>𝒖𝒏𝒊𝒕𝒔</m:t>
                    </m:r>
                  </m:oMath>
                </a14:m>
                <a:r>
                  <a:rPr lang="en-US" sz="4000" baseline="30000" dirty="0">
                    <a:solidFill>
                      <a:srgbClr val="FF0000"/>
                    </a:solidFill>
                    <a:latin typeface="Arial" panose="020B0604020202020204" pitchFamily="34" charset="0"/>
                    <a:cs typeface="Arial" panose="020B0604020202020204" pitchFamily="34" charset="0"/>
                  </a:rPr>
                  <a:t> </a:t>
                </a:r>
              </a:p>
            </p:txBody>
          </p:sp>
        </mc:Choice>
        <mc:Fallback xmlns="">
          <p:sp>
            <p:nvSpPr>
              <p:cNvPr id="22" name="Text Box 41"/>
              <p:cNvSpPr txBox="1">
                <a:spLocks noRot="1" noChangeAspect="1" noMove="1" noResize="1" noEditPoints="1" noAdjustHandles="1" noChangeArrowheads="1" noChangeShapeType="1" noTextEdit="1"/>
              </p:cNvSpPr>
              <p:nvPr/>
            </p:nvSpPr>
            <p:spPr bwMode="auto">
              <a:xfrm>
                <a:off x="6553200" y="5115379"/>
                <a:ext cx="4883325" cy="595932"/>
              </a:xfrm>
              <a:prstGeom prst="rect">
                <a:avLst/>
              </a:prstGeom>
              <a:blipFill>
                <a:blip r:embed="rId8"/>
                <a:stretch>
                  <a:fillRect/>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75652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10" grpId="0"/>
      <p:bldP spid="12" grpId="0"/>
      <p:bldP spid="13" grpId="0"/>
      <p:bldP spid="19" grpId="0" animBg="1"/>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506375" y="1193136"/>
            <a:ext cx="11179250" cy="4832092"/>
          </a:xfrm>
          <a:prstGeom prst="rect">
            <a:avLst/>
          </a:prstGeom>
          <a:noFill/>
          <a:ln w="9525">
            <a:noFill/>
            <a:miter lim="800000"/>
            <a:headEnd/>
            <a:tailEnd/>
          </a:ln>
          <a:effectLst/>
        </p:spPr>
        <p:txBody>
          <a:bodyPr wrap="square">
            <a:spAutoFit/>
          </a:bodyPr>
          <a:lstStyle/>
          <a:p>
            <a:r>
              <a:rPr lang="en-US" dirty="0">
                <a:solidFill>
                  <a:srgbClr val="0070C0"/>
                </a:solidFill>
                <a:latin typeface="Arial" panose="020B0604020202020204" pitchFamily="34" charset="0"/>
                <a:cs typeface="Arial" panose="020B0604020202020204" pitchFamily="34" charset="0"/>
              </a:rPr>
              <a:t>Part 3</a:t>
            </a:r>
            <a:r>
              <a:rPr lang="en-US"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 </a:t>
            </a:r>
            <a:r>
              <a:rPr lang="en-US" b="0" dirty="0">
                <a:solidFill>
                  <a:srgbClr val="000000"/>
                </a:solidFill>
                <a:latin typeface="Arial" panose="020B0604020202020204" pitchFamily="34" charset="0"/>
                <a:cs typeface="Arial" panose="020B0604020202020204" pitchFamily="34" charset="0"/>
              </a:rPr>
              <a:t>Determine the overall order</a:t>
            </a:r>
          </a:p>
          <a:p>
            <a:endParaRPr lang="en-US" b="0" dirty="0">
              <a:solidFill>
                <a:srgbClr val="000000"/>
              </a:solidFill>
              <a:latin typeface="Arial" panose="020B0604020202020204" pitchFamily="34" charset="0"/>
              <a:cs typeface="Arial" panose="020B0604020202020204" pitchFamily="34" charset="0"/>
            </a:endParaRPr>
          </a:p>
          <a:p>
            <a:r>
              <a:rPr lang="en-US" b="0" dirty="0">
                <a:solidFill>
                  <a:srgbClr val="000000"/>
                </a:solidFill>
                <a:latin typeface="Arial" panose="020B0604020202020204" pitchFamily="34" charset="0"/>
                <a:cs typeface="Arial" panose="020B0604020202020204" pitchFamily="34" charset="0"/>
              </a:rPr>
              <a:t>The sum of the exponents, or orders, of the reactants. </a:t>
            </a: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p:txBody>
      </p:sp>
      <p:sp>
        <p:nvSpPr>
          <p:cNvPr id="8" name="Rectangle 2"/>
          <p:cNvSpPr>
            <a:spLocks noGrp="1" noChangeArrowheads="1"/>
          </p:cNvSpPr>
          <p:nvPr>
            <p:ph type="title"/>
          </p:nvPr>
        </p:nvSpPr>
        <p:spPr>
          <a:xfrm>
            <a:off x="555550" y="209601"/>
            <a:ext cx="9883850" cy="855227"/>
          </a:xfrm>
        </p:spPr>
        <p:txBody>
          <a:bodyPr/>
          <a:lstStyle/>
          <a:p>
            <a:pPr algn="l"/>
            <a:r>
              <a:rPr lang="en-US" sz="4400" b="1" u="sng" dirty="0">
                <a:solidFill>
                  <a:srgbClr val="000000"/>
                </a:solidFill>
                <a:effectLst/>
                <a:latin typeface="Arial" panose="020B0604020202020204" pitchFamily="34" charset="0"/>
                <a:cs typeface="Arial" panose="020B0604020202020204" pitchFamily="34" charset="0"/>
              </a:rPr>
              <a:t>Writing a (differential) Rate Law</a:t>
            </a:r>
          </a:p>
        </p:txBody>
      </p:sp>
      <p:sp>
        <p:nvSpPr>
          <p:cNvPr id="9" name="Frame 8"/>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12" name="Text Box 24"/>
          <p:cNvSpPr txBox="1">
            <a:spLocks noChangeArrowheads="1"/>
          </p:cNvSpPr>
          <p:nvPr/>
        </p:nvSpPr>
        <p:spPr bwMode="auto">
          <a:xfrm>
            <a:off x="4495801" y="2787651"/>
            <a:ext cx="2698175" cy="523220"/>
          </a:xfrm>
          <a:prstGeom prst="rect">
            <a:avLst/>
          </a:prstGeom>
          <a:noFill/>
          <a:ln w="9525">
            <a:noFill/>
            <a:miter lim="800000"/>
            <a:headEnd/>
            <a:tailEnd/>
          </a:ln>
          <a:effectLst/>
        </p:spPr>
        <p:txBody>
          <a:bodyPr wrap="none">
            <a:spAutoFit/>
          </a:bodyPr>
          <a:lstStyle/>
          <a:p>
            <a:r>
              <a:rPr lang="en-US" dirty="0">
                <a:solidFill>
                  <a:schemeClr val="accent2"/>
                </a:solidFill>
                <a:latin typeface="Arial" panose="020B0604020202020204" pitchFamily="34" charset="0"/>
                <a:cs typeface="Arial" panose="020B0604020202020204" pitchFamily="34" charset="0"/>
              </a:rPr>
              <a:t>R = k[NO]</a:t>
            </a:r>
            <a:r>
              <a:rPr lang="en-US" baseline="30000" dirty="0">
                <a:solidFill>
                  <a:schemeClr val="accent2"/>
                </a:solidFill>
                <a:latin typeface="Arial" panose="020B0604020202020204" pitchFamily="34" charset="0"/>
                <a:cs typeface="Arial" panose="020B0604020202020204" pitchFamily="34" charset="0"/>
              </a:rPr>
              <a:t>2</a:t>
            </a:r>
            <a:r>
              <a:rPr lang="en-US" dirty="0">
                <a:solidFill>
                  <a:schemeClr val="accent2"/>
                </a:solidFill>
                <a:latin typeface="Arial" panose="020B0604020202020204" pitchFamily="34" charset="0"/>
                <a:cs typeface="Arial" panose="020B0604020202020204" pitchFamily="34" charset="0"/>
              </a:rPr>
              <a:t>[Cl</a:t>
            </a:r>
            <a:r>
              <a:rPr lang="en-US" baseline="-25000" dirty="0">
                <a:solidFill>
                  <a:schemeClr val="accent2"/>
                </a:solidFill>
                <a:latin typeface="Arial" panose="020B0604020202020204" pitchFamily="34" charset="0"/>
                <a:cs typeface="Arial" panose="020B0604020202020204" pitchFamily="34" charset="0"/>
              </a:rPr>
              <a:t>2</a:t>
            </a:r>
            <a:r>
              <a:rPr lang="en-US" dirty="0">
                <a:solidFill>
                  <a:schemeClr val="accent2"/>
                </a:solidFill>
                <a:latin typeface="Arial" panose="020B0604020202020204" pitchFamily="34" charset="0"/>
                <a:cs typeface="Arial" panose="020B0604020202020204" pitchFamily="34" charset="0"/>
              </a:rPr>
              <a:t>]</a:t>
            </a:r>
            <a:endParaRPr lang="en-US" baseline="30000" dirty="0">
              <a:solidFill>
                <a:schemeClr val="accent2"/>
              </a:solidFill>
              <a:latin typeface="Arial" panose="020B0604020202020204" pitchFamily="34" charset="0"/>
              <a:cs typeface="Arial" panose="020B0604020202020204" pitchFamily="34" charset="0"/>
            </a:endParaRPr>
          </a:p>
        </p:txBody>
      </p:sp>
      <p:sp>
        <p:nvSpPr>
          <p:cNvPr id="14" name="Line 30"/>
          <p:cNvSpPr>
            <a:spLocks noChangeShapeType="1"/>
          </p:cNvSpPr>
          <p:nvPr/>
        </p:nvSpPr>
        <p:spPr bwMode="auto">
          <a:xfrm flipV="1">
            <a:off x="6248399" y="3439179"/>
            <a:ext cx="0" cy="1066800"/>
          </a:xfrm>
          <a:prstGeom prst="line">
            <a:avLst/>
          </a:prstGeom>
          <a:noFill/>
          <a:ln w="28575">
            <a:solidFill>
              <a:srgbClr val="FF3300"/>
            </a:solidFill>
            <a:round/>
            <a:headEnd/>
            <a:tailEnd type="triangle" w="med" len="med"/>
          </a:ln>
          <a:effectLst/>
        </p:spPr>
        <p:txBody>
          <a:bodyPr/>
          <a:lstStyle/>
          <a:p>
            <a:endParaRPr lang="en-US">
              <a:latin typeface="Arial" panose="020B0604020202020204" pitchFamily="34" charset="0"/>
              <a:cs typeface="Arial" panose="020B0604020202020204" pitchFamily="34" charset="0"/>
            </a:endParaRPr>
          </a:p>
        </p:txBody>
      </p:sp>
      <p:sp>
        <p:nvSpPr>
          <p:cNvPr id="15" name="Line 31"/>
          <p:cNvSpPr>
            <a:spLocks noChangeShapeType="1"/>
          </p:cNvSpPr>
          <p:nvPr/>
        </p:nvSpPr>
        <p:spPr bwMode="auto">
          <a:xfrm flipV="1">
            <a:off x="7162799" y="3439179"/>
            <a:ext cx="0" cy="1066800"/>
          </a:xfrm>
          <a:prstGeom prst="line">
            <a:avLst/>
          </a:prstGeom>
          <a:noFill/>
          <a:ln w="28575">
            <a:solidFill>
              <a:srgbClr val="FF3300"/>
            </a:solidFill>
            <a:round/>
            <a:headEnd/>
            <a:tailEnd type="triangle" w="med" len="med"/>
          </a:ln>
          <a:effectLst/>
        </p:spPr>
        <p:txBody>
          <a:bodyPr/>
          <a:lstStyle/>
          <a:p>
            <a:endParaRPr lang="en-US">
              <a:latin typeface="Arial" panose="020B0604020202020204" pitchFamily="34" charset="0"/>
              <a:cs typeface="Arial" panose="020B0604020202020204" pitchFamily="34" charset="0"/>
            </a:endParaRPr>
          </a:p>
        </p:txBody>
      </p:sp>
      <p:sp>
        <p:nvSpPr>
          <p:cNvPr id="16" name="Text Box 32"/>
          <p:cNvSpPr txBox="1">
            <a:spLocks noChangeArrowheads="1"/>
          </p:cNvSpPr>
          <p:nvPr/>
        </p:nvSpPr>
        <p:spPr bwMode="auto">
          <a:xfrm>
            <a:off x="6095999" y="4658380"/>
            <a:ext cx="385042" cy="523220"/>
          </a:xfrm>
          <a:prstGeom prst="rect">
            <a:avLst/>
          </a:prstGeom>
          <a:noFill/>
          <a:ln w="9525">
            <a:noFill/>
            <a:miter lim="800000"/>
            <a:headEnd/>
            <a:tailEnd/>
          </a:ln>
          <a:effectLst/>
        </p:spPr>
        <p:txBody>
          <a:bodyPr wrap="none">
            <a:spAutoFit/>
          </a:bodyPr>
          <a:lstStyle/>
          <a:p>
            <a:r>
              <a:rPr lang="en-US">
                <a:solidFill>
                  <a:srgbClr val="FF3300"/>
                </a:solidFill>
                <a:latin typeface="Arial" panose="020B0604020202020204" pitchFamily="34" charset="0"/>
                <a:cs typeface="Arial" panose="020B0604020202020204" pitchFamily="34" charset="0"/>
              </a:rPr>
              <a:t>2</a:t>
            </a:r>
          </a:p>
        </p:txBody>
      </p:sp>
      <p:sp>
        <p:nvSpPr>
          <p:cNvPr id="17" name="Text Box 33"/>
          <p:cNvSpPr txBox="1">
            <a:spLocks noChangeArrowheads="1"/>
          </p:cNvSpPr>
          <p:nvPr/>
        </p:nvSpPr>
        <p:spPr bwMode="auto">
          <a:xfrm>
            <a:off x="6476999" y="4658380"/>
            <a:ext cx="401638" cy="519113"/>
          </a:xfrm>
          <a:prstGeom prst="rect">
            <a:avLst/>
          </a:prstGeom>
          <a:noFill/>
          <a:ln w="9525">
            <a:noFill/>
            <a:miter lim="800000"/>
            <a:headEnd/>
            <a:tailEnd/>
          </a:ln>
          <a:effectLst/>
        </p:spPr>
        <p:txBody>
          <a:bodyPr wrap="none">
            <a:spAutoFit/>
          </a:bodyPr>
          <a:lstStyle/>
          <a:p>
            <a:r>
              <a:rPr lang="en-US">
                <a:solidFill>
                  <a:srgbClr val="FF3300"/>
                </a:solidFill>
                <a:latin typeface="Arial" panose="020B0604020202020204" pitchFamily="34" charset="0"/>
                <a:cs typeface="Arial" panose="020B0604020202020204" pitchFamily="34" charset="0"/>
              </a:rPr>
              <a:t>+</a:t>
            </a:r>
          </a:p>
        </p:txBody>
      </p:sp>
      <p:sp>
        <p:nvSpPr>
          <p:cNvPr id="18" name="Text Box 34"/>
          <p:cNvSpPr txBox="1">
            <a:spLocks noChangeArrowheads="1"/>
          </p:cNvSpPr>
          <p:nvPr/>
        </p:nvSpPr>
        <p:spPr bwMode="auto">
          <a:xfrm>
            <a:off x="6934199" y="4658380"/>
            <a:ext cx="385042" cy="523220"/>
          </a:xfrm>
          <a:prstGeom prst="rect">
            <a:avLst/>
          </a:prstGeom>
          <a:noFill/>
          <a:ln w="9525">
            <a:noFill/>
            <a:miter lim="800000"/>
            <a:headEnd/>
            <a:tailEnd/>
          </a:ln>
          <a:effectLst/>
        </p:spPr>
        <p:txBody>
          <a:bodyPr wrap="none">
            <a:spAutoFit/>
          </a:bodyPr>
          <a:lstStyle/>
          <a:p>
            <a:r>
              <a:rPr lang="en-US">
                <a:solidFill>
                  <a:srgbClr val="FF3300"/>
                </a:solidFill>
                <a:latin typeface="Arial" panose="020B0604020202020204" pitchFamily="34" charset="0"/>
                <a:cs typeface="Arial" panose="020B0604020202020204" pitchFamily="34" charset="0"/>
              </a:rPr>
              <a:t>1</a:t>
            </a:r>
          </a:p>
        </p:txBody>
      </p:sp>
      <p:sp>
        <p:nvSpPr>
          <p:cNvPr id="19" name="Text Box 35"/>
          <p:cNvSpPr txBox="1">
            <a:spLocks noChangeArrowheads="1"/>
          </p:cNvSpPr>
          <p:nvPr/>
        </p:nvSpPr>
        <p:spPr bwMode="auto">
          <a:xfrm>
            <a:off x="7299325" y="4655205"/>
            <a:ext cx="694421" cy="523220"/>
          </a:xfrm>
          <a:prstGeom prst="rect">
            <a:avLst/>
          </a:prstGeom>
          <a:noFill/>
          <a:ln w="9525">
            <a:noFill/>
            <a:miter lim="800000"/>
            <a:headEnd/>
            <a:tailEnd/>
          </a:ln>
          <a:effectLst/>
        </p:spPr>
        <p:txBody>
          <a:bodyPr wrap="none">
            <a:spAutoFit/>
          </a:bodyPr>
          <a:lstStyle/>
          <a:p>
            <a:r>
              <a:rPr lang="en-US">
                <a:solidFill>
                  <a:srgbClr val="FF3300"/>
                </a:solidFill>
                <a:latin typeface="Arial" panose="020B0604020202020204" pitchFamily="34" charset="0"/>
                <a:cs typeface="Arial" panose="020B0604020202020204" pitchFamily="34" charset="0"/>
              </a:rPr>
              <a:t>= 3</a:t>
            </a:r>
          </a:p>
        </p:txBody>
      </p:sp>
      <p:sp>
        <p:nvSpPr>
          <p:cNvPr id="20" name="Text Box 36"/>
          <p:cNvSpPr txBox="1">
            <a:spLocks noChangeArrowheads="1"/>
          </p:cNvSpPr>
          <p:nvPr/>
        </p:nvSpPr>
        <p:spPr bwMode="auto">
          <a:xfrm>
            <a:off x="4419600" y="5267980"/>
            <a:ext cx="4687502" cy="523220"/>
          </a:xfrm>
          <a:prstGeom prst="rect">
            <a:avLst/>
          </a:prstGeom>
          <a:noFill/>
          <a:ln w="9525">
            <a:noFill/>
            <a:miter lim="800000"/>
            <a:headEnd/>
            <a:tailEnd/>
          </a:ln>
          <a:effectLst/>
        </p:spPr>
        <p:txBody>
          <a:bodyPr wrap="none">
            <a:spAutoFit/>
          </a:bodyPr>
          <a:lstStyle/>
          <a:p>
            <a:r>
              <a:rPr lang="en-US">
                <a:solidFill>
                  <a:srgbClr val="FF3300"/>
                </a:solidFill>
                <a:latin typeface="Arial" panose="020B0604020202020204" pitchFamily="34" charset="0"/>
                <a:cs typeface="Arial" panose="020B0604020202020204" pitchFamily="34" charset="0"/>
                <a:sym typeface="Symbol" pitchFamily="18" charset="2"/>
              </a:rPr>
              <a:t> The reaction is 3</a:t>
            </a:r>
            <a:r>
              <a:rPr lang="en-US" baseline="30000">
                <a:solidFill>
                  <a:srgbClr val="FF3300"/>
                </a:solidFill>
                <a:latin typeface="Arial" panose="020B0604020202020204" pitchFamily="34" charset="0"/>
                <a:cs typeface="Arial" panose="020B0604020202020204" pitchFamily="34" charset="0"/>
                <a:sym typeface="Symbol" pitchFamily="18" charset="2"/>
              </a:rPr>
              <a:t>rd</a:t>
            </a:r>
            <a:r>
              <a:rPr lang="en-US">
                <a:solidFill>
                  <a:srgbClr val="FF3300"/>
                </a:solidFill>
                <a:latin typeface="Arial" panose="020B0604020202020204" pitchFamily="34" charset="0"/>
                <a:cs typeface="Arial" panose="020B0604020202020204" pitchFamily="34" charset="0"/>
                <a:sym typeface="Symbol" pitchFamily="18" charset="2"/>
              </a:rPr>
              <a:t> order</a:t>
            </a:r>
          </a:p>
        </p:txBody>
      </p:sp>
    </p:spTree>
    <p:extLst>
      <p:ext uri="{BB962C8B-B14F-4D97-AF65-F5344CB8AC3E}">
        <p14:creationId xmlns:p14="http://schemas.microsoft.com/office/powerpoint/2010/main" val="395635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17"/>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100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14" grpId="0" animBg="1"/>
      <p:bldP spid="15" grpId="0" animBg="1"/>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55550" y="209601"/>
            <a:ext cx="7772400" cy="1143000"/>
          </a:xfrm>
        </p:spPr>
        <p:txBody>
          <a:bodyPr/>
          <a:lstStyle/>
          <a:p>
            <a:pPr algn="l"/>
            <a:r>
              <a:rPr lang="en-US" b="1" u="sng" dirty="0">
                <a:latin typeface="Arial" panose="020B0604020202020204" pitchFamily="34" charset="0"/>
                <a:cs typeface="Arial" panose="020B0604020202020204" pitchFamily="34" charset="0"/>
              </a:rPr>
              <a:t>The Effect of Orders on Rate</a:t>
            </a:r>
          </a:p>
        </p:txBody>
      </p:sp>
      <p:sp>
        <p:nvSpPr>
          <p:cNvPr id="7" name="Frame 6"/>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4075599464"/>
              </p:ext>
            </p:extLst>
          </p:nvPr>
        </p:nvGraphicFramePr>
        <p:xfrm>
          <a:off x="4038600" y="2032660"/>
          <a:ext cx="4800600" cy="4145280"/>
        </p:xfrm>
        <a:graphic>
          <a:graphicData uri="http://schemas.openxmlformats.org/drawingml/2006/table">
            <a:tbl>
              <a:tblPr firstRow="1" bandRow="1">
                <a:tableStyleId>{5940675A-B579-460E-94D1-54222C63F5DA}</a:tableStyleId>
              </a:tblPr>
              <a:tblGrid>
                <a:gridCol w="2400300">
                  <a:extLst>
                    <a:ext uri="{9D8B030D-6E8A-4147-A177-3AD203B41FA5}">
                      <a16:colId xmlns:a16="http://schemas.microsoft.com/office/drawing/2014/main" val="439413559"/>
                    </a:ext>
                  </a:extLst>
                </a:gridCol>
                <a:gridCol w="2400300">
                  <a:extLst>
                    <a:ext uri="{9D8B030D-6E8A-4147-A177-3AD203B41FA5}">
                      <a16:colId xmlns:a16="http://schemas.microsoft.com/office/drawing/2014/main" val="2333928219"/>
                    </a:ext>
                  </a:extLst>
                </a:gridCol>
              </a:tblGrid>
              <a:tr h="370840">
                <a:tc gridSpan="2">
                  <a:txBody>
                    <a:bodyPr/>
                    <a:lstStyle/>
                    <a:p>
                      <a:pPr algn="ctr"/>
                      <a:r>
                        <a:rPr lang="en-US" sz="3200" b="1" dirty="0"/>
                        <a:t>If you Double [A]</a:t>
                      </a:r>
                    </a:p>
                  </a:txBody>
                  <a:tcPr>
                    <a:solidFill>
                      <a:schemeClr val="accent5"/>
                    </a:solidFill>
                  </a:tcPr>
                </a:tc>
                <a:tc hMerge="1">
                  <a:txBody>
                    <a:bodyPr/>
                    <a:lstStyle/>
                    <a:p>
                      <a:pPr algn="ctr"/>
                      <a:endParaRPr lang="en-US" sz="3200" dirty="0"/>
                    </a:p>
                  </a:txBody>
                  <a:tcPr>
                    <a:solidFill>
                      <a:schemeClr val="accent5"/>
                    </a:solidFill>
                  </a:tcPr>
                </a:tc>
                <a:extLst>
                  <a:ext uri="{0D108BD9-81ED-4DB2-BD59-A6C34878D82A}">
                    <a16:rowId xmlns:a16="http://schemas.microsoft.com/office/drawing/2014/main" val="2762398361"/>
                  </a:ext>
                </a:extLst>
              </a:tr>
              <a:tr h="370840">
                <a:tc>
                  <a:txBody>
                    <a:bodyPr/>
                    <a:lstStyle/>
                    <a:p>
                      <a:pPr algn="ctr"/>
                      <a:r>
                        <a:rPr lang="en-US" sz="2400" b="1" dirty="0"/>
                        <a:t>Order</a:t>
                      </a:r>
                      <a:r>
                        <a:rPr lang="en-US" sz="2400" b="1" baseline="0" dirty="0"/>
                        <a:t> </a:t>
                      </a:r>
                      <a:endParaRPr lang="en-US" sz="2400" b="1" dirty="0"/>
                    </a:p>
                  </a:txBody>
                  <a:tcPr>
                    <a:solidFill>
                      <a:schemeClr val="accent5"/>
                    </a:solidFill>
                  </a:tcPr>
                </a:tc>
                <a:tc>
                  <a:txBody>
                    <a:bodyPr/>
                    <a:lstStyle/>
                    <a:p>
                      <a:pPr algn="ctr"/>
                      <a:r>
                        <a:rPr lang="en-US" sz="2400" b="1" dirty="0"/>
                        <a:t>Effect on</a:t>
                      </a:r>
                      <a:r>
                        <a:rPr lang="en-US" sz="2400" b="1" baseline="0" dirty="0"/>
                        <a:t> Rate</a:t>
                      </a:r>
                      <a:endParaRPr lang="en-US" sz="2400" b="1" dirty="0"/>
                    </a:p>
                  </a:txBody>
                  <a:tcPr>
                    <a:solidFill>
                      <a:schemeClr val="accent5"/>
                    </a:solidFill>
                  </a:tcPr>
                </a:tc>
                <a:extLst>
                  <a:ext uri="{0D108BD9-81ED-4DB2-BD59-A6C34878D82A}">
                    <a16:rowId xmlns:a16="http://schemas.microsoft.com/office/drawing/2014/main" val="4113887712"/>
                  </a:ext>
                </a:extLst>
              </a:tr>
              <a:tr h="370840">
                <a:tc>
                  <a:txBody>
                    <a:bodyPr/>
                    <a:lstStyle/>
                    <a:p>
                      <a:pPr algn="ctr"/>
                      <a:r>
                        <a:rPr lang="en-US" sz="2800" b="1" dirty="0"/>
                        <a:t>0</a:t>
                      </a:r>
                    </a:p>
                  </a:txBody>
                  <a:tcPr/>
                </a:tc>
                <a:tc>
                  <a:txBody>
                    <a:bodyPr/>
                    <a:lstStyle/>
                    <a:p>
                      <a:pPr algn="ctr"/>
                      <a:r>
                        <a:rPr lang="en-US" sz="2800" b="1" dirty="0"/>
                        <a:t>No change</a:t>
                      </a:r>
                    </a:p>
                  </a:txBody>
                  <a:tcPr/>
                </a:tc>
                <a:extLst>
                  <a:ext uri="{0D108BD9-81ED-4DB2-BD59-A6C34878D82A}">
                    <a16:rowId xmlns:a16="http://schemas.microsoft.com/office/drawing/2014/main" val="2988164650"/>
                  </a:ext>
                </a:extLst>
              </a:tr>
              <a:tr h="370840">
                <a:tc>
                  <a:txBody>
                    <a:bodyPr/>
                    <a:lstStyle/>
                    <a:p>
                      <a:pPr algn="ctr"/>
                      <a:r>
                        <a:rPr lang="en-US" sz="2800" b="1" dirty="0"/>
                        <a:t>1</a:t>
                      </a:r>
                    </a:p>
                  </a:txBody>
                  <a:tcPr/>
                </a:tc>
                <a:tc>
                  <a:txBody>
                    <a:bodyPr/>
                    <a:lstStyle/>
                    <a:p>
                      <a:pPr algn="ctr"/>
                      <a:r>
                        <a:rPr lang="en-US" sz="2800" b="1" dirty="0"/>
                        <a:t>x</a:t>
                      </a:r>
                      <a:r>
                        <a:rPr lang="en-US" sz="2800" b="1" baseline="0" dirty="0"/>
                        <a:t> 2</a:t>
                      </a:r>
                      <a:endParaRPr lang="en-US" sz="2800" b="1" dirty="0"/>
                    </a:p>
                  </a:txBody>
                  <a:tcPr/>
                </a:tc>
                <a:extLst>
                  <a:ext uri="{0D108BD9-81ED-4DB2-BD59-A6C34878D82A}">
                    <a16:rowId xmlns:a16="http://schemas.microsoft.com/office/drawing/2014/main" val="1951475911"/>
                  </a:ext>
                </a:extLst>
              </a:tr>
              <a:tr h="370840">
                <a:tc>
                  <a:txBody>
                    <a:bodyPr/>
                    <a:lstStyle/>
                    <a:p>
                      <a:pPr algn="ctr"/>
                      <a:r>
                        <a:rPr lang="en-US" sz="2800" b="1" dirty="0"/>
                        <a:t>2</a:t>
                      </a:r>
                    </a:p>
                  </a:txBody>
                  <a:tcPr/>
                </a:tc>
                <a:tc>
                  <a:txBody>
                    <a:bodyPr/>
                    <a:lstStyle/>
                    <a:p>
                      <a:pPr algn="ctr"/>
                      <a:r>
                        <a:rPr lang="en-US" sz="2800" b="1" dirty="0"/>
                        <a:t>x 4</a:t>
                      </a:r>
                    </a:p>
                  </a:txBody>
                  <a:tcPr/>
                </a:tc>
                <a:extLst>
                  <a:ext uri="{0D108BD9-81ED-4DB2-BD59-A6C34878D82A}">
                    <a16:rowId xmlns:a16="http://schemas.microsoft.com/office/drawing/2014/main" val="3899763527"/>
                  </a:ext>
                </a:extLst>
              </a:tr>
              <a:tr h="370840">
                <a:tc>
                  <a:txBody>
                    <a:bodyPr/>
                    <a:lstStyle/>
                    <a:p>
                      <a:pPr algn="ctr"/>
                      <a:r>
                        <a:rPr lang="en-US" sz="2800" b="1" dirty="0"/>
                        <a:t>3</a:t>
                      </a:r>
                    </a:p>
                  </a:txBody>
                  <a:tcPr/>
                </a:tc>
                <a:tc>
                  <a:txBody>
                    <a:bodyPr/>
                    <a:lstStyle/>
                    <a:p>
                      <a:pPr algn="ctr"/>
                      <a:r>
                        <a:rPr lang="en-US" sz="2800" b="1" dirty="0"/>
                        <a:t>x 8</a:t>
                      </a:r>
                    </a:p>
                  </a:txBody>
                  <a:tcPr/>
                </a:tc>
                <a:extLst>
                  <a:ext uri="{0D108BD9-81ED-4DB2-BD59-A6C34878D82A}">
                    <a16:rowId xmlns:a16="http://schemas.microsoft.com/office/drawing/2014/main" val="3398918368"/>
                  </a:ext>
                </a:extLst>
              </a:tr>
              <a:tr h="370840">
                <a:tc>
                  <a:txBody>
                    <a:bodyPr/>
                    <a:lstStyle/>
                    <a:p>
                      <a:pPr algn="ctr"/>
                      <a:r>
                        <a:rPr lang="en-US" sz="2800" i="1" dirty="0"/>
                        <a:t>1.5</a:t>
                      </a:r>
                    </a:p>
                  </a:txBody>
                  <a:tcPr>
                    <a:solidFill>
                      <a:schemeClr val="bg1">
                        <a:lumMod val="75000"/>
                      </a:schemeClr>
                    </a:solidFill>
                  </a:tcPr>
                </a:tc>
                <a:tc>
                  <a:txBody>
                    <a:bodyPr/>
                    <a:lstStyle/>
                    <a:p>
                      <a:pPr algn="ctr"/>
                      <a:r>
                        <a:rPr lang="en-US" sz="2800" i="1" dirty="0"/>
                        <a:t>x ~2.83</a:t>
                      </a:r>
                    </a:p>
                  </a:txBody>
                  <a:tcPr>
                    <a:solidFill>
                      <a:schemeClr val="bg1">
                        <a:lumMod val="75000"/>
                      </a:schemeClr>
                    </a:solidFill>
                  </a:tcPr>
                </a:tc>
                <a:extLst>
                  <a:ext uri="{0D108BD9-81ED-4DB2-BD59-A6C34878D82A}">
                    <a16:rowId xmlns:a16="http://schemas.microsoft.com/office/drawing/2014/main" val="3294223622"/>
                  </a:ext>
                </a:extLst>
              </a:tr>
              <a:tr h="370840">
                <a:tc>
                  <a:txBody>
                    <a:bodyPr/>
                    <a:lstStyle/>
                    <a:p>
                      <a:pPr algn="ctr"/>
                      <a:r>
                        <a:rPr lang="en-US" sz="2800" i="1" dirty="0"/>
                        <a:t>-1</a:t>
                      </a:r>
                    </a:p>
                  </a:txBody>
                  <a:tcPr>
                    <a:solidFill>
                      <a:schemeClr val="bg1">
                        <a:lumMod val="75000"/>
                      </a:schemeClr>
                    </a:solidFill>
                  </a:tcPr>
                </a:tc>
                <a:tc>
                  <a:txBody>
                    <a:bodyPr/>
                    <a:lstStyle/>
                    <a:p>
                      <a:pPr algn="ctr"/>
                      <a:r>
                        <a:rPr lang="en-US" sz="2800" i="1" dirty="0"/>
                        <a:t>0.5</a:t>
                      </a:r>
                    </a:p>
                  </a:txBody>
                  <a:tcPr>
                    <a:solidFill>
                      <a:schemeClr val="bg1">
                        <a:lumMod val="75000"/>
                      </a:schemeClr>
                    </a:solidFill>
                  </a:tcPr>
                </a:tc>
                <a:extLst>
                  <a:ext uri="{0D108BD9-81ED-4DB2-BD59-A6C34878D82A}">
                    <a16:rowId xmlns:a16="http://schemas.microsoft.com/office/drawing/2014/main" val="1035593448"/>
                  </a:ext>
                </a:extLst>
              </a:tr>
            </a:tbl>
          </a:graphicData>
        </a:graphic>
      </p:graphicFrame>
      <p:sp>
        <p:nvSpPr>
          <p:cNvPr id="3" name="Rectangle 2"/>
          <p:cNvSpPr/>
          <p:nvPr/>
        </p:nvSpPr>
        <p:spPr>
          <a:xfrm>
            <a:off x="4551346" y="1226611"/>
            <a:ext cx="3089307" cy="707886"/>
          </a:xfrm>
          <a:prstGeom prst="rect">
            <a:avLst/>
          </a:prstGeom>
        </p:spPr>
        <p:txBody>
          <a:bodyPr wrap="none">
            <a:spAutoFit/>
          </a:bodyPr>
          <a:lstStyle/>
          <a:p>
            <a:r>
              <a:rPr lang="en-US" sz="4000" dirty="0">
                <a:latin typeface="Arial" charset="0"/>
                <a:cs typeface="Arial" charset="0"/>
              </a:rPr>
              <a:t>Rate = k[A]</a:t>
            </a:r>
            <a:r>
              <a:rPr lang="en-US" sz="4000" i="1" baseline="30000" dirty="0">
                <a:latin typeface="Arial" charset="0"/>
                <a:cs typeface="Arial" charset="0"/>
              </a:rPr>
              <a:t>n</a:t>
            </a:r>
            <a:endParaRPr lang="en-US" sz="4000" dirty="0"/>
          </a:p>
        </p:txBody>
      </p:sp>
      <p:sp>
        <p:nvSpPr>
          <p:cNvPr id="4" name="TextBox 3"/>
          <p:cNvSpPr txBox="1"/>
          <p:nvPr/>
        </p:nvSpPr>
        <p:spPr>
          <a:xfrm>
            <a:off x="9067800" y="5334000"/>
            <a:ext cx="2286000" cy="523220"/>
          </a:xfrm>
          <a:prstGeom prst="rect">
            <a:avLst/>
          </a:prstGeom>
          <a:noFill/>
        </p:spPr>
        <p:txBody>
          <a:bodyPr wrap="square" rtlCol="0">
            <a:spAutoFit/>
          </a:bodyPr>
          <a:lstStyle/>
          <a:p>
            <a:r>
              <a:rPr lang="en-US" b="0" i="1" dirty="0">
                <a:latin typeface="+mj-lt"/>
              </a:rPr>
              <a:t>Not common</a:t>
            </a:r>
          </a:p>
        </p:txBody>
      </p:sp>
    </p:spTree>
    <p:extLst>
      <p:ext uri="{BB962C8B-B14F-4D97-AF65-F5344CB8AC3E}">
        <p14:creationId xmlns:p14="http://schemas.microsoft.com/office/powerpoint/2010/main" val="1378677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62000" y="2857500"/>
            <a:ext cx="10668000" cy="1143000"/>
          </a:xfrm>
        </p:spPr>
        <p:txBody>
          <a:bodyPr/>
          <a:lstStyle/>
          <a:p>
            <a:r>
              <a:rPr lang="en-US" b="1" dirty="0">
                <a:solidFill>
                  <a:srgbClr val="0070C0"/>
                </a:solidFill>
                <a:latin typeface="Arial" panose="020B0604020202020204" pitchFamily="34" charset="0"/>
                <a:cs typeface="Arial" panose="020B0604020202020204" pitchFamily="34" charset="0"/>
              </a:rPr>
              <a:t>This section is new!</a:t>
            </a:r>
            <a:br>
              <a:rPr lang="en-US" b="1" dirty="0">
                <a:solidFill>
                  <a:srgbClr val="0070C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For sure take notes on this part, and add more details at home like normal!</a:t>
            </a:r>
          </a:p>
        </p:txBody>
      </p:sp>
      <p:sp>
        <p:nvSpPr>
          <p:cNvPr id="7" name="Frame 6"/>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37968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506375" y="1193136"/>
            <a:ext cx="11179250" cy="3970318"/>
          </a:xfrm>
          <a:prstGeom prst="rect">
            <a:avLst/>
          </a:prstGeom>
          <a:noFill/>
          <a:ln w="9525">
            <a:noFill/>
            <a:miter lim="800000"/>
            <a:headEnd/>
            <a:tailEnd/>
          </a:ln>
          <a:effectLst/>
        </p:spPr>
        <p:txBody>
          <a:bodyPr wrap="square">
            <a:spAutoFit/>
          </a:bodyPr>
          <a:lstStyle/>
          <a:p>
            <a:pPr eaLnBrk="1" hangingPunct="1">
              <a:defRPr/>
            </a:pPr>
            <a:r>
              <a:rPr lang="en-US" sz="3200" b="0" dirty="0">
                <a:solidFill>
                  <a:srgbClr val="000000"/>
                </a:solidFill>
                <a:latin typeface="Arial"/>
                <a:cs typeface="Arial"/>
              </a:rPr>
              <a:t>For the reaction A </a:t>
            </a:r>
            <a:r>
              <a:rPr lang="en-US" sz="3200" b="0" dirty="0">
                <a:solidFill>
                  <a:srgbClr val="000000"/>
                </a:solidFill>
                <a:latin typeface="Arial"/>
                <a:cs typeface="Arial"/>
                <a:sym typeface="Symbol" pitchFamily="84" charset="2"/>
              </a:rPr>
              <a:t> products, the rate law depends on the concentration of A.</a:t>
            </a:r>
          </a:p>
          <a:p>
            <a:pPr eaLnBrk="1" hangingPunct="1">
              <a:defRPr/>
            </a:pPr>
            <a:endParaRPr lang="en-US" sz="3200" b="0" dirty="0">
              <a:solidFill>
                <a:srgbClr val="000000"/>
              </a:solidFill>
              <a:latin typeface="Arial"/>
              <a:cs typeface="Arial"/>
              <a:sym typeface="Symbol" pitchFamily="84" charset="2"/>
            </a:endParaRPr>
          </a:p>
          <a:p>
            <a:pPr eaLnBrk="1" hangingPunct="1">
              <a:defRPr/>
            </a:pPr>
            <a:r>
              <a:rPr lang="en-US" sz="3200" b="0" dirty="0">
                <a:solidFill>
                  <a:srgbClr val="000000"/>
                </a:solidFill>
                <a:latin typeface="Arial"/>
                <a:cs typeface="Arial"/>
                <a:sym typeface="Symbol" pitchFamily="84" charset="2"/>
              </a:rPr>
              <a:t>Applying calculus to integrate the rate law gives another equation showing the relationship between the </a:t>
            </a:r>
            <a:r>
              <a:rPr lang="en-US" sz="3200" u="sng" dirty="0">
                <a:solidFill>
                  <a:srgbClr val="000000"/>
                </a:solidFill>
                <a:latin typeface="Arial"/>
                <a:cs typeface="Arial"/>
                <a:sym typeface="Symbol" pitchFamily="84" charset="2"/>
              </a:rPr>
              <a:t>concentration of A </a:t>
            </a:r>
            <a:r>
              <a:rPr lang="en-US" sz="3200" b="0" dirty="0">
                <a:solidFill>
                  <a:srgbClr val="000000"/>
                </a:solidFill>
                <a:latin typeface="Arial"/>
                <a:cs typeface="Arial"/>
                <a:sym typeface="Symbol" pitchFamily="84" charset="2"/>
              </a:rPr>
              <a:t>and the </a:t>
            </a:r>
            <a:r>
              <a:rPr lang="en-US" sz="3200" u="sng" dirty="0">
                <a:solidFill>
                  <a:srgbClr val="FF0000"/>
                </a:solidFill>
                <a:latin typeface="Arial"/>
                <a:cs typeface="Arial"/>
                <a:sym typeface="Symbol" pitchFamily="84" charset="2"/>
              </a:rPr>
              <a:t>time</a:t>
            </a:r>
            <a:r>
              <a:rPr lang="en-US" sz="3200" b="0" dirty="0">
                <a:solidFill>
                  <a:srgbClr val="000000"/>
                </a:solidFill>
                <a:latin typeface="Arial"/>
                <a:cs typeface="Arial"/>
                <a:sym typeface="Symbol" pitchFamily="84" charset="2"/>
              </a:rPr>
              <a:t>  of the reaction; this is called the </a:t>
            </a:r>
            <a:r>
              <a:rPr lang="en-US" sz="3200" dirty="0">
                <a:solidFill>
                  <a:srgbClr val="0070C0"/>
                </a:solidFill>
                <a:latin typeface="Arial"/>
                <a:cs typeface="Arial"/>
                <a:sym typeface="Symbol" pitchFamily="84" charset="2"/>
              </a:rPr>
              <a:t>integrated rate law.</a:t>
            </a:r>
          </a:p>
          <a:p>
            <a:endParaRPr lang="en-US" dirty="0">
              <a:solidFill>
                <a:srgbClr val="000000"/>
              </a:solidFill>
              <a:latin typeface="Arial" panose="020B0604020202020204" pitchFamily="34" charset="0"/>
              <a:cs typeface="Arial" panose="020B0604020202020204" pitchFamily="34" charset="0"/>
            </a:endParaRPr>
          </a:p>
        </p:txBody>
      </p:sp>
      <p:sp>
        <p:nvSpPr>
          <p:cNvPr id="8" name="Rectangle 2"/>
          <p:cNvSpPr>
            <a:spLocks noGrp="1" noChangeArrowheads="1"/>
          </p:cNvSpPr>
          <p:nvPr>
            <p:ph type="title"/>
          </p:nvPr>
        </p:nvSpPr>
        <p:spPr>
          <a:xfrm>
            <a:off x="555550" y="209601"/>
            <a:ext cx="9883850" cy="855227"/>
          </a:xfrm>
        </p:spPr>
        <p:txBody>
          <a:bodyPr/>
          <a:lstStyle/>
          <a:p>
            <a:pPr algn="l"/>
            <a:r>
              <a:rPr lang="en-US" sz="4400" b="1" u="sng" dirty="0">
                <a:solidFill>
                  <a:srgbClr val="000000"/>
                </a:solidFill>
                <a:effectLst/>
                <a:latin typeface="Arial" panose="020B0604020202020204" pitchFamily="34" charset="0"/>
                <a:cs typeface="Arial" panose="020B0604020202020204" pitchFamily="34" charset="0"/>
              </a:rPr>
              <a:t>Integrated Rate Law</a:t>
            </a:r>
          </a:p>
        </p:txBody>
      </p:sp>
      <p:sp>
        <p:nvSpPr>
          <p:cNvPr id="9" name="Frame 8"/>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3804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22911" y="622649"/>
            <a:ext cx="8746177" cy="2023753"/>
          </a:xfrm>
        </p:spPr>
        <p:txBody>
          <a:bodyPr>
            <a:normAutofit/>
          </a:bodyPr>
          <a:lstStyle/>
          <a:p>
            <a:pPr algn="ctr"/>
            <a:r>
              <a:rPr lang="en-US" sz="8000" u="sng" dirty="0">
                <a:latin typeface="Impact" panose="020B0806030902050204" pitchFamily="34" charset="0"/>
              </a:rPr>
              <a:t>N9 - KINETICS</a:t>
            </a:r>
          </a:p>
        </p:txBody>
      </p:sp>
      <p:sp>
        <p:nvSpPr>
          <p:cNvPr id="2" name="TextBox 1">
            <a:extLst>
              <a:ext uri="{FF2B5EF4-FFF2-40B4-BE49-F238E27FC236}">
                <a16:creationId xmlns:a16="http://schemas.microsoft.com/office/drawing/2014/main" id="{EB67DC9B-EEAE-F64D-A8B6-FF023D9B83FE}"/>
              </a:ext>
            </a:extLst>
          </p:cNvPr>
          <p:cNvSpPr txBox="1"/>
          <p:nvPr/>
        </p:nvSpPr>
        <p:spPr>
          <a:xfrm>
            <a:off x="457198" y="3823050"/>
            <a:ext cx="11277600" cy="2123658"/>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Target: </a:t>
            </a:r>
            <a:r>
              <a:rPr kumimoji="0" lang="en-US" sz="4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 can write differential rate laws</a:t>
            </a:r>
            <a:r>
              <a:rPr kumimoji="0" lang="en-US" sz="44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and integrated rate laws, and I can use graphical methods to identify reaction orders. </a:t>
            </a:r>
            <a:endParaRPr kumimoji="0" lang="en-US" sz="4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Frame 3"/>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AD74EF36-B7EE-D80B-662D-1489F2583044}"/>
              </a:ext>
            </a:extLst>
          </p:cNvPr>
          <p:cNvSpPr txBox="1"/>
          <p:nvPr/>
        </p:nvSpPr>
        <p:spPr>
          <a:xfrm>
            <a:off x="2088355" y="2321004"/>
            <a:ext cx="8015287"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Rate Laws</a:t>
            </a:r>
          </a:p>
        </p:txBody>
      </p:sp>
    </p:spTree>
    <p:extLst>
      <p:ext uri="{BB962C8B-B14F-4D97-AF65-F5344CB8AC3E}">
        <p14:creationId xmlns:p14="http://schemas.microsoft.com/office/powerpoint/2010/main" val="2935325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555550" y="209601"/>
            <a:ext cx="9883850" cy="855227"/>
          </a:xfrm>
        </p:spPr>
        <p:txBody>
          <a:bodyPr/>
          <a:lstStyle/>
          <a:p>
            <a:pPr algn="l"/>
            <a:r>
              <a:rPr lang="en-US" sz="4400" b="1" u="sng" dirty="0">
                <a:solidFill>
                  <a:srgbClr val="000000"/>
                </a:solidFill>
                <a:effectLst/>
                <a:latin typeface="Arial" panose="020B0604020202020204" pitchFamily="34" charset="0"/>
                <a:cs typeface="Arial" panose="020B0604020202020204" pitchFamily="34" charset="0"/>
              </a:rPr>
              <a:t>Integrated Rate Law</a:t>
            </a:r>
          </a:p>
        </p:txBody>
      </p:sp>
      <p:sp>
        <p:nvSpPr>
          <p:cNvPr id="9" name="Frame 8"/>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425400726"/>
                  </p:ext>
                </p:extLst>
              </p:nvPr>
            </p:nvGraphicFramePr>
            <p:xfrm>
              <a:off x="502921" y="1289177"/>
              <a:ext cx="11155678" cy="4815840"/>
            </p:xfrm>
            <a:graphic>
              <a:graphicData uri="http://schemas.openxmlformats.org/drawingml/2006/table">
                <a:tbl>
                  <a:tblPr firstRow="1" bandRow="1">
                    <a:tableStyleId>{5940675A-B579-460E-94D1-54222C63F5DA}</a:tableStyleId>
                  </a:tblPr>
                  <a:tblGrid>
                    <a:gridCol w="1706879">
                      <a:extLst>
                        <a:ext uri="{9D8B030D-6E8A-4147-A177-3AD203B41FA5}">
                          <a16:colId xmlns:a16="http://schemas.microsoft.com/office/drawing/2014/main" val="2139751118"/>
                        </a:ext>
                      </a:extLst>
                    </a:gridCol>
                    <a:gridCol w="1310944">
                      <a:extLst>
                        <a:ext uri="{9D8B030D-6E8A-4147-A177-3AD203B41FA5}">
                          <a16:colId xmlns:a16="http://schemas.microsoft.com/office/drawing/2014/main" val="1900013760"/>
                        </a:ext>
                      </a:extLst>
                    </a:gridCol>
                    <a:gridCol w="1059893">
                      <a:extLst>
                        <a:ext uri="{9D8B030D-6E8A-4147-A177-3AD203B41FA5}">
                          <a16:colId xmlns:a16="http://schemas.microsoft.com/office/drawing/2014/main" val="2643156877"/>
                        </a:ext>
                      </a:extLst>
                    </a:gridCol>
                    <a:gridCol w="7077962">
                      <a:extLst>
                        <a:ext uri="{9D8B030D-6E8A-4147-A177-3AD203B41FA5}">
                          <a16:colId xmlns:a16="http://schemas.microsoft.com/office/drawing/2014/main" val="3414048189"/>
                        </a:ext>
                      </a:extLst>
                    </a:gridCol>
                  </a:tblGrid>
                  <a:tr h="370840">
                    <a:tc gridSpan="4">
                      <a:txBody>
                        <a:bodyPr/>
                        <a:lstStyle/>
                        <a:p>
                          <a:pPr algn="ctr"/>
                          <a:r>
                            <a:rPr lang="en-US" sz="2800" b="1" dirty="0">
                              <a:solidFill>
                                <a:srgbClr val="000000"/>
                              </a:solidFill>
                              <a:latin typeface="Arial" panose="020B0604020202020204" pitchFamily="34" charset="0"/>
                              <a:cs typeface="Arial" panose="020B0604020202020204" pitchFamily="34" charset="0"/>
                            </a:rPr>
                            <a:t>Graphing Concentration Data vs Time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623063"/>
                      </a:ext>
                    </a:extLst>
                  </a:tr>
                  <a:tr h="370840">
                    <a:tc gridSpan="4">
                      <a:txBody>
                        <a:bodyPr/>
                        <a:lstStyle/>
                        <a:p>
                          <a:pPr algn="ctr"/>
                          <a:r>
                            <a:rPr lang="en-US" sz="2400" b="1" dirty="0">
                              <a:solidFill>
                                <a:srgbClr val="000000"/>
                              </a:solidFill>
                              <a:latin typeface="Arial" panose="020B0604020202020204" pitchFamily="34" charset="0"/>
                              <a:cs typeface="Arial" panose="020B0604020202020204" pitchFamily="34" charset="0"/>
                            </a:rPr>
                            <a:t>Graph the following</a:t>
                          </a:r>
                          <a:r>
                            <a:rPr lang="en-US" sz="2400" b="1" baseline="0" dirty="0">
                              <a:solidFill>
                                <a:srgbClr val="000000"/>
                              </a:solidFill>
                              <a:latin typeface="Arial" panose="020B0604020202020204" pitchFamily="34" charset="0"/>
                              <a:cs typeface="Arial" panose="020B0604020202020204" pitchFamily="34" charset="0"/>
                            </a:rPr>
                            <a:t> versus time. The one that is linear tells you the order! </a:t>
                          </a:r>
                        </a:p>
                        <a:p>
                          <a:pPr algn="ctr"/>
                          <a:r>
                            <a:rPr lang="en-US" sz="2400" b="1" baseline="0" dirty="0">
                              <a:solidFill>
                                <a:srgbClr val="000000"/>
                              </a:solidFill>
                              <a:latin typeface="Arial" panose="020B0604020202020204" pitchFamily="34" charset="0"/>
                              <a:cs typeface="Arial" panose="020B0604020202020204" pitchFamily="34" charset="0"/>
                            </a:rPr>
                            <a:t>Why? Because of Math. Ha!</a:t>
                          </a:r>
                          <a:endParaRPr lang="en-US" sz="2400" b="1"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036196"/>
                      </a:ext>
                    </a:extLst>
                  </a:tr>
                  <a:tr h="370840">
                    <a:tc>
                      <a:txBody>
                        <a:bodyPr/>
                        <a:lstStyle/>
                        <a:p>
                          <a:pPr algn="ctr"/>
                          <a:r>
                            <a:rPr lang="en-US" sz="2000" b="1" dirty="0">
                              <a:solidFill>
                                <a:srgbClr val="000000"/>
                              </a:solidFill>
                              <a:latin typeface="Arial" panose="020B0604020202020204" pitchFamily="34" charset="0"/>
                              <a:cs typeface="Arial" panose="020B0604020202020204" pitchFamily="34" charset="0"/>
                            </a:rPr>
                            <a:t>Memory Device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r>
                            <a:rPr lang="en-US" sz="2000" b="1" dirty="0">
                              <a:solidFill>
                                <a:srgbClr val="000000"/>
                              </a:solidFill>
                              <a:latin typeface="Arial" panose="020B0604020202020204" pitchFamily="34" charset="0"/>
                              <a:cs typeface="Arial" panose="020B0604020202020204" pitchFamily="34" charset="0"/>
                            </a:rPr>
                            <a:t>Y</a:t>
                          </a:r>
                          <a:r>
                            <a:rPr lang="en-US" sz="2000" b="1" baseline="0" dirty="0">
                              <a:solidFill>
                                <a:srgbClr val="000000"/>
                              </a:solidFill>
                              <a:latin typeface="Arial" panose="020B0604020202020204" pitchFamily="34" charset="0"/>
                              <a:cs typeface="Arial" panose="020B0604020202020204" pitchFamily="34" charset="0"/>
                            </a:rPr>
                            <a:t>-axis</a:t>
                          </a:r>
                          <a:endParaRPr lang="en-US" sz="2000"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r>
                            <a:rPr lang="en-US" sz="2000" b="1" dirty="0">
                              <a:solidFill>
                                <a:srgbClr val="000000"/>
                              </a:solidFill>
                              <a:latin typeface="Arial" panose="020B0604020202020204" pitchFamily="34" charset="0"/>
                              <a:cs typeface="Arial" panose="020B0604020202020204" pitchFamily="34" charset="0"/>
                            </a:rPr>
                            <a:t>Order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r>
                            <a:rPr lang="en-US" sz="2000" b="1" dirty="0">
                              <a:solidFill>
                                <a:srgbClr val="000000"/>
                              </a:solidFill>
                              <a:latin typeface="Arial" panose="020B0604020202020204" pitchFamily="34" charset="0"/>
                              <a:cs typeface="Arial" panose="020B0604020202020204" pitchFamily="34" charset="0"/>
                            </a:rPr>
                            <a:t>y = mx + b format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494099618"/>
                      </a:ext>
                    </a:extLst>
                  </a:tr>
                  <a:tr h="370840">
                    <a:tc>
                      <a:txBody>
                        <a:bodyPr/>
                        <a:lstStyle/>
                        <a:p>
                          <a:pPr algn="ctr"/>
                          <a:r>
                            <a:rPr lang="en-US" sz="3200" b="1" dirty="0">
                              <a:solidFill>
                                <a:srgbClr val="000000"/>
                              </a:solidFill>
                              <a:latin typeface="Arial" panose="020B0604020202020204" pitchFamily="34" charset="0"/>
                              <a:cs typeface="Arial" panose="020B0604020202020204" pitchFamily="34" charset="0"/>
                            </a:rPr>
                            <a:t>C</a:t>
                          </a:r>
                          <a:br>
                            <a:rPr lang="en-US" sz="3200" b="1" dirty="0">
                              <a:solidFill>
                                <a:srgbClr val="000000"/>
                              </a:solidFill>
                              <a:latin typeface="Arial" panose="020B0604020202020204" pitchFamily="34" charset="0"/>
                              <a:cs typeface="Arial" panose="020B0604020202020204" pitchFamily="34" charset="0"/>
                            </a:rPr>
                          </a:br>
                          <a:r>
                            <a:rPr lang="en-US" sz="1800" b="0" i="1" dirty="0">
                              <a:solidFill>
                                <a:srgbClr val="000000"/>
                              </a:solidFill>
                              <a:latin typeface="Arial" panose="020B0604020202020204" pitchFamily="34" charset="0"/>
                              <a:cs typeface="Arial" panose="020B0604020202020204" pitchFamily="34" charset="0"/>
                            </a:rPr>
                            <a:t>Concentration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dirty="0">
                              <a:solidFill>
                                <a:srgbClr val="000000"/>
                              </a:solidFill>
                              <a:latin typeface="Arial" panose="020B0604020202020204" pitchFamily="34" charset="0"/>
                              <a:cs typeface="Arial" panose="020B0604020202020204" pitchFamily="34" charset="0"/>
                            </a:rPr>
                            <a:t>[A]</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dirty="0">
                              <a:solidFill>
                                <a:srgbClr val="000000"/>
                              </a:solidFill>
                              <a:latin typeface="Arial" panose="020B0604020202020204" pitchFamily="34" charset="0"/>
                              <a:cs typeface="Arial" panose="020B0604020202020204" pitchFamily="34" charset="0"/>
                            </a:rPr>
                            <a:t>0</a:t>
                          </a:r>
                          <a:r>
                            <a:rPr lang="en-US" sz="3200" baseline="30000" dirty="0">
                              <a:solidFill>
                                <a:srgbClr val="000000"/>
                              </a:solidFill>
                              <a:latin typeface="Arial" panose="020B0604020202020204" pitchFamily="34" charset="0"/>
                              <a:cs typeface="Arial" panose="020B0604020202020204" pitchFamily="34" charset="0"/>
                            </a:rPr>
                            <a:t>th</a:t>
                          </a:r>
                          <a:r>
                            <a:rPr lang="en-US" sz="3200" dirty="0">
                              <a:solidFill>
                                <a:srgbClr val="000000"/>
                              </a:solidFill>
                              <a:latin typeface="Arial" panose="020B0604020202020204" pitchFamily="34" charset="0"/>
                              <a:cs typeface="Arial" panose="020B0604020202020204" pitchFamily="34" charset="0"/>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3200" i="1" smtClean="0">
                                        <a:solidFill>
                                          <a:srgbClr val="000000"/>
                                        </a:solidFill>
                                        <a:latin typeface="Cambria Math" panose="02040503050406030204" pitchFamily="18" charset="0"/>
                                      </a:rPr>
                                    </m:ctrlPr>
                                  </m:sSubPr>
                                  <m:e>
                                    <m:d>
                                      <m:dPr>
                                        <m:begChr m:val="["/>
                                        <m:endChr m:val="]"/>
                                        <m:ctrlPr>
                                          <a:rPr lang="en-US" sz="3200" i="1">
                                            <a:solidFill>
                                              <a:srgbClr val="000000"/>
                                            </a:solidFill>
                                            <a:latin typeface="Cambria Math" panose="02040503050406030204" pitchFamily="18" charset="0"/>
                                          </a:rPr>
                                        </m:ctrlPr>
                                      </m:dPr>
                                      <m:e>
                                        <m:r>
                                          <a:rPr lang="en-US" sz="3200" i="1">
                                            <a:solidFill>
                                              <a:srgbClr val="000000"/>
                                            </a:solidFill>
                                            <a:latin typeface="Cambria Math" charset="0"/>
                                          </a:rPr>
                                          <m:t>𝐴</m:t>
                                        </m:r>
                                      </m:e>
                                    </m:d>
                                  </m:e>
                                  <m:sub>
                                    <m:r>
                                      <a:rPr lang="en-US" sz="3200" i="1">
                                        <a:solidFill>
                                          <a:srgbClr val="000000"/>
                                        </a:solidFill>
                                        <a:latin typeface="Cambria Math" charset="0"/>
                                      </a:rPr>
                                      <m:t>𝑡</m:t>
                                    </m:r>
                                  </m:sub>
                                </m:sSub>
                                <m:r>
                                  <a:rPr lang="en-US" sz="3200">
                                    <a:solidFill>
                                      <a:srgbClr val="000000"/>
                                    </a:solidFill>
                                    <a:latin typeface="Cambria Math" charset="0"/>
                                  </a:rPr>
                                  <m:t>=−</m:t>
                                </m:r>
                                <m:r>
                                  <a:rPr lang="en-US" sz="3200" i="1">
                                    <a:solidFill>
                                      <a:srgbClr val="000000"/>
                                    </a:solidFill>
                                    <a:latin typeface="Cambria Math" charset="0"/>
                                  </a:rPr>
                                  <m:t>𝑘𝑡</m:t>
                                </m:r>
                                <m:r>
                                  <a:rPr lang="en-US" sz="3200">
                                    <a:solidFill>
                                      <a:srgbClr val="000000"/>
                                    </a:solidFill>
                                    <a:latin typeface="Cambria Math" charset="0"/>
                                  </a:rPr>
                                  <m:t>+ </m:t>
                                </m:r>
                                <m:sSub>
                                  <m:sSubPr>
                                    <m:ctrlPr>
                                      <a:rPr lang="en-US" sz="3200" i="1">
                                        <a:solidFill>
                                          <a:srgbClr val="000000"/>
                                        </a:solidFill>
                                        <a:latin typeface="Cambria Math" panose="02040503050406030204" pitchFamily="18" charset="0"/>
                                      </a:rPr>
                                    </m:ctrlPr>
                                  </m:sSubPr>
                                  <m:e>
                                    <m:d>
                                      <m:dPr>
                                        <m:begChr m:val="["/>
                                        <m:endChr m:val="]"/>
                                        <m:ctrlPr>
                                          <a:rPr lang="en-US" sz="3200" i="1">
                                            <a:solidFill>
                                              <a:srgbClr val="000000"/>
                                            </a:solidFill>
                                            <a:latin typeface="Cambria Math" panose="02040503050406030204" pitchFamily="18" charset="0"/>
                                          </a:rPr>
                                        </m:ctrlPr>
                                      </m:dPr>
                                      <m:e>
                                        <m:r>
                                          <a:rPr lang="en-US" sz="3200" i="1">
                                            <a:solidFill>
                                              <a:srgbClr val="000000"/>
                                            </a:solidFill>
                                            <a:latin typeface="Cambria Math" charset="0"/>
                                          </a:rPr>
                                          <m:t>𝐴</m:t>
                                        </m:r>
                                      </m:e>
                                    </m:d>
                                  </m:e>
                                  <m:sub>
                                    <m:r>
                                      <a:rPr lang="en-US" sz="3200">
                                        <a:solidFill>
                                          <a:srgbClr val="000000"/>
                                        </a:solidFill>
                                        <a:latin typeface="Cambria Math" charset="0"/>
                                      </a:rPr>
                                      <m:t>0</m:t>
                                    </m:r>
                                  </m:sub>
                                </m:sSub>
                              </m:oMath>
                            </m:oMathPara>
                          </a14:m>
                          <a:endParaRPr lang="en-US" sz="32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649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Arial" panose="020B0604020202020204" pitchFamily="34" charset="0"/>
                              <a:cs typeface="Arial" panose="020B0604020202020204" pitchFamily="34" charset="0"/>
                            </a:rPr>
                            <a:t>N</a:t>
                          </a:r>
                          <a:br>
                            <a:rPr lang="en-US" sz="3200" b="1" dirty="0">
                              <a:solidFill>
                                <a:srgbClr val="000000"/>
                              </a:solidFill>
                              <a:latin typeface="Arial" panose="020B0604020202020204" pitchFamily="34" charset="0"/>
                              <a:cs typeface="Arial" panose="020B0604020202020204" pitchFamily="34" charset="0"/>
                            </a:rPr>
                          </a:br>
                          <a:r>
                            <a:rPr lang="en-US" sz="1800" b="0" i="1" dirty="0">
                              <a:solidFill>
                                <a:srgbClr val="000000"/>
                              </a:solidFill>
                              <a:latin typeface="Arial" panose="020B0604020202020204" pitchFamily="34" charset="0"/>
                              <a:cs typeface="Arial" panose="020B0604020202020204" pitchFamily="34" charset="0"/>
                            </a:rPr>
                            <a:t>Natural Log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dirty="0">
                              <a:solidFill>
                                <a:srgbClr val="000000"/>
                              </a:solidFill>
                              <a:latin typeface="Arial" panose="020B0604020202020204" pitchFamily="34" charset="0"/>
                              <a:cs typeface="Arial" panose="020B0604020202020204" pitchFamily="34" charset="0"/>
                            </a:rPr>
                            <a:t>Ln [A]</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dirty="0">
                              <a:solidFill>
                                <a:srgbClr val="000000"/>
                              </a:solidFill>
                              <a:latin typeface="Arial" panose="020B0604020202020204" pitchFamily="34" charset="0"/>
                              <a:cs typeface="Arial" panose="020B0604020202020204" pitchFamily="34" charset="0"/>
                            </a:rPr>
                            <a:t>1</a:t>
                          </a:r>
                          <a:r>
                            <a:rPr lang="en-US" sz="3200" baseline="30000" dirty="0">
                              <a:solidFill>
                                <a:srgbClr val="000000"/>
                              </a:solidFill>
                              <a:latin typeface="Arial" panose="020B0604020202020204" pitchFamily="34" charset="0"/>
                              <a:cs typeface="Arial" panose="020B0604020202020204" pitchFamily="34" charset="0"/>
                            </a:rPr>
                            <a:t>st</a:t>
                          </a:r>
                          <a:r>
                            <a:rPr lang="en-US" sz="3200" dirty="0">
                              <a:solidFill>
                                <a:srgbClr val="000000"/>
                              </a:solidFill>
                              <a:latin typeface="Arial" panose="020B0604020202020204" pitchFamily="34" charset="0"/>
                              <a:cs typeface="Arial" panose="020B0604020202020204" pitchFamily="34" charset="0"/>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3200" i="1" smtClean="0">
                                        <a:solidFill>
                                          <a:srgbClr val="000000"/>
                                        </a:solidFill>
                                        <a:latin typeface="Cambria Math" panose="02040503050406030204" pitchFamily="18" charset="0"/>
                                      </a:rPr>
                                    </m:ctrlPr>
                                  </m:sSubPr>
                                  <m:e>
                                    <m:d>
                                      <m:dPr>
                                        <m:begChr m:val=""/>
                                        <m:endChr m:val="]"/>
                                        <m:ctrlPr>
                                          <a:rPr lang="en-US" sz="3200" i="1">
                                            <a:solidFill>
                                              <a:srgbClr val="000000"/>
                                            </a:solidFill>
                                            <a:latin typeface="Cambria Math" panose="02040503050406030204" pitchFamily="18" charset="0"/>
                                          </a:rPr>
                                        </m:ctrlPr>
                                      </m:dPr>
                                      <m:e>
                                        <m:r>
                                          <a:rPr lang="en-US" sz="3200" i="1">
                                            <a:solidFill>
                                              <a:srgbClr val="000000"/>
                                            </a:solidFill>
                                            <a:latin typeface="Cambria Math" charset="0"/>
                                          </a:rPr>
                                          <m:t>𝐿𝑛</m:t>
                                        </m:r>
                                        <m:r>
                                          <a:rPr lang="en-US" sz="3200">
                                            <a:solidFill>
                                              <a:srgbClr val="000000"/>
                                            </a:solidFill>
                                            <a:latin typeface="Cambria Math" charset="0"/>
                                          </a:rPr>
                                          <m:t>[</m:t>
                                        </m:r>
                                        <m:r>
                                          <a:rPr lang="en-US" sz="3200" i="1">
                                            <a:solidFill>
                                              <a:srgbClr val="000000"/>
                                            </a:solidFill>
                                            <a:latin typeface="Cambria Math" charset="0"/>
                                          </a:rPr>
                                          <m:t>𝐴</m:t>
                                        </m:r>
                                      </m:e>
                                    </m:d>
                                  </m:e>
                                  <m:sub>
                                    <m:r>
                                      <a:rPr lang="en-US" sz="3200" i="1">
                                        <a:solidFill>
                                          <a:srgbClr val="000000"/>
                                        </a:solidFill>
                                        <a:latin typeface="Cambria Math" charset="0"/>
                                      </a:rPr>
                                      <m:t>𝑡</m:t>
                                    </m:r>
                                  </m:sub>
                                </m:sSub>
                                <m:r>
                                  <a:rPr lang="en-US" sz="3200">
                                    <a:solidFill>
                                      <a:srgbClr val="000000"/>
                                    </a:solidFill>
                                    <a:latin typeface="Cambria Math" charset="0"/>
                                  </a:rPr>
                                  <m:t>=−</m:t>
                                </m:r>
                                <m:r>
                                  <a:rPr lang="en-US" sz="3200" i="1">
                                    <a:solidFill>
                                      <a:srgbClr val="000000"/>
                                    </a:solidFill>
                                    <a:latin typeface="Cambria Math" charset="0"/>
                                  </a:rPr>
                                  <m:t>𝑘𝑡</m:t>
                                </m:r>
                                <m:r>
                                  <a:rPr lang="en-US" sz="3200">
                                    <a:solidFill>
                                      <a:srgbClr val="000000"/>
                                    </a:solidFill>
                                    <a:latin typeface="Cambria Math" charset="0"/>
                                  </a:rPr>
                                  <m:t>+ </m:t>
                                </m:r>
                                <m:sSub>
                                  <m:sSubPr>
                                    <m:ctrlPr>
                                      <a:rPr lang="en-US" sz="3200" i="1">
                                        <a:solidFill>
                                          <a:srgbClr val="000000"/>
                                        </a:solidFill>
                                        <a:latin typeface="Cambria Math" panose="02040503050406030204" pitchFamily="18" charset="0"/>
                                      </a:rPr>
                                    </m:ctrlPr>
                                  </m:sSubPr>
                                  <m:e>
                                    <m:d>
                                      <m:dPr>
                                        <m:begChr m:val=""/>
                                        <m:endChr m:val="]"/>
                                        <m:ctrlPr>
                                          <a:rPr lang="en-US" sz="3200" i="1">
                                            <a:solidFill>
                                              <a:srgbClr val="000000"/>
                                            </a:solidFill>
                                            <a:latin typeface="Cambria Math" panose="02040503050406030204" pitchFamily="18" charset="0"/>
                                          </a:rPr>
                                        </m:ctrlPr>
                                      </m:dPr>
                                      <m:e>
                                        <m:r>
                                          <a:rPr lang="en-US" sz="3200" i="1">
                                            <a:solidFill>
                                              <a:srgbClr val="000000"/>
                                            </a:solidFill>
                                            <a:latin typeface="Cambria Math" charset="0"/>
                                          </a:rPr>
                                          <m:t>𝐿𝑛</m:t>
                                        </m:r>
                                        <m:r>
                                          <a:rPr lang="en-US" sz="3200">
                                            <a:solidFill>
                                              <a:srgbClr val="000000"/>
                                            </a:solidFill>
                                            <a:latin typeface="Cambria Math" charset="0"/>
                                          </a:rPr>
                                          <m:t>[</m:t>
                                        </m:r>
                                        <m:r>
                                          <a:rPr lang="en-US" sz="3200" i="1">
                                            <a:solidFill>
                                              <a:srgbClr val="000000"/>
                                            </a:solidFill>
                                            <a:latin typeface="Cambria Math" charset="0"/>
                                          </a:rPr>
                                          <m:t>𝐴</m:t>
                                        </m:r>
                                      </m:e>
                                    </m:d>
                                  </m:e>
                                  <m:sub>
                                    <m:r>
                                      <a:rPr lang="en-US" sz="3200">
                                        <a:solidFill>
                                          <a:srgbClr val="000000"/>
                                        </a:solidFill>
                                        <a:latin typeface="Cambria Math" charset="0"/>
                                      </a:rPr>
                                      <m:t>0</m:t>
                                    </m:r>
                                  </m:sub>
                                </m:sSub>
                              </m:oMath>
                            </m:oMathPara>
                          </a14:m>
                          <a:endParaRPr lang="en-US" sz="32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922244"/>
                      </a:ext>
                    </a:extLst>
                  </a:tr>
                  <a:tr h="370840">
                    <a:tc>
                      <a:txBody>
                        <a:bodyPr/>
                        <a:lstStyle/>
                        <a:p>
                          <a:pPr algn="ctr"/>
                          <a:r>
                            <a:rPr lang="en-US" sz="3200" b="1" dirty="0">
                              <a:solidFill>
                                <a:srgbClr val="000000"/>
                              </a:solidFill>
                              <a:latin typeface="Arial" panose="020B0604020202020204" pitchFamily="34" charset="0"/>
                              <a:cs typeface="Arial" panose="020B0604020202020204" pitchFamily="34" charset="0"/>
                            </a:rPr>
                            <a:t>R</a:t>
                          </a:r>
                          <a:br>
                            <a:rPr lang="en-US" sz="3200" b="1" dirty="0">
                              <a:solidFill>
                                <a:srgbClr val="000000"/>
                              </a:solidFill>
                              <a:latin typeface="Arial" panose="020B0604020202020204" pitchFamily="34" charset="0"/>
                              <a:cs typeface="Arial" panose="020B0604020202020204" pitchFamily="34" charset="0"/>
                            </a:rPr>
                          </a:br>
                          <a:r>
                            <a:rPr lang="en-US" sz="1800" b="0" i="1" dirty="0">
                              <a:solidFill>
                                <a:srgbClr val="000000"/>
                              </a:solidFill>
                              <a:latin typeface="Arial" panose="020B0604020202020204" pitchFamily="34" charset="0"/>
                              <a:cs typeface="Arial" panose="020B0604020202020204" pitchFamily="34" charset="0"/>
                            </a:rPr>
                            <a:t>Reciprocal </a:t>
                          </a:r>
                          <a:endParaRPr lang="en-US" sz="3200"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dirty="0">
                              <a:solidFill>
                                <a:srgbClr val="000000"/>
                              </a:solidFill>
                              <a:latin typeface="Arial" panose="020B0604020202020204" pitchFamily="34" charset="0"/>
                              <a:cs typeface="Arial" panose="020B0604020202020204" pitchFamily="34" charset="0"/>
                            </a:rPr>
                            <a:t>1/[A]</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dirty="0">
                              <a:solidFill>
                                <a:srgbClr val="000000"/>
                              </a:solidFill>
                              <a:latin typeface="Arial" panose="020B0604020202020204" pitchFamily="34" charset="0"/>
                              <a:cs typeface="Arial" panose="020B0604020202020204" pitchFamily="34" charset="0"/>
                            </a:rPr>
                            <a:t>2</a:t>
                          </a:r>
                          <a:r>
                            <a:rPr lang="en-US" sz="3200" baseline="30000" dirty="0">
                              <a:solidFill>
                                <a:srgbClr val="000000"/>
                              </a:solidFill>
                              <a:latin typeface="Arial" panose="020B0604020202020204" pitchFamily="34" charset="0"/>
                              <a:cs typeface="Arial" panose="020B0604020202020204" pitchFamily="34" charset="0"/>
                            </a:rPr>
                            <a:t>nd</a:t>
                          </a:r>
                          <a:r>
                            <a:rPr lang="en-US" sz="3200" dirty="0">
                              <a:solidFill>
                                <a:srgbClr val="000000"/>
                              </a:solidFill>
                              <a:latin typeface="Arial" panose="020B0604020202020204" pitchFamily="34" charset="0"/>
                              <a:cs typeface="Arial" panose="020B0604020202020204" pitchFamily="34" charset="0"/>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br>
                            <a:rPr lang="en-US" sz="3200" dirty="0">
                              <a:solidFill>
                                <a:srgbClr val="000000"/>
                              </a:solidFill>
                              <a:latin typeface="Arial" panose="020B0604020202020204" pitchFamily="34" charset="0"/>
                              <a:cs typeface="Arial" panose="020B0604020202020204" pitchFamily="34" charset="0"/>
                            </a:rPr>
                          </a:br>
                          <a:endParaRPr lang="en-US" sz="32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317080"/>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425400726"/>
                  </p:ext>
                </p:extLst>
              </p:nvPr>
            </p:nvGraphicFramePr>
            <p:xfrm>
              <a:off x="502921" y="1289177"/>
              <a:ext cx="11155678" cy="4815840"/>
            </p:xfrm>
            <a:graphic>
              <a:graphicData uri="http://schemas.openxmlformats.org/drawingml/2006/table">
                <a:tbl>
                  <a:tblPr firstRow="1" bandRow="1">
                    <a:tableStyleId>{5940675A-B579-460E-94D1-54222C63F5DA}</a:tableStyleId>
                  </a:tblPr>
                  <a:tblGrid>
                    <a:gridCol w="1706879">
                      <a:extLst>
                        <a:ext uri="{9D8B030D-6E8A-4147-A177-3AD203B41FA5}">
                          <a16:colId xmlns:a16="http://schemas.microsoft.com/office/drawing/2014/main" val="2139751118"/>
                        </a:ext>
                      </a:extLst>
                    </a:gridCol>
                    <a:gridCol w="1310944">
                      <a:extLst>
                        <a:ext uri="{9D8B030D-6E8A-4147-A177-3AD203B41FA5}">
                          <a16:colId xmlns:a16="http://schemas.microsoft.com/office/drawing/2014/main" val="1900013760"/>
                        </a:ext>
                      </a:extLst>
                    </a:gridCol>
                    <a:gridCol w="1059893">
                      <a:extLst>
                        <a:ext uri="{9D8B030D-6E8A-4147-A177-3AD203B41FA5}">
                          <a16:colId xmlns:a16="http://schemas.microsoft.com/office/drawing/2014/main" val="2643156877"/>
                        </a:ext>
                      </a:extLst>
                    </a:gridCol>
                    <a:gridCol w="7077962">
                      <a:extLst>
                        <a:ext uri="{9D8B030D-6E8A-4147-A177-3AD203B41FA5}">
                          <a16:colId xmlns:a16="http://schemas.microsoft.com/office/drawing/2014/main" val="3414048189"/>
                        </a:ext>
                      </a:extLst>
                    </a:gridCol>
                  </a:tblGrid>
                  <a:tr h="518160">
                    <a:tc gridSpan="4">
                      <a:txBody>
                        <a:bodyPr/>
                        <a:lstStyle/>
                        <a:p>
                          <a:pPr algn="ctr"/>
                          <a:r>
                            <a:rPr lang="en-US" sz="2800" b="1" dirty="0" smtClean="0">
                              <a:solidFill>
                                <a:srgbClr val="000000"/>
                              </a:solidFill>
                              <a:latin typeface="Arial" panose="020B0604020202020204" pitchFamily="34" charset="0"/>
                              <a:cs typeface="Arial" panose="020B0604020202020204" pitchFamily="34" charset="0"/>
                            </a:rPr>
                            <a:t>Graphing Concentration Data vs Time</a:t>
                          </a:r>
                          <a:endParaRPr lang="en-US" sz="2800" b="1"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623063"/>
                      </a:ext>
                    </a:extLst>
                  </a:tr>
                  <a:tr h="822960">
                    <a:tc gridSpan="4">
                      <a:txBody>
                        <a:bodyPr/>
                        <a:lstStyle/>
                        <a:p>
                          <a:pPr algn="ctr"/>
                          <a:r>
                            <a:rPr lang="en-US" sz="2400" b="1" dirty="0" smtClean="0">
                              <a:solidFill>
                                <a:srgbClr val="000000"/>
                              </a:solidFill>
                              <a:latin typeface="Arial" panose="020B0604020202020204" pitchFamily="34" charset="0"/>
                              <a:cs typeface="Arial" panose="020B0604020202020204" pitchFamily="34" charset="0"/>
                            </a:rPr>
                            <a:t>Graph the following</a:t>
                          </a:r>
                          <a:r>
                            <a:rPr lang="en-US" sz="2400" b="1" baseline="0" dirty="0" smtClean="0">
                              <a:solidFill>
                                <a:srgbClr val="000000"/>
                              </a:solidFill>
                              <a:latin typeface="Arial" panose="020B0604020202020204" pitchFamily="34" charset="0"/>
                              <a:cs typeface="Arial" panose="020B0604020202020204" pitchFamily="34" charset="0"/>
                            </a:rPr>
                            <a:t> versus time. The one that is linear tells you the order! </a:t>
                          </a:r>
                        </a:p>
                        <a:p>
                          <a:pPr algn="ctr"/>
                          <a:r>
                            <a:rPr lang="en-US" sz="2400" b="1" baseline="0" dirty="0" smtClean="0">
                              <a:solidFill>
                                <a:srgbClr val="000000"/>
                              </a:solidFill>
                              <a:latin typeface="Arial" panose="020B0604020202020204" pitchFamily="34" charset="0"/>
                              <a:cs typeface="Arial" panose="020B0604020202020204" pitchFamily="34" charset="0"/>
                            </a:rPr>
                            <a:t>Why? Because of Math. Ha!</a:t>
                          </a:r>
                          <a:endParaRPr lang="en-US" sz="2400" b="1"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036196"/>
                      </a:ext>
                    </a:extLst>
                  </a:tr>
                  <a:tr h="701040">
                    <a:tc>
                      <a:txBody>
                        <a:bodyPr/>
                        <a:lstStyle/>
                        <a:p>
                          <a:pPr algn="ctr"/>
                          <a:r>
                            <a:rPr lang="en-US" sz="2000" b="1" dirty="0" smtClean="0">
                              <a:solidFill>
                                <a:srgbClr val="000000"/>
                              </a:solidFill>
                              <a:latin typeface="Arial" panose="020B0604020202020204" pitchFamily="34" charset="0"/>
                              <a:cs typeface="Arial" panose="020B0604020202020204" pitchFamily="34" charset="0"/>
                            </a:rPr>
                            <a:t>Memory Device</a:t>
                          </a:r>
                          <a:endParaRPr lang="en-US" sz="2000"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r>
                            <a:rPr lang="en-US" sz="2000" b="1" dirty="0" smtClean="0">
                              <a:solidFill>
                                <a:srgbClr val="000000"/>
                              </a:solidFill>
                              <a:latin typeface="Arial" panose="020B0604020202020204" pitchFamily="34" charset="0"/>
                              <a:cs typeface="Arial" panose="020B0604020202020204" pitchFamily="34" charset="0"/>
                            </a:rPr>
                            <a:t>Y</a:t>
                          </a:r>
                          <a:r>
                            <a:rPr lang="en-US" sz="2000" b="1" baseline="0" dirty="0" smtClean="0">
                              <a:solidFill>
                                <a:srgbClr val="000000"/>
                              </a:solidFill>
                              <a:latin typeface="Arial" panose="020B0604020202020204" pitchFamily="34" charset="0"/>
                              <a:cs typeface="Arial" panose="020B0604020202020204" pitchFamily="34" charset="0"/>
                            </a:rPr>
                            <a:t>-axis</a:t>
                          </a:r>
                          <a:endParaRPr lang="en-US" sz="2000"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r>
                            <a:rPr lang="en-US" sz="2000" b="1" dirty="0" smtClean="0">
                              <a:solidFill>
                                <a:srgbClr val="000000"/>
                              </a:solidFill>
                              <a:latin typeface="Arial" panose="020B0604020202020204" pitchFamily="34" charset="0"/>
                              <a:cs typeface="Arial" panose="020B0604020202020204" pitchFamily="34" charset="0"/>
                            </a:rPr>
                            <a:t>Order</a:t>
                          </a:r>
                          <a:endParaRPr lang="en-US" sz="2000"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r>
                            <a:rPr lang="en-US" sz="2000" b="1" dirty="0" smtClean="0">
                              <a:solidFill>
                                <a:srgbClr val="000000"/>
                              </a:solidFill>
                              <a:latin typeface="Arial" panose="020B0604020202020204" pitchFamily="34" charset="0"/>
                              <a:cs typeface="Arial" panose="020B0604020202020204" pitchFamily="34" charset="0"/>
                            </a:rPr>
                            <a:t>y = mx + b format</a:t>
                          </a:r>
                          <a:endParaRPr lang="en-US" sz="2000"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494099618"/>
                      </a:ext>
                    </a:extLst>
                  </a:tr>
                  <a:tr h="853440">
                    <a:tc>
                      <a:txBody>
                        <a:bodyPr/>
                        <a:lstStyle/>
                        <a:p>
                          <a:pPr algn="ctr"/>
                          <a:r>
                            <a:rPr lang="en-US" sz="3200" b="1" dirty="0" smtClean="0">
                              <a:solidFill>
                                <a:srgbClr val="000000"/>
                              </a:solidFill>
                              <a:latin typeface="Arial" panose="020B0604020202020204" pitchFamily="34" charset="0"/>
                              <a:cs typeface="Arial" panose="020B0604020202020204" pitchFamily="34" charset="0"/>
                            </a:rPr>
                            <a:t>C</a:t>
                          </a:r>
                          <a:br>
                            <a:rPr lang="en-US" sz="3200" b="1" dirty="0" smtClean="0">
                              <a:solidFill>
                                <a:srgbClr val="000000"/>
                              </a:solidFill>
                              <a:latin typeface="Arial" panose="020B0604020202020204" pitchFamily="34" charset="0"/>
                              <a:cs typeface="Arial" panose="020B0604020202020204" pitchFamily="34" charset="0"/>
                            </a:rPr>
                          </a:br>
                          <a:r>
                            <a:rPr lang="en-US" sz="1800" b="0" i="1" dirty="0" smtClean="0">
                              <a:solidFill>
                                <a:srgbClr val="000000"/>
                              </a:solidFill>
                              <a:latin typeface="Arial" panose="020B0604020202020204" pitchFamily="34" charset="0"/>
                              <a:cs typeface="Arial" panose="020B0604020202020204" pitchFamily="34" charset="0"/>
                            </a:rPr>
                            <a:t>Concentration</a:t>
                          </a:r>
                          <a:endParaRPr lang="en-US" sz="1800" b="0" i="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dirty="0" smtClean="0">
                              <a:solidFill>
                                <a:srgbClr val="000000"/>
                              </a:solidFill>
                              <a:latin typeface="Arial" panose="020B0604020202020204" pitchFamily="34" charset="0"/>
                              <a:cs typeface="Arial" panose="020B0604020202020204" pitchFamily="34" charset="0"/>
                            </a:rPr>
                            <a:t>[A]</a:t>
                          </a:r>
                          <a:endParaRPr lang="en-US" sz="32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dirty="0" smtClean="0">
                              <a:solidFill>
                                <a:srgbClr val="000000"/>
                              </a:solidFill>
                              <a:latin typeface="Arial" panose="020B0604020202020204" pitchFamily="34" charset="0"/>
                              <a:cs typeface="Arial" panose="020B0604020202020204" pitchFamily="34" charset="0"/>
                            </a:rPr>
                            <a:t>0</a:t>
                          </a:r>
                          <a:r>
                            <a:rPr lang="en-US" sz="3200" baseline="30000" dirty="0" smtClean="0">
                              <a:solidFill>
                                <a:srgbClr val="000000"/>
                              </a:solidFill>
                              <a:latin typeface="Arial" panose="020B0604020202020204" pitchFamily="34" charset="0"/>
                              <a:cs typeface="Arial" panose="020B0604020202020204" pitchFamily="34" charset="0"/>
                            </a:rPr>
                            <a:t>th</a:t>
                          </a:r>
                          <a:r>
                            <a:rPr lang="en-US" sz="3200" dirty="0" smtClean="0">
                              <a:solidFill>
                                <a:srgbClr val="000000"/>
                              </a:solidFill>
                              <a:latin typeface="Arial" panose="020B0604020202020204" pitchFamily="34" charset="0"/>
                              <a:cs typeface="Arial" panose="020B0604020202020204" pitchFamily="34" charset="0"/>
                            </a:rPr>
                            <a:t> </a:t>
                          </a:r>
                          <a:endParaRPr lang="en-US" sz="32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7659" t="-244681" r="-172" b="-224823"/>
                          </a:stretch>
                        </a:blipFill>
                      </a:tcPr>
                    </a:tc>
                    <a:extLst>
                      <a:ext uri="{0D108BD9-81ED-4DB2-BD59-A6C34878D82A}">
                        <a16:rowId xmlns:a16="http://schemas.microsoft.com/office/drawing/2014/main" val="301464999"/>
                      </a:ext>
                    </a:extLst>
                  </a:tr>
                  <a:tr h="853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0000"/>
                              </a:solidFill>
                              <a:latin typeface="Arial" panose="020B0604020202020204" pitchFamily="34" charset="0"/>
                              <a:cs typeface="Arial" panose="020B0604020202020204" pitchFamily="34" charset="0"/>
                            </a:rPr>
                            <a:t>N</a:t>
                          </a:r>
                          <a:br>
                            <a:rPr lang="en-US" sz="3200" b="1" dirty="0" smtClean="0">
                              <a:solidFill>
                                <a:srgbClr val="000000"/>
                              </a:solidFill>
                              <a:latin typeface="Arial" panose="020B0604020202020204" pitchFamily="34" charset="0"/>
                              <a:cs typeface="Arial" panose="020B0604020202020204" pitchFamily="34" charset="0"/>
                            </a:rPr>
                          </a:br>
                          <a:r>
                            <a:rPr lang="en-US" sz="1800" b="0" i="1" dirty="0" smtClean="0">
                              <a:solidFill>
                                <a:srgbClr val="000000"/>
                              </a:solidFill>
                              <a:latin typeface="Arial" panose="020B0604020202020204" pitchFamily="34" charset="0"/>
                              <a:cs typeface="Arial" panose="020B0604020202020204" pitchFamily="34" charset="0"/>
                            </a:rPr>
                            <a:t>Natural Log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dirty="0" smtClean="0">
                              <a:solidFill>
                                <a:srgbClr val="000000"/>
                              </a:solidFill>
                              <a:latin typeface="Arial" panose="020B0604020202020204" pitchFamily="34" charset="0"/>
                              <a:cs typeface="Arial" panose="020B0604020202020204" pitchFamily="34" charset="0"/>
                            </a:rPr>
                            <a:t>Ln [A]</a:t>
                          </a:r>
                          <a:endParaRPr lang="en-US" sz="32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dirty="0" smtClean="0">
                              <a:solidFill>
                                <a:srgbClr val="000000"/>
                              </a:solidFill>
                              <a:latin typeface="Arial" panose="020B0604020202020204" pitchFamily="34" charset="0"/>
                              <a:cs typeface="Arial" panose="020B0604020202020204" pitchFamily="34" charset="0"/>
                            </a:rPr>
                            <a:t>1</a:t>
                          </a:r>
                          <a:r>
                            <a:rPr lang="en-US" sz="3200" baseline="30000" dirty="0" smtClean="0">
                              <a:solidFill>
                                <a:srgbClr val="000000"/>
                              </a:solidFill>
                              <a:latin typeface="Arial" panose="020B0604020202020204" pitchFamily="34" charset="0"/>
                              <a:cs typeface="Arial" panose="020B0604020202020204" pitchFamily="34" charset="0"/>
                            </a:rPr>
                            <a:t>st</a:t>
                          </a:r>
                          <a:r>
                            <a:rPr lang="en-US" sz="3200" dirty="0" smtClean="0">
                              <a:solidFill>
                                <a:srgbClr val="000000"/>
                              </a:solidFill>
                              <a:latin typeface="Arial" panose="020B0604020202020204" pitchFamily="34" charset="0"/>
                              <a:cs typeface="Arial" panose="020B0604020202020204" pitchFamily="34" charset="0"/>
                            </a:rPr>
                            <a:t> </a:t>
                          </a:r>
                          <a:endParaRPr lang="en-US" sz="32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7659" t="-347143" r="-172" b="-126429"/>
                          </a:stretch>
                        </a:blipFill>
                      </a:tcPr>
                    </a:tc>
                    <a:extLst>
                      <a:ext uri="{0D108BD9-81ED-4DB2-BD59-A6C34878D82A}">
                        <a16:rowId xmlns:a16="http://schemas.microsoft.com/office/drawing/2014/main" val="3414922244"/>
                      </a:ext>
                    </a:extLst>
                  </a:tr>
                  <a:tr h="1066800">
                    <a:tc>
                      <a:txBody>
                        <a:bodyPr/>
                        <a:lstStyle/>
                        <a:p>
                          <a:pPr algn="ctr"/>
                          <a:r>
                            <a:rPr lang="en-US" sz="3200" b="1" dirty="0" smtClean="0">
                              <a:solidFill>
                                <a:srgbClr val="000000"/>
                              </a:solidFill>
                              <a:latin typeface="Arial" panose="020B0604020202020204" pitchFamily="34" charset="0"/>
                              <a:cs typeface="Arial" panose="020B0604020202020204" pitchFamily="34" charset="0"/>
                            </a:rPr>
                            <a:t>R</a:t>
                          </a:r>
                          <a:br>
                            <a:rPr lang="en-US" sz="3200" b="1" dirty="0" smtClean="0">
                              <a:solidFill>
                                <a:srgbClr val="000000"/>
                              </a:solidFill>
                              <a:latin typeface="Arial" panose="020B0604020202020204" pitchFamily="34" charset="0"/>
                              <a:cs typeface="Arial" panose="020B0604020202020204" pitchFamily="34" charset="0"/>
                            </a:rPr>
                          </a:br>
                          <a:r>
                            <a:rPr lang="en-US" sz="1800" b="0" i="1" dirty="0" smtClean="0">
                              <a:solidFill>
                                <a:srgbClr val="000000"/>
                              </a:solidFill>
                              <a:latin typeface="Arial" panose="020B0604020202020204" pitchFamily="34" charset="0"/>
                              <a:cs typeface="Arial" panose="020B0604020202020204" pitchFamily="34" charset="0"/>
                            </a:rPr>
                            <a:t>Reciprocal </a:t>
                          </a:r>
                          <a:endParaRPr lang="en-US" sz="3200"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dirty="0" smtClean="0">
                              <a:solidFill>
                                <a:srgbClr val="000000"/>
                              </a:solidFill>
                              <a:latin typeface="Arial" panose="020B0604020202020204" pitchFamily="34" charset="0"/>
                              <a:cs typeface="Arial" panose="020B0604020202020204" pitchFamily="34" charset="0"/>
                            </a:rPr>
                            <a:t>1/[A]</a:t>
                          </a:r>
                          <a:endParaRPr lang="en-US" sz="32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dirty="0" smtClean="0">
                              <a:solidFill>
                                <a:srgbClr val="000000"/>
                              </a:solidFill>
                              <a:latin typeface="Arial" panose="020B0604020202020204" pitchFamily="34" charset="0"/>
                              <a:cs typeface="Arial" panose="020B0604020202020204" pitchFamily="34" charset="0"/>
                            </a:rPr>
                            <a:t>2</a:t>
                          </a:r>
                          <a:r>
                            <a:rPr lang="en-US" sz="3200" baseline="30000" dirty="0" smtClean="0">
                              <a:solidFill>
                                <a:srgbClr val="000000"/>
                              </a:solidFill>
                              <a:latin typeface="Arial" panose="020B0604020202020204" pitchFamily="34" charset="0"/>
                              <a:cs typeface="Arial" panose="020B0604020202020204" pitchFamily="34" charset="0"/>
                            </a:rPr>
                            <a:t>nd</a:t>
                          </a:r>
                          <a:r>
                            <a:rPr lang="en-US" sz="3200" dirty="0" smtClean="0">
                              <a:solidFill>
                                <a:srgbClr val="000000"/>
                              </a:solidFill>
                              <a:latin typeface="Arial" panose="020B0604020202020204" pitchFamily="34" charset="0"/>
                              <a:cs typeface="Arial" panose="020B0604020202020204" pitchFamily="34" charset="0"/>
                            </a:rPr>
                            <a:t> </a:t>
                          </a:r>
                          <a:endParaRPr lang="en-US" sz="32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dirty="0" smtClean="0">
                              <a:solidFill>
                                <a:srgbClr val="000000"/>
                              </a:solidFill>
                              <a:latin typeface="Arial" panose="020B0604020202020204" pitchFamily="34" charset="0"/>
                              <a:cs typeface="Arial" panose="020B0604020202020204" pitchFamily="34" charset="0"/>
                            </a:rPr>
                            <a:t/>
                          </a:r>
                          <a:br>
                            <a:rPr lang="en-US" sz="3200" dirty="0" smtClean="0">
                              <a:solidFill>
                                <a:srgbClr val="000000"/>
                              </a:solidFill>
                              <a:latin typeface="Arial" panose="020B0604020202020204" pitchFamily="34" charset="0"/>
                              <a:cs typeface="Arial" panose="020B0604020202020204" pitchFamily="34" charset="0"/>
                            </a:rPr>
                          </a:br>
                          <a:endParaRPr lang="en-US" sz="32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317080"/>
                      </a:ext>
                    </a:extLst>
                  </a:tr>
                </a:tbl>
              </a:graphicData>
            </a:graphic>
          </p:graphicFrame>
        </mc:Fallback>
      </mc:AlternateContent>
      <p:graphicFrame>
        <p:nvGraphicFramePr>
          <p:cNvPr id="6" name="Object 11"/>
          <p:cNvGraphicFramePr>
            <a:graphicFrameLocks noChangeAspect="1"/>
          </p:cNvGraphicFramePr>
          <p:nvPr>
            <p:extLst>
              <p:ext uri="{D42A27DB-BD31-4B8C-83A1-F6EECF244321}">
                <p14:modId xmlns:p14="http://schemas.microsoft.com/office/powerpoint/2010/main" val="3229953182"/>
              </p:ext>
            </p:extLst>
          </p:nvPr>
        </p:nvGraphicFramePr>
        <p:xfrm>
          <a:off x="6858000" y="5068062"/>
          <a:ext cx="2286000" cy="1006475"/>
        </p:xfrm>
        <a:graphic>
          <a:graphicData uri="http://schemas.openxmlformats.org/presentationml/2006/ole">
            <mc:AlternateContent xmlns:mc="http://schemas.openxmlformats.org/markup-compatibility/2006">
              <mc:Choice xmlns:v="urn:schemas-microsoft-com:vml" Requires="v">
                <p:oleObj name="Equation" r:id="rId5" imgW="952200" imgH="419040" progId="Equation.BREE4">
                  <p:embed/>
                </p:oleObj>
              </mc:Choice>
              <mc:Fallback>
                <p:oleObj name="Equation" r:id="rId5" imgW="952200" imgH="419040" progId="Equation.BREE4">
                  <p:embed/>
                  <p:pic>
                    <p:nvPicPr>
                      <p:cNvPr id="4"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5068062"/>
                        <a:ext cx="2286000" cy="1006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 name="Picture 2" descr="A cartoon of a glue bottle&#10;&#10;Description automatically generated with low confidence">
            <a:extLst>
              <a:ext uri="{FF2B5EF4-FFF2-40B4-BE49-F238E27FC236}">
                <a16:creationId xmlns:a16="http://schemas.microsoft.com/office/drawing/2014/main" id="{49B06476-694C-C13D-B5AA-7F65DD3835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368953">
            <a:off x="10539855" y="127793"/>
            <a:ext cx="819167" cy="1643853"/>
          </a:xfrm>
          <a:prstGeom prst="rect">
            <a:avLst/>
          </a:prstGeom>
        </p:spPr>
      </p:pic>
    </p:spTree>
    <p:extLst>
      <p:ext uri="{BB962C8B-B14F-4D97-AF65-F5344CB8AC3E}">
        <p14:creationId xmlns:p14="http://schemas.microsoft.com/office/powerpoint/2010/main" val="279871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43286" y="1128690"/>
            <a:ext cx="6553200" cy="523220"/>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For 0</a:t>
            </a:r>
            <a:r>
              <a:rPr lang="en-US" baseline="30000" dirty="0">
                <a:solidFill>
                  <a:srgbClr val="000000"/>
                </a:solidFill>
                <a:latin typeface="Arial" panose="020B0604020202020204" pitchFamily="34" charset="0"/>
                <a:cs typeface="Arial" panose="020B0604020202020204" pitchFamily="34" charset="0"/>
              </a:rPr>
              <a:t>th</a:t>
            </a:r>
            <a:r>
              <a:rPr lang="en-US" dirty="0">
                <a:solidFill>
                  <a:srgbClr val="000000"/>
                </a:solidFill>
                <a:latin typeface="Arial" panose="020B0604020202020204" pitchFamily="34" charset="0"/>
                <a:cs typeface="Arial" panose="020B0604020202020204" pitchFamily="34" charset="0"/>
              </a:rPr>
              <a:t> Order plug into:</a:t>
            </a:r>
          </a:p>
        </p:txBody>
      </p:sp>
      <p:graphicFrame>
        <p:nvGraphicFramePr>
          <p:cNvPr id="5" name="Object 4"/>
          <p:cNvGraphicFramePr>
            <a:graphicFrameLocks noChangeAspect="1"/>
          </p:cNvGraphicFramePr>
          <p:nvPr>
            <p:extLst>
              <p:ext uri="{D42A27DB-BD31-4B8C-83A1-F6EECF244321}">
                <p14:modId xmlns:p14="http://schemas.microsoft.com/office/powerpoint/2010/main" val="1056722805"/>
              </p:ext>
            </p:extLst>
          </p:nvPr>
        </p:nvGraphicFramePr>
        <p:xfrm>
          <a:off x="9134941" y="4232208"/>
          <a:ext cx="2041248" cy="1243306"/>
        </p:xfrm>
        <a:graphic>
          <a:graphicData uri="http://schemas.openxmlformats.org/presentationml/2006/ole">
            <mc:AlternateContent xmlns:mc="http://schemas.openxmlformats.org/markup-compatibility/2006">
              <mc:Choice xmlns:v="urn:schemas-microsoft-com:vml" Requires="v">
                <p:oleObj name="Equation" r:id="rId2" imgW="698400" imgH="393480" progId="Equation.BREE4">
                  <p:embed/>
                </p:oleObj>
              </mc:Choice>
              <mc:Fallback>
                <p:oleObj name="Equation" r:id="rId2" imgW="698400" imgH="393480" progId="Equation.BREE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4941" y="4232208"/>
                        <a:ext cx="2041248" cy="124330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43286" y="1954451"/>
            <a:ext cx="1981200" cy="523220"/>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You get:</a:t>
            </a:r>
          </a:p>
        </p:txBody>
      </p:sp>
      <p:graphicFrame>
        <p:nvGraphicFramePr>
          <p:cNvPr id="8" name="Object 7"/>
          <p:cNvGraphicFramePr>
            <a:graphicFrameLocks noChangeAspect="1"/>
          </p:cNvGraphicFramePr>
          <p:nvPr>
            <p:extLst>
              <p:ext uri="{D42A27DB-BD31-4B8C-83A1-F6EECF244321}">
                <p14:modId xmlns:p14="http://schemas.microsoft.com/office/powerpoint/2010/main" val="4033653335"/>
              </p:ext>
            </p:extLst>
          </p:nvPr>
        </p:nvGraphicFramePr>
        <p:xfrm>
          <a:off x="2347504" y="1690153"/>
          <a:ext cx="1514521" cy="939003"/>
        </p:xfrm>
        <a:graphic>
          <a:graphicData uri="http://schemas.openxmlformats.org/presentationml/2006/ole">
            <mc:AlternateContent xmlns:mc="http://schemas.openxmlformats.org/markup-compatibility/2006">
              <mc:Choice xmlns:v="urn:schemas-microsoft-com:vml" Requires="v">
                <p:oleObj name="Equation" r:id="rId4" imgW="634680" imgH="393480" progId="Equation.BREE4">
                  <p:embed/>
                </p:oleObj>
              </mc:Choice>
              <mc:Fallback>
                <p:oleObj name="Equation" r:id="rId4" imgW="634680" imgH="393480" progId="Equation.BREE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7504" y="1690153"/>
                        <a:ext cx="1514521" cy="93900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570298" y="2821109"/>
            <a:ext cx="4077902" cy="523220"/>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For 1</a:t>
            </a:r>
            <a:r>
              <a:rPr lang="en-US" baseline="30000" dirty="0">
                <a:solidFill>
                  <a:srgbClr val="000000"/>
                </a:solidFill>
                <a:latin typeface="Arial" panose="020B0604020202020204" pitchFamily="34" charset="0"/>
                <a:cs typeface="Arial" panose="020B0604020202020204" pitchFamily="34" charset="0"/>
              </a:rPr>
              <a:t>st</a:t>
            </a:r>
            <a:r>
              <a:rPr lang="en-US" dirty="0">
                <a:solidFill>
                  <a:srgbClr val="000000"/>
                </a:solidFill>
                <a:latin typeface="Arial" panose="020B0604020202020204" pitchFamily="34" charset="0"/>
                <a:cs typeface="Arial" panose="020B0604020202020204" pitchFamily="34" charset="0"/>
              </a:rPr>
              <a:t> order plug into:</a:t>
            </a:r>
          </a:p>
        </p:txBody>
      </p:sp>
      <p:sp>
        <p:nvSpPr>
          <p:cNvPr id="11" name="TextBox 10"/>
          <p:cNvSpPr txBox="1"/>
          <p:nvPr/>
        </p:nvSpPr>
        <p:spPr>
          <a:xfrm>
            <a:off x="646498" y="3583619"/>
            <a:ext cx="1981200" cy="523220"/>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You get:</a:t>
            </a:r>
          </a:p>
        </p:txBody>
      </p:sp>
      <p:graphicFrame>
        <p:nvGraphicFramePr>
          <p:cNvPr id="12" name="Object 11"/>
          <p:cNvGraphicFramePr>
            <a:graphicFrameLocks noChangeAspect="1"/>
          </p:cNvGraphicFramePr>
          <p:nvPr>
            <p:extLst>
              <p:ext uri="{D42A27DB-BD31-4B8C-83A1-F6EECF244321}">
                <p14:modId xmlns:p14="http://schemas.microsoft.com/office/powerpoint/2010/main" val="3521535748"/>
              </p:ext>
            </p:extLst>
          </p:nvPr>
        </p:nvGraphicFramePr>
        <p:xfrm>
          <a:off x="2295885" y="3457822"/>
          <a:ext cx="1656887" cy="885578"/>
        </p:xfrm>
        <a:graphic>
          <a:graphicData uri="http://schemas.openxmlformats.org/presentationml/2006/ole">
            <mc:AlternateContent xmlns:mc="http://schemas.openxmlformats.org/markup-compatibility/2006">
              <mc:Choice xmlns:v="urn:schemas-microsoft-com:vml" Requires="v">
                <p:oleObj name="Equation" r:id="rId6" imgW="736560" imgH="393480" progId="Equation.BREE4">
                  <p:embed/>
                </p:oleObj>
              </mc:Choice>
              <mc:Fallback>
                <p:oleObj name="Equation" r:id="rId6" imgW="736560" imgH="393480" progId="Equation.BREE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5885" y="3457822"/>
                        <a:ext cx="1656887" cy="88557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646498" y="4706686"/>
            <a:ext cx="4230302" cy="523220"/>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For 2</a:t>
            </a:r>
            <a:r>
              <a:rPr lang="en-US" baseline="30000" dirty="0">
                <a:solidFill>
                  <a:srgbClr val="000000"/>
                </a:solidFill>
                <a:latin typeface="Arial" panose="020B0604020202020204" pitchFamily="34" charset="0"/>
                <a:cs typeface="Arial" panose="020B0604020202020204" pitchFamily="34" charset="0"/>
              </a:rPr>
              <a:t>nd</a:t>
            </a:r>
            <a:r>
              <a:rPr lang="en-US" dirty="0">
                <a:solidFill>
                  <a:srgbClr val="000000"/>
                </a:solidFill>
                <a:latin typeface="Arial" panose="020B0604020202020204" pitchFamily="34" charset="0"/>
                <a:cs typeface="Arial" panose="020B0604020202020204" pitchFamily="34" charset="0"/>
              </a:rPr>
              <a:t> order plug into:</a:t>
            </a:r>
          </a:p>
        </p:txBody>
      </p:sp>
      <p:graphicFrame>
        <p:nvGraphicFramePr>
          <p:cNvPr id="14" name="Object 13"/>
          <p:cNvGraphicFramePr>
            <a:graphicFrameLocks noChangeAspect="1"/>
          </p:cNvGraphicFramePr>
          <p:nvPr>
            <p:extLst>
              <p:ext uri="{D42A27DB-BD31-4B8C-83A1-F6EECF244321}">
                <p14:modId xmlns:p14="http://schemas.microsoft.com/office/powerpoint/2010/main" val="549735746"/>
              </p:ext>
            </p:extLst>
          </p:nvPr>
        </p:nvGraphicFramePr>
        <p:xfrm>
          <a:off x="4746603" y="4617485"/>
          <a:ext cx="2286000" cy="1005840"/>
        </p:xfrm>
        <a:graphic>
          <a:graphicData uri="http://schemas.openxmlformats.org/presentationml/2006/ole">
            <mc:AlternateContent xmlns:mc="http://schemas.openxmlformats.org/markup-compatibility/2006">
              <mc:Choice xmlns:v="urn:schemas-microsoft-com:vml" Requires="v">
                <p:oleObj name="Equation" r:id="rId8" imgW="952200" imgH="419040" progId="Equation.BREE4">
                  <p:embed/>
                </p:oleObj>
              </mc:Choice>
              <mc:Fallback>
                <p:oleObj name="Equation" r:id="rId8" imgW="952200" imgH="419040" progId="Equation.BREE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6603" y="4617485"/>
                        <a:ext cx="2286000" cy="100584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644446" y="5609560"/>
            <a:ext cx="1981200" cy="523220"/>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You get:</a:t>
            </a:r>
          </a:p>
        </p:txBody>
      </p:sp>
      <p:graphicFrame>
        <p:nvGraphicFramePr>
          <p:cNvPr id="16" name="Object 15"/>
          <p:cNvGraphicFramePr>
            <a:graphicFrameLocks noChangeAspect="1"/>
          </p:cNvGraphicFramePr>
          <p:nvPr>
            <p:extLst>
              <p:ext uri="{D42A27DB-BD31-4B8C-83A1-F6EECF244321}">
                <p14:modId xmlns:p14="http://schemas.microsoft.com/office/powerpoint/2010/main" val="3693702912"/>
              </p:ext>
            </p:extLst>
          </p:nvPr>
        </p:nvGraphicFramePr>
        <p:xfrm>
          <a:off x="2372465" y="5348652"/>
          <a:ext cx="1828800" cy="1077686"/>
        </p:xfrm>
        <a:graphic>
          <a:graphicData uri="http://schemas.openxmlformats.org/presentationml/2006/ole">
            <mc:AlternateContent xmlns:mc="http://schemas.openxmlformats.org/markup-compatibility/2006">
              <mc:Choice xmlns:v="urn:schemas-microsoft-com:vml" Requires="v">
                <p:oleObj name="Equation" r:id="rId10" imgW="711000" imgH="419040" progId="Equation.BREE4">
                  <p:embed/>
                </p:oleObj>
              </mc:Choice>
              <mc:Fallback>
                <p:oleObj name="Equation" r:id="rId10" imgW="711000" imgH="419040" progId="Equation.BREE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2465" y="5348652"/>
                        <a:ext cx="1828800" cy="10776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8" name="Rectangle 17"/>
              <p:cNvSpPr/>
              <p:nvPr/>
            </p:nvSpPr>
            <p:spPr>
              <a:xfrm>
                <a:off x="3886200" y="1119862"/>
                <a:ext cx="4648200"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rgbClr val="000000"/>
                              </a:solidFill>
                              <a:effectLst/>
                              <a:latin typeface="Cambria Math" panose="02040503050406030204" pitchFamily="18" charset="0"/>
                            </a:rPr>
                          </m:ctrlPr>
                        </m:sSubPr>
                        <m:e>
                          <m:d>
                            <m:dPr>
                              <m:begChr m:val="["/>
                              <m:endChr m:val="]"/>
                              <m:ctrlPr>
                                <a:rPr lang="en-US" sz="3200" i="1">
                                  <a:solidFill>
                                    <a:srgbClr val="000000"/>
                                  </a:solidFill>
                                  <a:effectLst/>
                                  <a:latin typeface="Cambria Math" panose="02040503050406030204" pitchFamily="18" charset="0"/>
                                </a:rPr>
                              </m:ctrlPr>
                            </m:dPr>
                            <m:e>
                              <m:r>
                                <a:rPr lang="en-US" sz="3200" i="1">
                                  <a:solidFill>
                                    <a:srgbClr val="000000"/>
                                  </a:solidFill>
                                  <a:effectLst/>
                                  <a:latin typeface="Cambria Math" charset="0"/>
                                </a:rPr>
                                <m:t>𝐴</m:t>
                              </m:r>
                            </m:e>
                          </m:d>
                        </m:e>
                        <m:sub>
                          <m:r>
                            <a:rPr lang="en-US" sz="3200" i="1">
                              <a:solidFill>
                                <a:srgbClr val="000000"/>
                              </a:solidFill>
                              <a:effectLst/>
                              <a:latin typeface="Cambria Math" charset="0"/>
                            </a:rPr>
                            <m:t>𝑡</m:t>
                          </m:r>
                        </m:sub>
                      </m:sSub>
                      <m:r>
                        <a:rPr lang="en-US" sz="3200">
                          <a:solidFill>
                            <a:srgbClr val="000000"/>
                          </a:solidFill>
                          <a:effectLst/>
                          <a:latin typeface="Cambria Math" charset="0"/>
                        </a:rPr>
                        <m:t>=−</m:t>
                      </m:r>
                      <m:r>
                        <a:rPr lang="en-US" sz="3200" i="1">
                          <a:solidFill>
                            <a:srgbClr val="000000"/>
                          </a:solidFill>
                          <a:effectLst/>
                          <a:latin typeface="Cambria Math" charset="0"/>
                        </a:rPr>
                        <m:t>𝑘𝑡</m:t>
                      </m:r>
                      <m:r>
                        <a:rPr lang="en-US" sz="3200">
                          <a:solidFill>
                            <a:srgbClr val="000000"/>
                          </a:solidFill>
                          <a:effectLst/>
                          <a:latin typeface="Cambria Math" charset="0"/>
                        </a:rPr>
                        <m:t>+ </m:t>
                      </m:r>
                      <m:sSub>
                        <m:sSubPr>
                          <m:ctrlPr>
                            <a:rPr lang="en-US" sz="3200" i="1">
                              <a:solidFill>
                                <a:srgbClr val="000000"/>
                              </a:solidFill>
                              <a:effectLst/>
                              <a:latin typeface="Cambria Math" panose="02040503050406030204" pitchFamily="18" charset="0"/>
                            </a:rPr>
                          </m:ctrlPr>
                        </m:sSubPr>
                        <m:e>
                          <m:d>
                            <m:dPr>
                              <m:begChr m:val="["/>
                              <m:endChr m:val="]"/>
                              <m:ctrlPr>
                                <a:rPr lang="en-US" sz="3200" i="1">
                                  <a:solidFill>
                                    <a:srgbClr val="000000"/>
                                  </a:solidFill>
                                  <a:effectLst/>
                                  <a:latin typeface="Cambria Math" panose="02040503050406030204" pitchFamily="18" charset="0"/>
                                </a:rPr>
                              </m:ctrlPr>
                            </m:dPr>
                            <m:e>
                              <m:r>
                                <a:rPr lang="en-US" sz="3200" i="1">
                                  <a:solidFill>
                                    <a:srgbClr val="000000"/>
                                  </a:solidFill>
                                  <a:effectLst/>
                                  <a:latin typeface="Cambria Math" charset="0"/>
                                </a:rPr>
                                <m:t>𝐴</m:t>
                              </m:r>
                            </m:e>
                          </m:d>
                        </m:e>
                        <m:sub>
                          <m:r>
                            <a:rPr lang="en-US" sz="3200">
                              <a:solidFill>
                                <a:srgbClr val="000000"/>
                              </a:solidFill>
                              <a:effectLst/>
                              <a:latin typeface="Cambria Math" charset="0"/>
                            </a:rPr>
                            <m:t>0</m:t>
                          </m:r>
                        </m:sub>
                      </m:sSub>
                    </m:oMath>
                  </m:oMathPara>
                </a14:m>
                <a:endParaRPr lang="en-US" sz="4000" dirty="0">
                  <a:solidFill>
                    <a:srgbClr val="000000"/>
                  </a:solidFill>
                  <a:effectLst/>
                  <a:latin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886200" y="1119862"/>
                <a:ext cx="4648200" cy="58477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465898" y="2817859"/>
                <a:ext cx="5975074"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effectLst/>
                              <a:latin typeface="Cambria Math" panose="02040503050406030204" pitchFamily="18" charset="0"/>
                            </a:rPr>
                          </m:ctrlPr>
                        </m:sSubPr>
                        <m:e>
                          <m:d>
                            <m:dPr>
                              <m:begChr m:val=""/>
                              <m:endChr m:val="]"/>
                              <m:ctrlPr>
                                <a:rPr lang="en-US" i="1">
                                  <a:solidFill>
                                    <a:srgbClr val="000000"/>
                                  </a:solidFill>
                                  <a:effectLst/>
                                  <a:latin typeface="Cambria Math" panose="02040503050406030204" pitchFamily="18" charset="0"/>
                                </a:rPr>
                              </m:ctrlPr>
                            </m:dPr>
                            <m:e>
                              <m:r>
                                <a:rPr lang="en-US" i="1">
                                  <a:solidFill>
                                    <a:srgbClr val="000000"/>
                                  </a:solidFill>
                                  <a:effectLst/>
                                  <a:latin typeface="Cambria Math" charset="0"/>
                                </a:rPr>
                                <m:t>𝐿𝑛</m:t>
                              </m:r>
                              <m:r>
                                <a:rPr lang="en-US">
                                  <a:solidFill>
                                    <a:srgbClr val="000000"/>
                                  </a:solidFill>
                                  <a:effectLst/>
                                  <a:latin typeface="Cambria Math" charset="0"/>
                                </a:rPr>
                                <m:t>[</m:t>
                              </m:r>
                              <m:r>
                                <a:rPr lang="en-US" i="1">
                                  <a:solidFill>
                                    <a:srgbClr val="000000"/>
                                  </a:solidFill>
                                  <a:effectLst/>
                                  <a:latin typeface="Cambria Math" charset="0"/>
                                </a:rPr>
                                <m:t>𝐴</m:t>
                              </m:r>
                            </m:e>
                          </m:d>
                        </m:e>
                        <m:sub>
                          <m:r>
                            <a:rPr lang="en-US" i="1">
                              <a:solidFill>
                                <a:srgbClr val="000000"/>
                              </a:solidFill>
                              <a:effectLst/>
                              <a:latin typeface="Cambria Math" charset="0"/>
                            </a:rPr>
                            <m:t>𝑡</m:t>
                          </m:r>
                        </m:sub>
                      </m:sSub>
                      <m:r>
                        <a:rPr lang="en-US">
                          <a:solidFill>
                            <a:srgbClr val="000000"/>
                          </a:solidFill>
                          <a:effectLst/>
                          <a:latin typeface="Cambria Math" charset="0"/>
                        </a:rPr>
                        <m:t>=−</m:t>
                      </m:r>
                      <m:r>
                        <a:rPr lang="en-US" i="1">
                          <a:solidFill>
                            <a:srgbClr val="000000"/>
                          </a:solidFill>
                          <a:effectLst/>
                          <a:latin typeface="Cambria Math" charset="0"/>
                        </a:rPr>
                        <m:t>𝑘𝑡</m:t>
                      </m:r>
                      <m:r>
                        <a:rPr lang="en-US">
                          <a:solidFill>
                            <a:srgbClr val="000000"/>
                          </a:solidFill>
                          <a:effectLst/>
                          <a:latin typeface="Cambria Math" charset="0"/>
                        </a:rPr>
                        <m:t>+ </m:t>
                      </m:r>
                      <m:sSub>
                        <m:sSubPr>
                          <m:ctrlPr>
                            <a:rPr lang="en-US" i="1">
                              <a:solidFill>
                                <a:srgbClr val="000000"/>
                              </a:solidFill>
                              <a:effectLst/>
                              <a:latin typeface="Cambria Math" panose="02040503050406030204" pitchFamily="18" charset="0"/>
                            </a:rPr>
                          </m:ctrlPr>
                        </m:sSubPr>
                        <m:e>
                          <m:d>
                            <m:dPr>
                              <m:begChr m:val=""/>
                              <m:endChr m:val="]"/>
                              <m:ctrlPr>
                                <a:rPr lang="en-US" i="1">
                                  <a:solidFill>
                                    <a:srgbClr val="000000"/>
                                  </a:solidFill>
                                  <a:effectLst/>
                                  <a:latin typeface="Cambria Math" panose="02040503050406030204" pitchFamily="18" charset="0"/>
                                </a:rPr>
                              </m:ctrlPr>
                            </m:dPr>
                            <m:e>
                              <m:r>
                                <a:rPr lang="en-US" i="1">
                                  <a:solidFill>
                                    <a:srgbClr val="000000"/>
                                  </a:solidFill>
                                  <a:effectLst/>
                                  <a:latin typeface="Cambria Math" charset="0"/>
                                </a:rPr>
                                <m:t>𝐿𝑛</m:t>
                              </m:r>
                              <m:r>
                                <a:rPr lang="en-US">
                                  <a:solidFill>
                                    <a:srgbClr val="000000"/>
                                  </a:solidFill>
                                  <a:effectLst/>
                                  <a:latin typeface="Cambria Math" charset="0"/>
                                </a:rPr>
                                <m:t>[</m:t>
                              </m:r>
                              <m:r>
                                <a:rPr lang="en-US" i="1">
                                  <a:solidFill>
                                    <a:srgbClr val="000000"/>
                                  </a:solidFill>
                                  <a:effectLst/>
                                  <a:latin typeface="Cambria Math" charset="0"/>
                                </a:rPr>
                                <m:t>𝐴</m:t>
                              </m:r>
                            </m:e>
                          </m:d>
                        </m:e>
                        <m:sub>
                          <m:r>
                            <a:rPr lang="en-US">
                              <a:solidFill>
                                <a:srgbClr val="000000"/>
                              </a:solidFill>
                              <a:effectLst/>
                              <a:latin typeface="Cambria Math" charset="0"/>
                            </a:rPr>
                            <m:t>0</m:t>
                          </m:r>
                        </m:sub>
                      </m:sSub>
                    </m:oMath>
                  </m:oMathPara>
                </a14:m>
                <a:endParaRPr lang="en-US" dirty="0">
                  <a:solidFill>
                    <a:srgbClr val="000000"/>
                  </a:solidFill>
                  <a:effectLst/>
                  <a:latin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465898" y="2817859"/>
                <a:ext cx="5975074" cy="523220"/>
              </a:xfrm>
              <a:prstGeom prst="rect">
                <a:avLst/>
              </a:prstGeom>
              <a:blipFill>
                <a:blip r:embed="rId14"/>
                <a:stretch>
                  <a:fillRect/>
                </a:stretch>
              </a:blipFill>
            </p:spPr>
            <p:txBody>
              <a:bodyPr/>
              <a:lstStyle/>
              <a:p>
                <a:r>
                  <a:rPr lang="en-US">
                    <a:noFill/>
                  </a:rPr>
                  <a:t> </a:t>
                </a:r>
              </a:p>
            </p:txBody>
          </p:sp>
        </mc:Fallback>
      </mc:AlternateContent>
      <p:sp>
        <p:nvSpPr>
          <p:cNvPr id="17" name="Rectangle 2"/>
          <p:cNvSpPr>
            <a:spLocks noGrp="1" noChangeArrowheads="1"/>
          </p:cNvSpPr>
          <p:nvPr>
            <p:ph type="title"/>
          </p:nvPr>
        </p:nvSpPr>
        <p:spPr>
          <a:xfrm>
            <a:off x="555550" y="209601"/>
            <a:ext cx="9883850" cy="855227"/>
          </a:xfrm>
        </p:spPr>
        <p:txBody>
          <a:bodyPr/>
          <a:lstStyle/>
          <a:p>
            <a:pPr algn="l"/>
            <a:r>
              <a:rPr lang="en-US" sz="4400" b="1" u="sng" dirty="0">
                <a:solidFill>
                  <a:srgbClr val="000000"/>
                </a:solidFill>
                <a:effectLst/>
                <a:latin typeface="Arial" panose="020B0604020202020204" pitchFamily="34" charset="0"/>
                <a:cs typeface="Arial" panose="020B0604020202020204" pitchFamily="34" charset="0"/>
              </a:rPr>
              <a:t>Half Life with Integrated Rate Laws</a:t>
            </a:r>
          </a:p>
        </p:txBody>
      </p:sp>
      <p:sp>
        <p:nvSpPr>
          <p:cNvPr id="20" name="Frame 19"/>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2" name="Rectangle 1"/>
          <p:cNvSpPr/>
          <p:nvPr/>
        </p:nvSpPr>
        <p:spPr bwMode="auto">
          <a:xfrm>
            <a:off x="543286" y="1064829"/>
            <a:ext cx="7896044" cy="1631346"/>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Comic Sans MS" pitchFamily="66" charset="0"/>
            </a:endParaRPr>
          </a:p>
        </p:txBody>
      </p:sp>
      <p:sp>
        <p:nvSpPr>
          <p:cNvPr id="21" name="Rectangle 20"/>
          <p:cNvSpPr/>
          <p:nvPr/>
        </p:nvSpPr>
        <p:spPr bwMode="auto">
          <a:xfrm>
            <a:off x="543285" y="2696174"/>
            <a:ext cx="7896045" cy="1799626"/>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Comic Sans MS" pitchFamily="66" charset="0"/>
            </a:endParaRPr>
          </a:p>
        </p:txBody>
      </p:sp>
      <p:sp>
        <p:nvSpPr>
          <p:cNvPr id="3" name="Rectangle 2"/>
          <p:cNvSpPr/>
          <p:nvPr/>
        </p:nvSpPr>
        <p:spPr>
          <a:xfrm>
            <a:off x="9194315" y="3708988"/>
            <a:ext cx="1757212" cy="523220"/>
          </a:xfrm>
          <a:prstGeom prst="rect">
            <a:avLst/>
          </a:prstGeom>
        </p:spPr>
        <p:txBody>
          <a:bodyPr wrap="none">
            <a:spAutoFit/>
          </a:bodyPr>
          <a:lstStyle/>
          <a:p>
            <a:r>
              <a:rPr lang="en-US" dirty="0">
                <a:solidFill>
                  <a:srgbClr val="000000"/>
                </a:solidFill>
                <a:latin typeface="Arial" panose="020B0604020202020204" pitchFamily="34" charset="0"/>
                <a:cs typeface="Arial" panose="020B0604020202020204" pitchFamily="34" charset="0"/>
              </a:rPr>
              <a:t>So....if.... </a:t>
            </a:r>
            <a:endParaRPr lang="en-US" dirty="0"/>
          </a:p>
        </p:txBody>
      </p:sp>
      <p:sp>
        <p:nvSpPr>
          <p:cNvPr id="22" name="Rectangle 21"/>
          <p:cNvSpPr/>
          <p:nvPr/>
        </p:nvSpPr>
        <p:spPr bwMode="auto">
          <a:xfrm>
            <a:off x="543286" y="4503948"/>
            <a:ext cx="7896044" cy="2049252"/>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Comic Sans MS" pitchFamily="66" charset="0"/>
            </a:endParaRPr>
          </a:p>
        </p:txBody>
      </p:sp>
      <p:sp>
        <p:nvSpPr>
          <p:cNvPr id="6" name="TextBox 5"/>
          <p:cNvSpPr txBox="1"/>
          <p:nvPr/>
        </p:nvSpPr>
        <p:spPr>
          <a:xfrm>
            <a:off x="8571271" y="1092676"/>
            <a:ext cx="3505200" cy="2246769"/>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Remember…</a:t>
            </a:r>
          </a:p>
          <a:p>
            <a:r>
              <a:rPr lang="en-US" dirty="0">
                <a:solidFill>
                  <a:srgbClr val="000000"/>
                </a:solidFill>
                <a:latin typeface="Arial" panose="020B0604020202020204" pitchFamily="34" charset="0"/>
                <a:cs typeface="Arial" panose="020B0604020202020204" pitchFamily="34" charset="0"/>
              </a:rPr>
              <a:t>half life is the time it takes for ½ the starting amount to decay. </a:t>
            </a:r>
          </a:p>
        </p:txBody>
      </p:sp>
      <p:sp>
        <p:nvSpPr>
          <p:cNvPr id="10" name="Rectangle 9">
            <a:extLst>
              <a:ext uri="{FF2B5EF4-FFF2-40B4-BE49-F238E27FC236}">
                <a16:creationId xmlns:a16="http://schemas.microsoft.com/office/drawing/2014/main" id="{B2DC03E1-AFA3-8580-4648-AFA9B2904FDF}"/>
              </a:ext>
            </a:extLst>
          </p:cNvPr>
          <p:cNvSpPr/>
          <p:nvPr/>
        </p:nvSpPr>
        <p:spPr bwMode="auto">
          <a:xfrm>
            <a:off x="4648200" y="1234675"/>
            <a:ext cx="685800" cy="469962"/>
          </a:xfrm>
          <a:prstGeom prst="rect">
            <a:avLst/>
          </a:prstGeom>
          <a:solidFill>
            <a:srgbClr val="FFFF00">
              <a:alpha val="3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Comic Sans MS" pitchFamily="66" charset="0"/>
            </a:endParaRPr>
          </a:p>
        </p:txBody>
      </p:sp>
      <p:sp>
        <p:nvSpPr>
          <p:cNvPr id="23" name="Rectangle 22">
            <a:extLst>
              <a:ext uri="{FF2B5EF4-FFF2-40B4-BE49-F238E27FC236}">
                <a16:creationId xmlns:a16="http://schemas.microsoft.com/office/drawing/2014/main" id="{42730C0D-FBB7-9DFC-B864-2FF9C54F0497}"/>
              </a:ext>
            </a:extLst>
          </p:cNvPr>
          <p:cNvSpPr/>
          <p:nvPr/>
        </p:nvSpPr>
        <p:spPr bwMode="auto">
          <a:xfrm>
            <a:off x="10227098" y="4268967"/>
            <a:ext cx="1008821" cy="1354358"/>
          </a:xfrm>
          <a:prstGeom prst="rect">
            <a:avLst/>
          </a:prstGeom>
          <a:solidFill>
            <a:srgbClr val="FFFF00">
              <a:alpha val="3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Comic Sans MS" pitchFamily="66" charset="0"/>
            </a:endParaRPr>
          </a:p>
        </p:txBody>
      </p:sp>
      <p:sp>
        <p:nvSpPr>
          <p:cNvPr id="24" name="Rectangle 23">
            <a:extLst>
              <a:ext uri="{FF2B5EF4-FFF2-40B4-BE49-F238E27FC236}">
                <a16:creationId xmlns:a16="http://schemas.microsoft.com/office/drawing/2014/main" id="{520B896F-8F61-5ADA-0504-379B94380E58}"/>
              </a:ext>
            </a:extLst>
          </p:cNvPr>
          <p:cNvSpPr/>
          <p:nvPr/>
        </p:nvSpPr>
        <p:spPr bwMode="auto">
          <a:xfrm>
            <a:off x="5019311" y="2817858"/>
            <a:ext cx="685800" cy="488050"/>
          </a:xfrm>
          <a:prstGeom prst="rect">
            <a:avLst/>
          </a:prstGeom>
          <a:solidFill>
            <a:srgbClr val="FFFF00">
              <a:alpha val="3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Comic Sans MS" pitchFamily="66" charset="0"/>
            </a:endParaRPr>
          </a:p>
        </p:txBody>
      </p:sp>
      <p:sp>
        <p:nvSpPr>
          <p:cNvPr id="25" name="Rectangle 24">
            <a:extLst>
              <a:ext uri="{FF2B5EF4-FFF2-40B4-BE49-F238E27FC236}">
                <a16:creationId xmlns:a16="http://schemas.microsoft.com/office/drawing/2014/main" id="{6D9BD8B9-A11E-0172-2636-217E5C9F9283}"/>
              </a:ext>
            </a:extLst>
          </p:cNvPr>
          <p:cNvSpPr/>
          <p:nvPr/>
        </p:nvSpPr>
        <p:spPr bwMode="auto">
          <a:xfrm>
            <a:off x="4744551" y="5206938"/>
            <a:ext cx="685800" cy="469962"/>
          </a:xfrm>
          <a:prstGeom prst="rect">
            <a:avLst/>
          </a:prstGeom>
          <a:solidFill>
            <a:srgbClr val="FFFF00">
              <a:alpha val="3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Comic Sans MS" pitchFamily="66" charset="0"/>
            </a:endParaRPr>
          </a:p>
        </p:txBody>
      </p:sp>
      <p:pic>
        <p:nvPicPr>
          <p:cNvPr id="26" name="Picture 25" descr="A cartoon of a glue bottle&#10;&#10;Description automatically generated with low confidence">
            <a:extLst>
              <a:ext uri="{FF2B5EF4-FFF2-40B4-BE49-F238E27FC236}">
                <a16:creationId xmlns:a16="http://schemas.microsoft.com/office/drawing/2014/main" id="{7159D84B-6CE8-E662-C6C0-8D814FEE813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9368953">
            <a:off x="7863069" y="4981303"/>
            <a:ext cx="819167" cy="164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3" grpId="0"/>
      <p:bldP spid="15" grpId="0"/>
      <p:bldP spid="18" grpId="0"/>
      <p:bldP spid="19" grpId="0"/>
      <p:bldP spid="2" grpId="0" animBg="1"/>
      <p:bldP spid="21" grpId="0" animBg="1"/>
      <p:bldP spid="3" grpId="0"/>
      <p:bldP spid="22" grpId="0" animBg="1"/>
      <p:bldP spid="10"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691348363"/>
                  </p:ext>
                </p:extLst>
              </p:nvPr>
            </p:nvGraphicFramePr>
            <p:xfrm>
              <a:off x="662228" y="1238964"/>
              <a:ext cx="10843971" cy="4350423"/>
            </p:xfrm>
            <a:graphic>
              <a:graphicData uri="http://schemas.openxmlformats.org/drawingml/2006/table">
                <a:tbl>
                  <a:tblPr firstRow="1" bandRow="1">
                    <a:tableStyleId>{5940675A-B579-460E-94D1-54222C63F5DA}</a:tableStyleId>
                  </a:tblPr>
                  <a:tblGrid>
                    <a:gridCol w="937972">
                      <a:extLst>
                        <a:ext uri="{9D8B030D-6E8A-4147-A177-3AD203B41FA5}">
                          <a16:colId xmlns:a16="http://schemas.microsoft.com/office/drawing/2014/main" val="3467562531"/>
                        </a:ext>
                      </a:extLst>
                    </a:gridCol>
                    <a:gridCol w="6291342">
                      <a:extLst>
                        <a:ext uri="{9D8B030D-6E8A-4147-A177-3AD203B41FA5}">
                          <a16:colId xmlns:a16="http://schemas.microsoft.com/office/drawing/2014/main" val="540229826"/>
                        </a:ext>
                      </a:extLst>
                    </a:gridCol>
                    <a:gridCol w="3614657">
                      <a:extLst>
                        <a:ext uri="{9D8B030D-6E8A-4147-A177-3AD203B41FA5}">
                          <a16:colId xmlns:a16="http://schemas.microsoft.com/office/drawing/2014/main" val="4146171988"/>
                        </a:ext>
                      </a:extLst>
                    </a:gridCol>
                  </a:tblGrid>
                  <a:tr h="971307">
                    <a:tc gridSpan="3">
                      <a:txBody>
                        <a:bodyPr/>
                        <a:lstStyle/>
                        <a:p>
                          <a:pPr algn="l"/>
                          <a:r>
                            <a:rPr lang="en-US" b="1" dirty="0">
                              <a:solidFill>
                                <a:srgbClr val="000000"/>
                              </a:solidFill>
                              <a:latin typeface="Arial" panose="020B0604020202020204" pitchFamily="34" charset="0"/>
                              <a:cs typeface="Arial" panose="020B0604020202020204" pitchFamily="34" charset="0"/>
                            </a:rPr>
                            <a:t>Half-Life</a:t>
                          </a:r>
                          <a:r>
                            <a:rPr lang="en-US" b="1" baseline="0" dirty="0">
                              <a:solidFill>
                                <a:srgbClr val="000000"/>
                              </a:solidFill>
                              <a:latin typeface="Arial" panose="020B0604020202020204" pitchFamily="34" charset="0"/>
                              <a:cs typeface="Arial" panose="020B0604020202020204" pitchFamily="34" charset="0"/>
                            </a:rPr>
                            <a:t> </a:t>
                          </a:r>
                          <a:r>
                            <a:rPr lang="en-US" b="1"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p>
                        <a:p>
                          <a:pPr algn="l"/>
                          <a:endParaRPr lang="en-US" b="1" baseline="0"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algn="l"/>
                          <a:endParaRPr lang="en-US" b="1" baseline="0" dirty="0">
                            <a:solidFill>
                              <a:srgbClr val="000000"/>
                            </a:solidFill>
                            <a:latin typeface="Arial" panose="020B0604020202020204" pitchFamily="34" charset="0"/>
                            <a:cs typeface="Arial" panose="020B0604020202020204" pitchFamily="34" charset="0"/>
                            <a:sym typeface="Wingdings" panose="05000000000000000000" pitchFamily="2" charset="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369281"/>
                      </a:ext>
                    </a:extLst>
                  </a:tr>
                  <a:tr h="430996">
                    <a:tc>
                      <a:txBody>
                        <a:bodyPr/>
                        <a:lstStyle/>
                        <a:p>
                          <a:pPr algn="ctr"/>
                          <a:r>
                            <a:rPr lang="en-US" b="1" dirty="0">
                              <a:solidFill>
                                <a:srgbClr val="000000"/>
                              </a:solidFill>
                              <a:latin typeface="Arial" panose="020B0604020202020204" pitchFamily="34" charset="0"/>
                              <a:cs typeface="Arial" panose="020B0604020202020204" pitchFamily="34" charset="0"/>
                            </a:rPr>
                            <a:t>Order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r>
                            <a:rPr lang="en-US" b="1" dirty="0">
                              <a:solidFill>
                                <a:srgbClr val="000000"/>
                              </a:solidFill>
                              <a:latin typeface="Arial" panose="020B0604020202020204" pitchFamily="34" charset="0"/>
                              <a:cs typeface="Arial" panose="020B0604020202020204" pitchFamily="34" charset="0"/>
                            </a:rPr>
                            <a:t>Plug Into</a:t>
                          </a:r>
                          <a:r>
                            <a:rPr lang="en-US" b="1" baseline="0" dirty="0">
                              <a:solidFill>
                                <a:srgbClr val="000000"/>
                              </a:solidFill>
                              <a:latin typeface="Arial" panose="020B0604020202020204" pitchFamily="34" charset="0"/>
                              <a:cs typeface="Arial" panose="020B0604020202020204" pitchFamily="34" charset="0"/>
                            </a:rPr>
                            <a:t> Integrated Law</a:t>
                          </a:r>
                          <a:endParaRPr lang="en-US"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r>
                            <a:rPr lang="en-US" b="1" dirty="0">
                              <a:solidFill>
                                <a:srgbClr val="000000"/>
                              </a:solidFill>
                              <a:latin typeface="Arial" panose="020B0604020202020204" pitchFamily="34" charset="0"/>
                              <a:cs typeface="Arial" panose="020B0604020202020204" pitchFamily="34" charset="0"/>
                            </a:rPr>
                            <a:t>You</a:t>
                          </a:r>
                          <a:r>
                            <a:rPr lang="en-US" b="1" baseline="0" dirty="0">
                              <a:solidFill>
                                <a:srgbClr val="000000"/>
                              </a:solidFill>
                              <a:latin typeface="Arial" panose="020B0604020202020204" pitchFamily="34" charset="0"/>
                              <a:cs typeface="Arial" panose="020B0604020202020204" pitchFamily="34" charset="0"/>
                            </a:rPr>
                            <a:t> get….</a:t>
                          </a:r>
                          <a:endParaRPr lang="en-US"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2212622540"/>
                      </a:ext>
                    </a:extLst>
                  </a:tr>
                  <a:tr h="940133">
                    <a:tc>
                      <a:txBody>
                        <a:bodyPr/>
                        <a:lstStyle/>
                        <a:p>
                          <a:pPr algn="ctr"/>
                          <a:r>
                            <a:rPr lang="en-US" dirty="0">
                              <a:solidFill>
                                <a:srgbClr val="000000"/>
                              </a:solidFill>
                              <a:latin typeface="Arial" panose="020B0604020202020204" pitchFamily="34" charset="0"/>
                              <a:cs typeface="Arial" panose="020B0604020202020204" pitchFamily="34" charset="0"/>
                            </a:rPr>
                            <a:t>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effectLst/>
                                        <a:latin typeface="Cambria Math" panose="02040503050406030204" pitchFamily="18" charset="0"/>
                                      </a:rPr>
                                    </m:ctrlPr>
                                  </m:sSubPr>
                                  <m:e>
                                    <m:d>
                                      <m:dPr>
                                        <m:begChr m:val="["/>
                                        <m:endChr m:val="]"/>
                                        <m:ctrlPr>
                                          <a:rPr lang="en-US" sz="2400" i="1">
                                            <a:solidFill>
                                              <a:srgbClr val="000000"/>
                                            </a:solidFill>
                                            <a:effectLst/>
                                            <a:latin typeface="Cambria Math" panose="02040503050406030204" pitchFamily="18" charset="0"/>
                                          </a:rPr>
                                        </m:ctrlPr>
                                      </m:dPr>
                                      <m:e>
                                        <m:r>
                                          <a:rPr lang="en-US" sz="2400" i="1">
                                            <a:solidFill>
                                              <a:srgbClr val="000000"/>
                                            </a:solidFill>
                                            <a:effectLst/>
                                            <a:latin typeface="Cambria Math" charset="0"/>
                                          </a:rPr>
                                          <m:t>𝐴</m:t>
                                        </m:r>
                                      </m:e>
                                    </m:d>
                                  </m:e>
                                  <m:sub>
                                    <m:r>
                                      <a:rPr lang="en-US" sz="2400" i="1">
                                        <a:solidFill>
                                          <a:srgbClr val="000000"/>
                                        </a:solidFill>
                                        <a:effectLst/>
                                        <a:latin typeface="Cambria Math" charset="0"/>
                                      </a:rPr>
                                      <m:t>𝑡</m:t>
                                    </m:r>
                                  </m:sub>
                                </m:sSub>
                                <m:r>
                                  <a:rPr lang="en-US" sz="2400">
                                    <a:solidFill>
                                      <a:srgbClr val="000000"/>
                                    </a:solidFill>
                                    <a:effectLst/>
                                    <a:latin typeface="Cambria Math" charset="0"/>
                                  </a:rPr>
                                  <m:t>=−</m:t>
                                </m:r>
                                <m:r>
                                  <a:rPr lang="en-US" sz="2400" i="1">
                                    <a:solidFill>
                                      <a:srgbClr val="000000"/>
                                    </a:solidFill>
                                    <a:effectLst/>
                                    <a:latin typeface="Cambria Math" charset="0"/>
                                  </a:rPr>
                                  <m:t>𝑘𝑡</m:t>
                                </m:r>
                                <m:r>
                                  <a:rPr lang="en-US" sz="2400">
                                    <a:solidFill>
                                      <a:srgbClr val="000000"/>
                                    </a:solidFill>
                                    <a:effectLst/>
                                    <a:latin typeface="Cambria Math" charset="0"/>
                                  </a:rPr>
                                  <m:t>+ </m:t>
                                </m:r>
                                <m:sSub>
                                  <m:sSubPr>
                                    <m:ctrlPr>
                                      <a:rPr lang="en-US" sz="2400" i="1">
                                        <a:solidFill>
                                          <a:srgbClr val="000000"/>
                                        </a:solidFill>
                                        <a:effectLst/>
                                        <a:latin typeface="Cambria Math" panose="02040503050406030204" pitchFamily="18" charset="0"/>
                                      </a:rPr>
                                    </m:ctrlPr>
                                  </m:sSubPr>
                                  <m:e>
                                    <m:d>
                                      <m:dPr>
                                        <m:begChr m:val="["/>
                                        <m:endChr m:val="]"/>
                                        <m:ctrlPr>
                                          <a:rPr lang="en-US" sz="2400" i="1">
                                            <a:solidFill>
                                              <a:srgbClr val="000000"/>
                                            </a:solidFill>
                                            <a:effectLst/>
                                            <a:latin typeface="Cambria Math" panose="02040503050406030204" pitchFamily="18" charset="0"/>
                                          </a:rPr>
                                        </m:ctrlPr>
                                      </m:dPr>
                                      <m:e>
                                        <m:r>
                                          <a:rPr lang="en-US" sz="2400" i="1">
                                            <a:solidFill>
                                              <a:srgbClr val="000000"/>
                                            </a:solidFill>
                                            <a:effectLst/>
                                            <a:latin typeface="Cambria Math" charset="0"/>
                                          </a:rPr>
                                          <m:t>𝐴</m:t>
                                        </m:r>
                                      </m:e>
                                    </m:d>
                                  </m:e>
                                  <m:sub>
                                    <m:r>
                                      <a:rPr lang="en-US" sz="2400">
                                        <a:solidFill>
                                          <a:srgbClr val="000000"/>
                                        </a:solidFill>
                                        <a:effectLst/>
                                        <a:latin typeface="Cambria Math" charset="0"/>
                                      </a:rPr>
                                      <m:t>0</m:t>
                                    </m:r>
                                  </m:sub>
                                </m:sSub>
                              </m:oMath>
                            </m:oMathPara>
                          </a14:m>
                          <a:endParaRPr lang="en-US" sz="3200"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312082"/>
                      </a:ext>
                    </a:extLst>
                  </a:tr>
                  <a:tr h="997221">
                    <a:tc>
                      <a:txBody>
                        <a:bodyPr/>
                        <a:lstStyle/>
                        <a:p>
                          <a:pPr algn="ctr"/>
                          <a:r>
                            <a:rPr lang="en-US" dirty="0">
                              <a:solidFill>
                                <a:srgbClr val="000000"/>
                              </a:solidFill>
                              <a:latin typeface="Arial" panose="020B0604020202020204" pitchFamily="34" charset="0"/>
                              <a:cs typeface="Arial" panose="020B060402020202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effectLst/>
                                        <a:latin typeface="Cambria Math" panose="02040503050406030204" pitchFamily="18" charset="0"/>
                                      </a:rPr>
                                    </m:ctrlPr>
                                  </m:sSubPr>
                                  <m:e>
                                    <m:d>
                                      <m:dPr>
                                        <m:begChr m:val=""/>
                                        <m:endChr m:val="]"/>
                                        <m:ctrlPr>
                                          <a:rPr lang="en-US" sz="2400" i="1">
                                            <a:solidFill>
                                              <a:srgbClr val="000000"/>
                                            </a:solidFill>
                                            <a:effectLst/>
                                            <a:latin typeface="Cambria Math" panose="02040503050406030204" pitchFamily="18" charset="0"/>
                                          </a:rPr>
                                        </m:ctrlPr>
                                      </m:dPr>
                                      <m:e>
                                        <m:r>
                                          <a:rPr lang="en-US" sz="2400" i="1">
                                            <a:solidFill>
                                              <a:srgbClr val="000000"/>
                                            </a:solidFill>
                                            <a:effectLst/>
                                            <a:latin typeface="Cambria Math" charset="0"/>
                                          </a:rPr>
                                          <m:t>𝐿𝑛</m:t>
                                        </m:r>
                                        <m:r>
                                          <a:rPr lang="en-US" sz="2400">
                                            <a:solidFill>
                                              <a:srgbClr val="000000"/>
                                            </a:solidFill>
                                            <a:effectLst/>
                                            <a:latin typeface="Cambria Math" charset="0"/>
                                          </a:rPr>
                                          <m:t>[</m:t>
                                        </m:r>
                                        <m:r>
                                          <a:rPr lang="en-US" sz="2400" i="1">
                                            <a:solidFill>
                                              <a:srgbClr val="000000"/>
                                            </a:solidFill>
                                            <a:effectLst/>
                                            <a:latin typeface="Cambria Math" charset="0"/>
                                          </a:rPr>
                                          <m:t>𝐴</m:t>
                                        </m:r>
                                      </m:e>
                                    </m:d>
                                  </m:e>
                                  <m:sub>
                                    <m:r>
                                      <a:rPr lang="en-US" sz="2400" i="1">
                                        <a:solidFill>
                                          <a:srgbClr val="000000"/>
                                        </a:solidFill>
                                        <a:effectLst/>
                                        <a:latin typeface="Cambria Math" charset="0"/>
                                      </a:rPr>
                                      <m:t>𝑡</m:t>
                                    </m:r>
                                  </m:sub>
                                </m:sSub>
                                <m:r>
                                  <a:rPr lang="en-US" sz="2400">
                                    <a:solidFill>
                                      <a:srgbClr val="000000"/>
                                    </a:solidFill>
                                    <a:effectLst/>
                                    <a:latin typeface="Cambria Math" charset="0"/>
                                  </a:rPr>
                                  <m:t>=−</m:t>
                                </m:r>
                                <m:r>
                                  <a:rPr lang="en-US" sz="2400" i="1">
                                    <a:solidFill>
                                      <a:srgbClr val="000000"/>
                                    </a:solidFill>
                                    <a:effectLst/>
                                    <a:latin typeface="Cambria Math" charset="0"/>
                                  </a:rPr>
                                  <m:t>𝑘𝑡</m:t>
                                </m:r>
                                <m:r>
                                  <a:rPr lang="en-US" sz="2400">
                                    <a:solidFill>
                                      <a:srgbClr val="000000"/>
                                    </a:solidFill>
                                    <a:effectLst/>
                                    <a:latin typeface="Cambria Math" charset="0"/>
                                  </a:rPr>
                                  <m:t>+ </m:t>
                                </m:r>
                                <m:sSub>
                                  <m:sSubPr>
                                    <m:ctrlPr>
                                      <a:rPr lang="en-US" sz="2400" i="1">
                                        <a:solidFill>
                                          <a:srgbClr val="000000"/>
                                        </a:solidFill>
                                        <a:effectLst/>
                                        <a:latin typeface="Cambria Math" panose="02040503050406030204" pitchFamily="18" charset="0"/>
                                      </a:rPr>
                                    </m:ctrlPr>
                                  </m:sSubPr>
                                  <m:e>
                                    <m:d>
                                      <m:dPr>
                                        <m:begChr m:val=""/>
                                        <m:endChr m:val="]"/>
                                        <m:ctrlPr>
                                          <a:rPr lang="en-US" sz="2400" i="1">
                                            <a:solidFill>
                                              <a:srgbClr val="000000"/>
                                            </a:solidFill>
                                            <a:effectLst/>
                                            <a:latin typeface="Cambria Math" panose="02040503050406030204" pitchFamily="18" charset="0"/>
                                          </a:rPr>
                                        </m:ctrlPr>
                                      </m:dPr>
                                      <m:e>
                                        <m:r>
                                          <a:rPr lang="en-US" sz="2400" i="1">
                                            <a:solidFill>
                                              <a:srgbClr val="000000"/>
                                            </a:solidFill>
                                            <a:effectLst/>
                                            <a:latin typeface="Cambria Math" charset="0"/>
                                          </a:rPr>
                                          <m:t>𝐿𝑛</m:t>
                                        </m:r>
                                        <m:r>
                                          <a:rPr lang="en-US" sz="2400">
                                            <a:solidFill>
                                              <a:srgbClr val="000000"/>
                                            </a:solidFill>
                                            <a:effectLst/>
                                            <a:latin typeface="Cambria Math" charset="0"/>
                                          </a:rPr>
                                          <m:t>[</m:t>
                                        </m:r>
                                        <m:r>
                                          <a:rPr lang="en-US" sz="2400" i="1">
                                            <a:solidFill>
                                              <a:srgbClr val="000000"/>
                                            </a:solidFill>
                                            <a:effectLst/>
                                            <a:latin typeface="Cambria Math" charset="0"/>
                                          </a:rPr>
                                          <m:t>𝐴</m:t>
                                        </m:r>
                                      </m:e>
                                    </m:d>
                                  </m:e>
                                  <m:sub>
                                    <m:r>
                                      <a:rPr lang="en-US" sz="2400">
                                        <a:solidFill>
                                          <a:srgbClr val="000000"/>
                                        </a:solidFill>
                                        <a:effectLst/>
                                        <a:latin typeface="Cambria Math" charset="0"/>
                                      </a:rPr>
                                      <m:t>0</m:t>
                                    </m:r>
                                  </m:sub>
                                </m:sSub>
                              </m:oMath>
                            </m:oMathPara>
                          </a14:m>
                          <a:endParaRPr lang="en-US" sz="2400"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502894"/>
                      </a:ext>
                    </a:extLst>
                  </a:tr>
                  <a:tr h="1010766">
                    <a:tc>
                      <a:txBody>
                        <a:bodyPr/>
                        <a:lstStyle/>
                        <a:p>
                          <a:pPr algn="ctr"/>
                          <a:r>
                            <a:rPr lang="en-US" dirty="0">
                              <a:solidFill>
                                <a:srgbClr val="000000"/>
                              </a:solidFill>
                              <a:latin typeface="Arial" panose="020B0604020202020204" pitchFamily="34" charset="0"/>
                              <a:cs typeface="Arial" panose="020B0604020202020204" pitchFamily="34" charset="0"/>
                            </a:rPr>
                            <a:t>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22143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691348363"/>
                  </p:ext>
                </p:extLst>
              </p:nvPr>
            </p:nvGraphicFramePr>
            <p:xfrm>
              <a:off x="662228" y="1238964"/>
              <a:ext cx="10843971" cy="4350423"/>
            </p:xfrm>
            <a:graphic>
              <a:graphicData uri="http://schemas.openxmlformats.org/drawingml/2006/table">
                <a:tbl>
                  <a:tblPr firstRow="1" bandRow="1">
                    <a:tableStyleId>{5940675A-B579-460E-94D1-54222C63F5DA}</a:tableStyleId>
                  </a:tblPr>
                  <a:tblGrid>
                    <a:gridCol w="937972">
                      <a:extLst>
                        <a:ext uri="{9D8B030D-6E8A-4147-A177-3AD203B41FA5}">
                          <a16:colId xmlns:a16="http://schemas.microsoft.com/office/drawing/2014/main" val="3467562531"/>
                        </a:ext>
                      </a:extLst>
                    </a:gridCol>
                    <a:gridCol w="6291342">
                      <a:extLst>
                        <a:ext uri="{9D8B030D-6E8A-4147-A177-3AD203B41FA5}">
                          <a16:colId xmlns:a16="http://schemas.microsoft.com/office/drawing/2014/main" val="540229826"/>
                        </a:ext>
                      </a:extLst>
                    </a:gridCol>
                    <a:gridCol w="3614657">
                      <a:extLst>
                        <a:ext uri="{9D8B030D-6E8A-4147-A177-3AD203B41FA5}">
                          <a16:colId xmlns:a16="http://schemas.microsoft.com/office/drawing/2014/main" val="4146171988"/>
                        </a:ext>
                      </a:extLst>
                    </a:gridCol>
                  </a:tblGrid>
                  <a:tr h="971307">
                    <a:tc gridSpan="3">
                      <a:txBody>
                        <a:bodyPr/>
                        <a:lstStyle/>
                        <a:p>
                          <a:pPr algn="l"/>
                          <a:r>
                            <a:rPr lang="en-US" b="1" dirty="0" smtClean="0">
                              <a:solidFill>
                                <a:srgbClr val="000000"/>
                              </a:solidFill>
                              <a:latin typeface="Arial" panose="020B0604020202020204" pitchFamily="34" charset="0"/>
                              <a:cs typeface="Arial" panose="020B0604020202020204" pitchFamily="34" charset="0"/>
                            </a:rPr>
                            <a:t>Half-Life</a:t>
                          </a:r>
                          <a:r>
                            <a:rPr lang="en-US" b="1" baseline="0" dirty="0" smtClean="0">
                              <a:solidFill>
                                <a:srgbClr val="000000"/>
                              </a:solidFill>
                              <a:latin typeface="Arial" panose="020B0604020202020204" pitchFamily="34" charset="0"/>
                              <a:cs typeface="Arial" panose="020B0604020202020204" pitchFamily="34" charset="0"/>
                            </a:rPr>
                            <a:t> </a:t>
                          </a:r>
                          <a:r>
                            <a:rPr lang="en-US" b="1" baseline="0" dirty="0" smtClean="0">
                              <a:solidFill>
                                <a:srgbClr val="000000"/>
                              </a:solidFill>
                              <a:latin typeface="Arial" panose="020B0604020202020204" pitchFamily="34" charset="0"/>
                              <a:cs typeface="Arial" panose="020B0604020202020204" pitchFamily="34" charset="0"/>
                              <a:sym typeface="Wingdings" panose="05000000000000000000" pitchFamily="2" charset="2"/>
                            </a:rPr>
                            <a:t> </a:t>
                          </a:r>
                        </a:p>
                        <a:p>
                          <a:pPr algn="l"/>
                          <a:endParaRPr lang="en-US" b="1" baseline="0" dirty="0" smtClean="0">
                            <a:solidFill>
                              <a:srgbClr val="000000"/>
                            </a:solidFill>
                            <a:latin typeface="Arial" panose="020B0604020202020204" pitchFamily="34" charset="0"/>
                            <a:cs typeface="Arial" panose="020B0604020202020204" pitchFamily="34" charset="0"/>
                            <a:sym typeface="Wingdings" panose="05000000000000000000" pitchFamily="2" charset="2"/>
                          </a:endParaRPr>
                        </a:p>
                        <a:p>
                          <a:pPr algn="l"/>
                          <a:endParaRPr lang="en-US" b="1" baseline="0" dirty="0" smtClean="0">
                            <a:solidFill>
                              <a:srgbClr val="000000"/>
                            </a:solidFill>
                            <a:latin typeface="Arial" panose="020B0604020202020204" pitchFamily="34" charset="0"/>
                            <a:cs typeface="Arial" panose="020B0604020202020204" pitchFamily="34" charset="0"/>
                            <a:sym typeface="Wingdings" panose="05000000000000000000" pitchFamily="2" charset="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369281"/>
                      </a:ext>
                    </a:extLst>
                  </a:tr>
                  <a:tr h="430996">
                    <a:tc>
                      <a:txBody>
                        <a:bodyPr/>
                        <a:lstStyle/>
                        <a:p>
                          <a:pPr algn="ctr"/>
                          <a:r>
                            <a:rPr lang="en-US" b="1" dirty="0" smtClean="0">
                              <a:solidFill>
                                <a:srgbClr val="000000"/>
                              </a:solidFill>
                              <a:latin typeface="Arial" panose="020B0604020202020204" pitchFamily="34" charset="0"/>
                              <a:cs typeface="Arial" panose="020B0604020202020204" pitchFamily="34" charset="0"/>
                            </a:rPr>
                            <a:t>Order</a:t>
                          </a:r>
                          <a:endParaRPr lang="en-US"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r>
                            <a:rPr lang="en-US" b="1" dirty="0" smtClean="0">
                              <a:solidFill>
                                <a:srgbClr val="000000"/>
                              </a:solidFill>
                              <a:latin typeface="Arial" panose="020B0604020202020204" pitchFamily="34" charset="0"/>
                              <a:cs typeface="Arial" panose="020B0604020202020204" pitchFamily="34" charset="0"/>
                            </a:rPr>
                            <a:t>Plug Into</a:t>
                          </a:r>
                          <a:r>
                            <a:rPr lang="en-US" b="1" baseline="0" dirty="0" smtClean="0">
                              <a:solidFill>
                                <a:srgbClr val="000000"/>
                              </a:solidFill>
                              <a:latin typeface="Arial" panose="020B0604020202020204" pitchFamily="34" charset="0"/>
                              <a:cs typeface="Arial" panose="020B0604020202020204" pitchFamily="34" charset="0"/>
                            </a:rPr>
                            <a:t> Integrated Law</a:t>
                          </a:r>
                          <a:endParaRPr lang="en-US"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r>
                            <a:rPr lang="en-US" b="1" dirty="0" smtClean="0">
                              <a:solidFill>
                                <a:srgbClr val="000000"/>
                              </a:solidFill>
                              <a:latin typeface="Arial" panose="020B0604020202020204" pitchFamily="34" charset="0"/>
                              <a:cs typeface="Arial" panose="020B0604020202020204" pitchFamily="34" charset="0"/>
                            </a:rPr>
                            <a:t>You</a:t>
                          </a:r>
                          <a:r>
                            <a:rPr lang="en-US" b="1" baseline="0" dirty="0" smtClean="0">
                              <a:solidFill>
                                <a:srgbClr val="000000"/>
                              </a:solidFill>
                              <a:latin typeface="Arial" panose="020B0604020202020204" pitchFamily="34" charset="0"/>
                              <a:cs typeface="Arial" panose="020B0604020202020204" pitchFamily="34" charset="0"/>
                            </a:rPr>
                            <a:t> get….</a:t>
                          </a:r>
                          <a:endParaRPr lang="en-US"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2212622540"/>
                      </a:ext>
                    </a:extLst>
                  </a:tr>
                  <a:tr h="940133">
                    <a:tc>
                      <a:txBody>
                        <a:bodyPr/>
                        <a:lstStyle/>
                        <a:p>
                          <a:pPr algn="ctr"/>
                          <a:r>
                            <a:rPr lang="en-US" dirty="0" smtClean="0">
                              <a:solidFill>
                                <a:srgbClr val="000000"/>
                              </a:solidFill>
                              <a:latin typeface="Arial" panose="020B0604020202020204" pitchFamily="34" charset="0"/>
                              <a:cs typeface="Arial" panose="020B0604020202020204" pitchFamily="34" charset="0"/>
                            </a:rPr>
                            <a:t>0</a:t>
                          </a:r>
                          <a:endParaRPr lang="en-US"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5005" t="-150000" r="-57599" b="-215584"/>
                          </a:stretch>
                        </a:blip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312082"/>
                      </a:ext>
                    </a:extLst>
                  </a:tr>
                  <a:tr h="997221">
                    <a:tc>
                      <a:txBody>
                        <a:bodyPr/>
                        <a:lstStyle/>
                        <a:p>
                          <a:pPr algn="ctr"/>
                          <a:r>
                            <a:rPr lang="en-US" dirty="0" smtClean="0">
                              <a:solidFill>
                                <a:srgbClr val="000000"/>
                              </a:solidFill>
                              <a:latin typeface="Arial" panose="020B0604020202020204" pitchFamily="34" charset="0"/>
                              <a:cs typeface="Arial" panose="020B0604020202020204" pitchFamily="34" charset="0"/>
                            </a:rPr>
                            <a:t>1</a:t>
                          </a:r>
                          <a:endParaRPr lang="en-US"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5005" t="-234756" r="-57599" b="-102439"/>
                          </a:stretch>
                        </a:blip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502894"/>
                      </a:ext>
                    </a:extLst>
                  </a:tr>
                  <a:tr h="1010766">
                    <a:tc>
                      <a:txBody>
                        <a:bodyPr/>
                        <a:lstStyle/>
                        <a:p>
                          <a:pPr algn="ctr"/>
                          <a:r>
                            <a:rPr lang="en-US" dirty="0" smtClean="0">
                              <a:solidFill>
                                <a:srgbClr val="000000"/>
                              </a:solidFill>
                              <a:latin typeface="Arial" panose="020B0604020202020204" pitchFamily="34" charset="0"/>
                              <a:cs typeface="Arial" panose="020B0604020202020204" pitchFamily="34" charset="0"/>
                            </a:rPr>
                            <a:t>2</a:t>
                          </a:r>
                          <a:endParaRPr lang="en-US"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221432"/>
                      </a:ext>
                    </a:extLst>
                  </a:tr>
                </a:tbl>
              </a:graphicData>
            </a:graphic>
          </p:graphicFrame>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3861476886"/>
              </p:ext>
            </p:extLst>
          </p:nvPr>
        </p:nvGraphicFramePr>
        <p:xfrm>
          <a:off x="8908026" y="2637445"/>
          <a:ext cx="1284291" cy="897342"/>
        </p:xfrm>
        <a:graphic>
          <a:graphicData uri="http://schemas.openxmlformats.org/presentationml/2006/ole">
            <mc:AlternateContent xmlns:mc="http://schemas.openxmlformats.org/markup-compatibility/2006">
              <mc:Choice xmlns:v="urn:schemas-microsoft-com:vml" Requires="v">
                <p:oleObj name="Equation" r:id="rId4" imgW="634680" imgH="393480" progId="Equation.BREE4">
                  <p:embed/>
                </p:oleObj>
              </mc:Choice>
              <mc:Fallback>
                <p:oleObj name="Equation" r:id="rId4" imgW="634680" imgH="393480" progId="Equation.BREE4">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8026" y="2637445"/>
                        <a:ext cx="1284291" cy="89734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03372250"/>
              </p:ext>
            </p:extLst>
          </p:nvPr>
        </p:nvGraphicFramePr>
        <p:xfrm>
          <a:off x="8908026" y="3757403"/>
          <a:ext cx="1524000" cy="814552"/>
        </p:xfrm>
        <a:graphic>
          <a:graphicData uri="http://schemas.openxmlformats.org/presentationml/2006/ole">
            <mc:AlternateContent xmlns:mc="http://schemas.openxmlformats.org/markup-compatibility/2006">
              <mc:Choice xmlns:v="urn:schemas-microsoft-com:vml" Requires="v">
                <p:oleObj name="Equation" r:id="rId6" imgW="736560" imgH="393480" progId="Equation.BREE4">
                  <p:embed/>
                </p:oleObj>
              </mc:Choice>
              <mc:Fallback>
                <p:oleObj name="Equation" r:id="rId6" imgW="736560" imgH="393480" progId="Equation.BREE4">
                  <p:embed/>
                  <p:pic>
                    <p:nvPicPr>
                      <p:cNvPr id="12"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8026" y="3757403"/>
                        <a:ext cx="1524000" cy="81455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894332970"/>
              </p:ext>
            </p:extLst>
          </p:nvPr>
        </p:nvGraphicFramePr>
        <p:xfrm>
          <a:off x="3585686" y="4651659"/>
          <a:ext cx="2070320" cy="910941"/>
        </p:xfrm>
        <a:graphic>
          <a:graphicData uri="http://schemas.openxmlformats.org/presentationml/2006/ole">
            <mc:AlternateContent xmlns:mc="http://schemas.openxmlformats.org/markup-compatibility/2006">
              <mc:Choice xmlns:v="urn:schemas-microsoft-com:vml" Requires="v">
                <p:oleObj name="Equation" r:id="rId8" imgW="952200" imgH="419040" progId="Equation.BREE4">
                  <p:embed/>
                </p:oleObj>
              </mc:Choice>
              <mc:Fallback>
                <p:oleObj name="Equation" r:id="rId8" imgW="952200" imgH="419040" progId="Equation.BREE4">
                  <p:embed/>
                  <p:pic>
                    <p:nvPicPr>
                      <p:cNvPr id="14"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5686" y="4651659"/>
                        <a:ext cx="2070320" cy="91094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019467412"/>
              </p:ext>
            </p:extLst>
          </p:nvPr>
        </p:nvGraphicFramePr>
        <p:xfrm>
          <a:off x="8908026" y="4602940"/>
          <a:ext cx="1553495" cy="915453"/>
        </p:xfrm>
        <a:graphic>
          <a:graphicData uri="http://schemas.openxmlformats.org/presentationml/2006/ole">
            <mc:AlternateContent xmlns:mc="http://schemas.openxmlformats.org/markup-compatibility/2006">
              <mc:Choice xmlns:v="urn:schemas-microsoft-com:vml" Requires="v">
                <p:oleObj name="Equation" r:id="rId10" imgW="711000" imgH="419040" progId="Equation.BREE4">
                  <p:embed/>
                </p:oleObj>
              </mc:Choice>
              <mc:Fallback>
                <p:oleObj name="Equation" r:id="rId10" imgW="711000" imgH="419040" progId="Equation.BREE4">
                  <p:embed/>
                  <p:pic>
                    <p:nvPicPr>
                      <p:cNvPr id="16"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08026" y="4602940"/>
                        <a:ext cx="1553495" cy="91545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7" name="Rectangle 2"/>
          <p:cNvSpPr>
            <a:spLocks noGrp="1" noChangeArrowheads="1"/>
          </p:cNvSpPr>
          <p:nvPr>
            <p:ph type="title"/>
          </p:nvPr>
        </p:nvSpPr>
        <p:spPr>
          <a:xfrm>
            <a:off x="555550" y="209601"/>
            <a:ext cx="9883850" cy="855227"/>
          </a:xfrm>
        </p:spPr>
        <p:txBody>
          <a:bodyPr/>
          <a:lstStyle/>
          <a:p>
            <a:pPr algn="l"/>
            <a:r>
              <a:rPr lang="en-US" sz="4400" b="1" u="sng" dirty="0">
                <a:solidFill>
                  <a:srgbClr val="000000"/>
                </a:solidFill>
                <a:effectLst/>
                <a:latin typeface="Arial" panose="020B0604020202020204" pitchFamily="34" charset="0"/>
                <a:cs typeface="Arial" panose="020B0604020202020204" pitchFamily="34" charset="0"/>
              </a:rPr>
              <a:t>Half Life with Integrated Rate Laws</a:t>
            </a:r>
          </a:p>
        </p:txBody>
      </p:sp>
      <p:sp>
        <p:nvSpPr>
          <p:cNvPr id="20" name="Frame 19"/>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2875859692"/>
              </p:ext>
            </p:extLst>
          </p:nvPr>
        </p:nvGraphicFramePr>
        <p:xfrm>
          <a:off x="2154476" y="1294094"/>
          <a:ext cx="1416462" cy="862754"/>
        </p:xfrm>
        <a:graphic>
          <a:graphicData uri="http://schemas.openxmlformats.org/presentationml/2006/ole">
            <mc:AlternateContent xmlns:mc="http://schemas.openxmlformats.org/markup-compatibility/2006">
              <mc:Choice xmlns:v="urn:schemas-microsoft-com:vml" Requires="v">
                <p:oleObj name="Equation" r:id="rId12" imgW="698400" imgH="393480" progId="Equation.BREE4">
                  <p:embed/>
                </p:oleObj>
              </mc:Choice>
              <mc:Fallback>
                <p:oleObj name="Equation" r:id="rId12" imgW="698400" imgH="393480" progId="Equation.BREE4">
                  <p:embed/>
                  <p:pic>
                    <p:nvPicPr>
                      <p:cNvPr id="5"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4476" y="1294094"/>
                        <a:ext cx="1416462" cy="86275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 name="Picture 2" descr="A cartoon of a glue bottle&#10;&#10;Description automatically generated with low confidence">
            <a:extLst>
              <a:ext uri="{FF2B5EF4-FFF2-40B4-BE49-F238E27FC236}">
                <a16:creationId xmlns:a16="http://schemas.microsoft.com/office/drawing/2014/main" id="{19283044-047A-11F3-8123-1CB2426C178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9368953">
            <a:off x="10479180" y="682165"/>
            <a:ext cx="819167" cy="1643853"/>
          </a:xfrm>
          <a:prstGeom prst="rect">
            <a:avLst/>
          </a:prstGeom>
        </p:spPr>
      </p:pic>
    </p:spTree>
    <p:extLst>
      <p:ext uri="{BB962C8B-B14F-4D97-AF65-F5344CB8AC3E}">
        <p14:creationId xmlns:p14="http://schemas.microsoft.com/office/powerpoint/2010/main" val="3717349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555550" y="990600"/>
            <a:ext cx="11255450" cy="5105400"/>
          </a:xfrm>
        </p:spPr>
        <p:txBody>
          <a:bodyPr/>
          <a:lstStyle/>
          <a:p>
            <a:pPr eaLnBrk="1" hangingPunct="1">
              <a:lnSpc>
                <a:spcPct val="90000"/>
              </a:lnSpc>
            </a:pPr>
            <a:r>
              <a:rPr lang="en-US" sz="2800" dirty="0">
                <a:solidFill>
                  <a:srgbClr val="0070C0"/>
                </a:solidFill>
                <a:effectLst/>
                <a:latin typeface="Arial" charset="0"/>
              </a:rPr>
              <a:t>0</a:t>
            </a:r>
            <a:r>
              <a:rPr lang="en-US" sz="2800" baseline="30000" dirty="0">
                <a:solidFill>
                  <a:srgbClr val="0070C0"/>
                </a:solidFill>
                <a:effectLst/>
                <a:latin typeface="Arial" charset="0"/>
              </a:rPr>
              <a:t>th</a:t>
            </a:r>
            <a:r>
              <a:rPr lang="en-US" sz="2800" dirty="0">
                <a:solidFill>
                  <a:srgbClr val="0070C0"/>
                </a:solidFill>
                <a:effectLst/>
                <a:latin typeface="Arial" charset="0"/>
              </a:rPr>
              <a:t> Order – </a:t>
            </a:r>
            <a:r>
              <a:rPr lang="en-US" sz="2800" b="0" dirty="0">
                <a:solidFill>
                  <a:srgbClr val="000000"/>
                </a:solidFill>
                <a:effectLst/>
                <a:latin typeface="Arial" charset="0"/>
              </a:rPr>
              <a:t>Half-life is directly proportional to the [  ] of reactants</a:t>
            </a:r>
            <a:br>
              <a:rPr lang="en-US" sz="2800" dirty="0">
                <a:solidFill>
                  <a:srgbClr val="0070C0"/>
                </a:solidFill>
                <a:effectLst/>
                <a:latin typeface="Arial" charset="0"/>
              </a:rPr>
            </a:br>
            <a:r>
              <a:rPr lang="en-US" sz="2800" dirty="0">
                <a:solidFill>
                  <a:srgbClr val="0070C0"/>
                </a:solidFill>
                <a:effectLst/>
                <a:latin typeface="Arial" charset="0"/>
              </a:rPr>
              <a:t>		    </a:t>
            </a:r>
            <a:r>
              <a:rPr lang="en-US" sz="2800" b="0" dirty="0">
                <a:solidFill>
                  <a:srgbClr val="000000"/>
                </a:solidFill>
                <a:effectLst/>
                <a:latin typeface="Arial" charset="0"/>
              </a:rPr>
              <a:t>Lower [   ] of reactants = shorter half-life (faster rate)</a:t>
            </a:r>
          </a:p>
          <a:p>
            <a:pPr marL="457200" lvl="1" indent="0" algn="ctr" eaLnBrk="1" hangingPunct="1">
              <a:lnSpc>
                <a:spcPct val="90000"/>
              </a:lnSpc>
              <a:buNone/>
            </a:pPr>
            <a:r>
              <a:rPr lang="en-US" sz="2800" i="1" dirty="0">
                <a:solidFill>
                  <a:srgbClr val="000000"/>
                </a:solidFill>
                <a:effectLst/>
                <a:latin typeface="Arial" charset="0"/>
              </a:rPr>
              <a:t>t</a:t>
            </a:r>
            <a:r>
              <a:rPr lang="en-US" sz="2800" baseline="-25000" dirty="0">
                <a:solidFill>
                  <a:srgbClr val="000000"/>
                </a:solidFill>
                <a:effectLst/>
                <a:latin typeface="Arial" charset="0"/>
              </a:rPr>
              <a:t>1/2</a:t>
            </a:r>
            <a:r>
              <a:rPr lang="en-US" sz="2800" baseline="30000" dirty="0">
                <a:solidFill>
                  <a:srgbClr val="000000"/>
                </a:solidFill>
                <a:effectLst/>
                <a:latin typeface="Arial" charset="0"/>
              </a:rPr>
              <a:t> </a:t>
            </a:r>
            <a:r>
              <a:rPr lang="en-US" sz="2800" dirty="0">
                <a:solidFill>
                  <a:srgbClr val="000000"/>
                </a:solidFill>
                <a:effectLst/>
                <a:latin typeface="Arial" charset="0"/>
              </a:rPr>
              <a:t>= [A]</a:t>
            </a:r>
            <a:r>
              <a:rPr lang="en-US" sz="2800" baseline="-25000" dirty="0" err="1">
                <a:solidFill>
                  <a:srgbClr val="000000"/>
                </a:solidFill>
                <a:effectLst/>
                <a:latin typeface="Arial" charset="0"/>
              </a:rPr>
              <a:t>init</a:t>
            </a:r>
            <a:r>
              <a:rPr lang="en-US" sz="2800" dirty="0">
                <a:solidFill>
                  <a:srgbClr val="000000"/>
                </a:solidFill>
                <a:effectLst/>
                <a:latin typeface="Arial" charset="0"/>
              </a:rPr>
              <a:t>/2</a:t>
            </a:r>
            <a:r>
              <a:rPr lang="en-US" sz="2800" i="1" dirty="0">
                <a:solidFill>
                  <a:srgbClr val="000000"/>
                </a:solidFill>
                <a:effectLst/>
                <a:latin typeface="Arial" charset="0"/>
              </a:rPr>
              <a:t>k</a:t>
            </a:r>
            <a:r>
              <a:rPr lang="en-US" sz="2800" dirty="0">
                <a:solidFill>
                  <a:srgbClr val="000000"/>
                </a:solidFill>
                <a:effectLst/>
                <a:latin typeface="Arial" charset="0"/>
              </a:rPr>
              <a:t> </a:t>
            </a:r>
          </a:p>
          <a:p>
            <a:pPr marL="457200" lvl="1" indent="0">
              <a:lnSpc>
                <a:spcPct val="90000"/>
              </a:lnSpc>
              <a:buNone/>
            </a:pPr>
            <a:endParaRPr lang="en-US" sz="2800" b="0" dirty="0">
              <a:solidFill>
                <a:srgbClr val="000000"/>
              </a:solidFill>
              <a:effectLst/>
              <a:latin typeface="Arial" charset="0"/>
            </a:endParaRPr>
          </a:p>
          <a:p>
            <a:pPr eaLnBrk="1" hangingPunct="1">
              <a:lnSpc>
                <a:spcPct val="90000"/>
              </a:lnSpc>
            </a:pPr>
            <a:r>
              <a:rPr lang="en-US" sz="2800" dirty="0">
                <a:solidFill>
                  <a:srgbClr val="0070C0"/>
                </a:solidFill>
                <a:effectLst/>
                <a:latin typeface="Arial" charset="0"/>
              </a:rPr>
              <a:t>1</a:t>
            </a:r>
            <a:r>
              <a:rPr lang="en-US" sz="2800" baseline="30000" dirty="0">
                <a:solidFill>
                  <a:srgbClr val="0070C0"/>
                </a:solidFill>
                <a:effectLst/>
                <a:latin typeface="Arial" charset="0"/>
              </a:rPr>
              <a:t>st</a:t>
            </a:r>
            <a:r>
              <a:rPr lang="en-US" sz="2800" dirty="0">
                <a:solidFill>
                  <a:srgbClr val="0070C0"/>
                </a:solidFill>
                <a:effectLst/>
                <a:latin typeface="Arial" charset="0"/>
              </a:rPr>
              <a:t> Order - </a:t>
            </a:r>
            <a:r>
              <a:rPr lang="en-US" sz="2800" b="0" dirty="0">
                <a:solidFill>
                  <a:srgbClr val="000000"/>
                </a:solidFill>
                <a:effectLst/>
                <a:latin typeface="Arial" charset="0"/>
              </a:rPr>
              <a:t>Half-life is independent of the concentration. </a:t>
            </a:r>
            <a:br>
              <a:rPr lang="en-US" sz="2800" b="0" dirty="0">
                <a:solidFill>
                  <a:srgbClr val="000000"/>
                </a:solidFill>
                <a:effectLst/>
                <a:latin typeface="Arial" charset="0"/>
              </a:rPr>
            </a:br>
            <a:r>
              <a:rPr lang="en-US" sz="2800" b="0" dirty="0">
                <a:solidFill>
                  <a:srgbClr val="000000"/>
                </a:solidFill>
                <a:effectLst/>
                <a:latin typeface="Arial" charset="0"/>
              </a:rPr>
              <a:t>	            Always the same half-life no matter what [  ] of reactants</a:t>
            </a:r>
            <a:br>
              <a:rPr lang="en-US" sz="2800" b="0" dirty="0">
                <a:solidFill>
                  <a:srgbClr val="000000"/>
                </a:solidFill>
                <a:effectLst/>
                <a:latin typeface="Arial" charset="0"/>
              </a:rPr>
            </a:br>
            <a:r>
              <a:rPr lang="en-US" sz="2800" b="0" dirty="0">
                <a:solidFill>
                  <a:srgbClr val="000000"/>
                </a:solidFill>
                <a:effectLst/>
                <a:latin typeface="Arial" charset="0"/>
              </a:rPr>
              <a:t>                  – </a:t>
            </a:r>
            <a:r>
              <a:rPr lang="en-US" sz="2800" b="0" i="1" dirty="0">
                <a:solidFill>
                  <a:srgbClr val="000000"/>
                </a:solidFill>
                <a:effectLst/>
                <a:latin typeface="Arial" charset="0"/>
              </a:rPr>
              <a:t>Closest to true half-life</a:t>
            </a:r>
          </a:p>
          <a:p>
            <a:pPr marL="457200" lvl="1" indent="0" algn="ctr" eaLnBrk="1" hangingPunct="1">
              <a:lnSpc>
                <a:spcPct val="90000"/>
              </a:lnSpc>
              <a:buNone/>
            </a:pPr>
            <a:r>
              <a:rPr lang="en-US" sz="2800" i="1" dirty="0">
                <a:solidFill>
                  <a:srgbClr val="000000"/>
                </a:solidFill>
                <a:effectLst/>
                <a:latin typeface="Arial" charset="0"/>
              </a:rPr>
              <a:t>t</a:t>
            </a:r>
            <a:r>
              <a:rPr lang="en-US" sz="2800" baseline="-25000" dirty="0">
                <a:solidFill>
                  <a:srgbClr val="000000"/>
                </a:solidFill>
                <a:effectLst/>
                <a:latin typeface="Arial" charset="0"/>
              </a:rPr>
              <a:t>1/2</a:t>
            </a:r>
            <a:r>
              <a:rPr lang="en-US" sz="2800" dirty="0">
                <a:solidFill>
                  <a:srgbClr val="000000"/>
                </a:solidFill>
                <a:effectLst/>
                <a:latin typeface="Arial" charset="0"/>
              </a:rPr>
              <a:t> = </a:t>
            </a:r>
            <a:r>
              <a:rPr lang="en-US" sz="2800" dirty="0" err="1">
                <a:solidFill>
                  <a:srgbClr val="000000"/>
                </a:solidFill>
                <a:effectLst/>
                <a:latin typeface="Arial" charset="0"/>
              </a:rPr>
              <a:t>ln</a:t>
            </a:r>
            <a:r>
              <a:rPr lang="en-US" sz="2800" dirty="0">
                <a:solidFill>
                  <a:srgbClr val="000000"/>
                </a:solidFill>
                <a:effectLst/>
                <a:latin typeface="Arial" charset="0"/>
              </a:rPr>
              <a:t>(2)/</a:t>
            </a:r>
            <a:r>
              <a:rPr lang="en-US" sz="2800" i="1" dirty="0">
                <a:solidFill>
                  <a:srgbClr val="000000"/>
                </a:solidFill>
                <a:effectLst/>
                <a:latin typeface="Arial" charset="0"/>
              </a:rPr>
              <a:t>k</a:t>
            </a:r>
          </a:p>
          <a:p>
            <a:pPr marL="457200" lvl="1" indent="0">
              <a:lnSpc>
                <a:spcPct val="90000"/>
              </a:lnSpc>
              <a:buNone/>
            </a:pPr>
            <a:endParaRPr lang="en-US" sz="2800" b="0" dirty="0">
              <a:solidFill>
                <a:srgbClr val="000000"/>
              </a:solidFill>
              <a:effectLst/>
              <a:latin typeface="Arial" charset="0"/>
            </a:endParaRPr>
          </a:p>
          <a:p>
            <a:pPr eaLnBrk="1" hangingPunct="1">
              <a:lnSpc>
                <a:spcPct val="90000"/>
              </a:lnSpc>
            </a:pPr>
            <a:r>
              <a:rPr lang="en-US" sz="2800" dirty="0">
                <a:solidFill>
                  <a:srgbClr val="0070C0"/>
                </a:solidFill>
                <a:effectLst/>
                <a:latin typeface="Arial" charset="0"/>
              </a:rPr>
              <a:t>2</a:t>
            </a:r>
            <a:r>
              <a:rPr lang="en-US" sz="2800" baseline="30000" dirty="0">
                <a:solidFill>
                  <a:srgbClr val="0070C0"/>
                </a:solidFill>
                <a:effectLst/>
                <a:latin typeface="Arial" charset="0"/>
              </a:rPr>
              <a:t>nd</a:t>
            </a:r>
            <a:r>
              <a:rPr lang="en-US" sz="2800" dirty="0">
                <a:solidFill>
                  <a:srgbClr val="0070C0"/>
                </a:solidFill>
                <a:effectLst/>
                <a:latin typeface="Arial" charset="0"/>
              </a:rPr>
              <a:t> Order - </a:t>
            </a:r>
            <a:r>
              <a:rPr lang="en-US" sz="2800" b="0" dirty="0">
                <a:solidFill>
                  <a:srgbClr val="000000"/>
                </a:solidFill>
                <a:effectLst/>
                <a:latin typeface="Arial" charset="0"/>
              </a:rPr>
              <a:t>Half-life is inversely proportional to the [   ] of reactants </a:t>
            </a:r>
            <a:br>
              <a:rPr lang="en-US" sz="2800" b="0" dirty="0">
                <a:solidFill>
                  <a:srgbClr val="000000"/>
                </a:solidFill>
                <a:effectLst/>
                <a:latin typeface="Arial" charset="0"/>
              </a:rPr>
            </a:br>
            <a:r>
              <a:rPr lang="en-US" sz="2800" b="0" dirty="0">
                <a:solidFill>
                  <a:srgbClr val="000000"/>
                </a:solidFill>
                <a:effectLst/>
                <a:latin typeface="Arial" charset="0"/>
              </a:rPr>
              <a:t>                   Lower [  ] of reactants = longer half-life (slower rate).</a:t>
            </a:r>
          </a:p>
          <a:p>
            <a:pPr marL="457200" lvl="1" indent="0" algn="ctr" eaLnBrk="1" hangingPunct="1">
              <a:lnSpc>
                <a:spcPct val="90000"/>
              </a:lnSpc>
              <a:buNone/>
            </a:pPr>
            <a:r>
              <a:rPr lang="en-US" sz="2800" i="1" dirty="0">
                <a:solidFill>
                  <a:srgbClr val="000000"/>
                </a:solidFill>
                <a:effectLst/>
                <a:latin typeface="Arial" charset="0"/>
              </a:rPr>
              <a:t>t</a:t>
            </a:r>
            <a:r>
              <a:rPr lang="en-US" sz="2800" baseline="-25000" dirty="0">
                <a:solidFill>
                  <a:srgbClr val="000000"/>
                </a:solidFill>
                <a:effectLst/>
                <a:latin typeface="Arial" charset="0"/>
              </a:rPr>
              <a:t>1/2</a:t>
            </a:r>
            <a:r>
              <a:rPr lang="en-US" sz="2800" dirty="0">
                <a:solidFill>
                  <a:srgbClr val="000000"/>
                </a:solidFill>
                <a:effectLst/>
                <a:latin typeface="Arial" charset="0"/>
              </a:rPr>
              <a:t> = 1/(</a:t>
            </a:r>
            <a:r>
              <a:rPr lang="en-US" sz="2800" i="1" dirty="0">
                <a:solidFill>
                  <a:srgbClr val="000000"/>
                </a:solidFill>
                <a:effectLst/>
                <a:latin typeface="Arial" charset="0"/>
              </a:rPr>
              <a:t>k</a:t>
            </a:r>
            <a:r>
              <a:rPr lang="en-US" sz="2800" dirty="0">
                <a:solidFill>
                  <a:srgbClr val="000000"/>
                </a:solidFill>
                <a:effectLst/>
                <a:latin typeface="Arial" charset="0"/>
              </a:rPr>
              <a:t>[A]</a:t>
            </a:r>
            <a:r>
              <a:rPr lang="en-US" sz="2800" baseline="-25000" dirty="0" err="1">
                <a:solidFill>
                  <a:srgbClr val="000000"/>
                </a:solidFill>
                <a:effectLst/>
                <a:latin typeface="Arial" charset="0"/>
              </a:rPr>
              <a:t>init</a:t>
            </a:r>
            <a:r>
              <a:rPr lang="en-US" sz="2800" dirty="0">
                <a:solidFill>
                  <a:srgbClr val="000000"/>
                </a:solidFill>
                <a:effectLst/>
                <a:latin typeface="Arial" charset="0"/>
              </a:rPr>
              <a:t>)</a:t>
            </a:r>
          </a:p>
        </p:txBody>
      </p:sp>
      <p:sp>
        <p:nvSpPr>
          <p:cNvPr id="8" name="Rectangle 2"/>
          <p:cNvSpPr>
            <a:spLocks noGrp="1" noChangeArrowheads="1"/>
          </p:cNvSpPr>
          <p:nvPr>
            <p:ph type="title"/>
          </p:nvPr>
        </p:nvSpPr>
        <p:spPr>
          <a:xfrm>
            <a:off x="555550" y="209601"/>
            <a:ext cx="11103050" cy="855227"/>
          </a:xfrm>
        </p:spPr>
        <p:txBody>
          <a:bodyPr/>
          <a:lstStyle/>
          <a:p>
            <a:pPr algn="l"/>
            <a:r>
              <a:rPr lang="en-US" sz="4400" b="1" u="sng" dirty="0">
                <a:solidFill>
                  <a:srgbClr val="000000"/>
                </a:solidFill>
                <a:effectLst/>
                <a:latin typeface="Arial" panose="020B0604020202020204" pitchFamily="34" charset="0"/>
                <a:cs typeface="Arial" panose="020B0604020202020204" pitchFamily="34" charset="0"/>
              </a:rPr>
              <a:t>Relationship Between [  ] and ½ Life</a:t>
            </a:r>
          </a:p>
        </p:txBody>
      </p:sp>
      <p:sp>
        <p:nvSpPr>
          <p:cNvPr id="9" name="Frame 8"/>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60605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1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555550" y="990600"/>
            <a:ext cx="11255450" cy="5105400"/>
          </a:xfrm>
        </p:spPr>
        <p:txBody>
          <a:bodyPr/>
          <a:lstStyle/>
          <a:p>
            <a:pPr eaLnBrk="1" hangingPunct="1">
              <a:lnSpc>
                <a:spcPct val="90000"/>
              </a:lnSpc>
            </a:pPr>
            <a:r>
              <a:rPr lang="en-US" sz="2800" dirty="0">
                <a:solidFill>
                  <a:srgbClr val="0070C0"/>
                </a:solidFill>
                <a:effectLst/>
                <a:latin typeface="Arial" charset="0"/>
              </a:rPr>
              <a:t>0</a:t>
            </a:r>
            <a:r>
              <a:rPr lang="en-US" sz="2800" baseline="30000" dirty="0">
                <a:solidFill>
                  <a:srgbClr val="0070C0"/>
                </a:solidFill>
                <a:effectLst/>
                <a:latin typeface="Arial" charset="0"/>
              </a:rPr>
              <a:t>th</a:t>
            </a:r>
            <a:r>
              <a:rPr lang="en-US" sz="2800" dirty="0">
                <a:solidFill>
                  <a:srgbClr val="0070C0"/>
                </a:solidFill>
                <a:effectLst/>
                <a:latin typeface="Arial" charset="0"/>
              </a:rPr>
              <a:t> Order – </a:t>
            </a:r>
            <a:r>
              <a:rPr lang="en-US" sz="2800" b="0" dirty="0">
                <a:solidFill>
                  <a:srgbClr val="000000"/>
                </a:solidFill>
                <a:effectLst/>
                <a:latin typeface="Arial" charset="0"/>
              </a:rPr>
              <a:t>DECREASES as time goes on (faster rate)</a:t>
            </a:r>
            <a:endParaRPr lang="en-US" sz="2800" dirty="0">
              <a:solidFill>
                <a:srgbClr val="000000"/>
              </a:solidFill>
              <a:effectLst/>
              <a:latin typeface="Arial" charset="0"/>
            </a:endParaRPr>
          </a:p>
          <a:p>
            <a:pPr eaLnBrk="1" hangingPunct="1">
              <a:lnSpc>
                <a:spcPct val="90000"/>
              </a:lnSpc>
            </a:pPr>
            <a:r>
              <a:rPr lang="en-US" sz="2800" dirty="0">
                <a:solidFill>
                  <a:srgbClr val="FF0000"/>
                </a:solidFill>
                <a:effectLst/>
                <a:latin typeface="Arial" charset="0"/>
              </a:rPr>
              <a:t>1</a:t>
            </a:r>
            <a:r>
              <a:rPr lang="en-US" sz="2800" baseline="30000" dirty="0">
                <a:solidFill>
                  <a:srgbClr val="FF0000"/>
                </a:solidFill>
                <a:effectLst/>
                <a:latin typeface="Arial" charset="0"/>
              </a:rPr>
              <a:t>st</a:t>
            </a:r>
            <a:r>
              <a:rPr lang="en-US" sz="2800" dirty="0">
                <a:solidFill>
                  <a:srgbClr val="FF0000"/>
                </a:solidFill>
                <a:effectLst/>
                <a:latin typeface="Arial" charset="0"/>
              </a:rPr>
              <a:t> Order </a:t>
            </a:r>
            <a:r>
              <a:rPr lang="en-US" sz="2800" dirty="0">
                <a:solidFill>
                  <a:srgbClr val="0070C0"/>
                </a:solidFill>
                <a:effectLst/>
                <a:latin typeface="Arial" charset="0"/>
              </a:rPr>
              <a:t>– </a:t>
            </a:r>
            <a:r>
              <a:rPr lang="en-US" sz="2800" b="0" dirty="0">
                <a:solidFill>
                  <a:srgbClr val="000000"/>
                </a:solidFill>
                <a:effectLst/>
                <a:latin typeface="Arial" charset="0"/>
              </a:rPr>
              <a:t>CONSTANT as time goes on (radioactive decay!)</a:t>
            </a:r>
            <a:endParaRPr lang="en-US" sz="2800" i="1" dirty="0">
              <a:solidFill>
                <a:srgbClr val="000000"/>
              </a:solidFill>
              <a:effectLst/>
              <a:latin typeface="Arial" charset="0"/>
            </a:endParaRPr>
          </a:p>
          <a:p>
            <a:pPr eaLnBrk="1" hangingPunct="1">
              <a:lnSpc>
                <a:spcPct val="90000"/>
              </a:lnSpc>
            </a:pPr>
            <a:r>
              <a:rPr lang="en-US" sz="2800" dirty="0">
                <a:solidFill>
                  <a:srgbClr val="FFC000"/>
                </a:solidFill>
                <a:effectLst/>
                <a:latin typeface="Arial" charset="0"/>
              </a:rPr>
              <a:t>2</a:t>
            </a:r>
            <a:r>
              <a:rPr lang="en-US" sz="2800" baseline="30000" dirty="0">
                <a:solidFill>
                  <a:srgbClr val="FFC000"/>
                </a:solidFill>
                <a:effectLst/>
                <a:latin typeface="Arial" charset="0"/>
              </a:rPr>
              <a:t>nd</a:t>
            </a:r>
            <a:r>
              <a:rPr lang="en-US" sz="2800" dirty="0">
                <a:solidFill>
                  <a:srgbClr val="FFC000"/>
                </a:solidFill>
                <a:effectLst/>
                <a:latin typeface="Arial" charset="0"/>
              </a:rPr>
              <a:t> Order </a:t>
            </a:r>
            <a:r>
              <a:rPr lang="en-US" sz="2800" dirty="0">
                <a:solidFill>
                  <a:srgbClr val="0070C0"/>
                </a:solidFill>
                <a:effectLst/>
                <a:latin typeface="Arial" charset="0"/>
              </a:rPr>
              <a:t>– </a:t>
            </a:r>
            <a:r>
              <a:rPr lang="en-US" sz="2800" b="0" dirty="0">
                <a:solidFill>
                  <a:srgbClr val="000000"/>
                </a:solidFill>
                <a:effectLst/>
                <a:latin typeface="Arial" charset="0"/>
              </a:rPr>
              <a:t>INCREASES as time goes on (slower rate)</a:t>
            </a:r>
            <a:endParaRPr lang="en-US" sz="2800" dirty="0">
              <a:solidFill>
                <a:srgbClr val="000000"/>
              </a:solidFill>
              <a:effectLst/>
              <a:latin typeface="Arial" charset="0"/>
            </a:endParaRPr>
          </a:p>
        </p:txBody>
      </p:sp>
      <p:sp>
        <p:nvSpPr>
          <p:cNvPr id="8" name="Rectangle 2"/>
          <p:cNvSpPr>
            <a:spLocks noGrp="1" noChangeArrowheads="1"/>
          </p:cNvSpPr>
          <p:nvPr>
            <p:ph type="title"/>
          </p:nvPr>
        </p:nvSpPr>
        <p:spPr>
          <a:xfrm>
            <a:off x="555550" y="209601"/>
            <a:ext cx="11103050" cy="855227"/>
          </a:xfrm>
        </p:spPr>
        <p:txBody>
          <a:bodyPr/>
          <a:lstStyle/>
          <a:p>
            <a:pPr algn="l"/>
            <a:r>
              <a:rPr lang="en-US" sz="4400" b="1" u="sng" dirty="0">
                <a:solidFill>
                  <a:srgbClr val="000000"/>
                </a:solidFill>
                <a:effectLst/>
                <a:latin typeface="Arial" panose="020B0604020202020204" pitchFamily="34" charset="0"/>
                <a:cs typeface="Arial" panose="020B0604020202020204" pitchFamily="34" charset="0"/>
              </a:rPr>
              <a:t>How Does Half Life Change Over Time?</a:t>
            </a:r>
          </a:p>
        </p:txBody>
      </p:sp>
      <p:sp>
        <p:nvSpPr>
          <p:cNvPr id="9" name="Frame 8"/>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3C6C3789-63FD-2BAF-82BF-4D22D4BF2E5A}"/>
              </a:ext>
            </a:extLst>
          </p:cNvPr>
          <p:cNvPicPr>
            <a:picLocks noChangeAspect="1"/>
          </p:cNvPicPr>
          <p:nvPr/>
        </p:nvPicPr>
        <p:blipFill>
          <a:blip r:embed="rId3"/>
          <a:stretch>
            <a:fillRect/>
          </a:stretch>
        </p:blipFill>
        <p:spPr>
          <a:xfrm>
            <a:off x="496898" y="3195558"/>
            <a:ext cx="3750709" cy="3108960"/>
          </a:xfrm>
          <a:prstGeom prst="rect">
            <a:avLst/>
          </a:prstGeom>
          <a:ln w="76200">
            <a:solidFill>
              <a:srgbClr val="0070C0"/>
            </a:solidFill>
          </a:ln>
        </p:spPr>
      </p:pic>
      <p:pic>
        <p:nvPicPr>
          <p:cNvPr id="6" name="Picture 5">
            <a:extLst>
              <a:ext uri="{FF2B5EF4-FFF2-40B4-BE49-F238E27FC236}">
                <a16:creationId xmlns:a16="http://schemas.microsoft.com/office/drawing/2014/main" id="{C4005158-DA36-3F19-51F3-45866196FE97}"/>
              </a:ext>
            </a:extLst>
          </p:cNvPr>
          <p:cNvPicPr>
            <a:picLocks noChangeAspect="1"/>
          </p:cNvPicPr>
          <p:nvPr/>
        </p:nvPicPr>
        <p:blipFill>
          <a:blip r:embed="rId4"/>
          <a:stretch>
            <a:fillRect/>
          </a:stretch>
        </p:blipFill>
        <p:spPr>
          <a:xfrm>
            <a:off x="4562649" y="3195558"/>
            <a:ext cx="3624774" cy="3108960"/>
          </a:xfrm>
          <a:prstGeom prst="rect">
            <a:avLst/>
          </a:prstGeom>
          <a:ln w="76200">
            <a:solidFill>
              <a:srgbClr val="FF0000"/>
            </a:solidFill>
          </a:ln>
        </p:spPr>
      </p:pic>
      <p:pic>
        <p:nvPicPr>
          <p:cNvPr id="10" name="Picture 9">
            <a:extLst>
              <a:ext uri="{FF2B5EF4-FFF2-40B4-BE49-F238E27FC236}">
                <a16:creationId xmlns:a16="http://schemas.microsoft.com/office/drawing/2014/main" id="{500D71E2-5D18-DA6C-A067-72DBBD7BB7C6}"/>
              </a:ext>
            </a:extLst>
          </p:cNvPr>
          <p:cNvPicPr>
            <a:picLocks noChangeAspect="1"/>
          </p:cNvPicPr>
          <p:nvPr/>
        </p:nvPicPr>
        <p:blipFill>
          <a:blip r:embed="rId5"/>
          <a:stretch>
            <a:fillRect/>
          </a:stretch>
        </p:blipFill>
        <p:spPr>
          <a:xfrm>
            <a:off x="8502465" y="3166813"/>
            <a:ext cx="3156135" cy="3108960"/>
          </a:xfrm>
          <a:prstGeom prst="rect">
            <a:avLst/>
          </a:prstGeom>
          <a:ln w="76200">
            <a:solidFill>
              <a:srgbClr val="FFC000"/>
            </a:solidFill>
          </a:ln>
        </p:spPr>
      </p:pic>
      <p:pic>
        <p:nvPicPr>
          <p:cNvPr id="2" name="Picture 1" descr="A cartoon of a glue bottle&#10;&#10;Description automatically generated with low confidence">
            <a:extLst>
              <a:ext uri="{FF2B5EF4-FFF2-40B4-BE49-F238E27FC236}">
                <a16:creationId xmlns:a16="http://schemas.microsoft.com/office/drawing/2014/main" id="{E47AE215-8CF0-B3D2-F27F-7C57B46250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72535">
            <a:off x="10739838" y="1270512"/>
            <a:ext cx="842471" cy="1690618"/>
          </a:xfrm>
          <a:prstGeom prst="rect">
            <a:avLst/>
          </a:prstGeom>
        </p:spPr>
      </p:pic>
    </p:spTree>
    <p:extLst>
      <p:ext uri="{BB962C8B-B14F-4D97-AF65-F5344CB8AC3E}">
        <p14:creationId xmlns:p14="http://schemas.microsoft.com/office/powerpoint/2010/main" val="3927164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1828800" y="3733800"/>
            <a:ext cx="8534400" cy="2362200"/>
          </a:xfrm>
        </p:spPr>
        <p:txBody>
          <a:bodyPr/>
          <a:lstStyle/>
          <a:p>
            <a:pPr eaLnBrk="1" hangingPunct="1"/>
            <a:r>
              <a:rPr lang="en-US" sz="3200" b="0" dirty="0">
                <a:solidFill>
                  <a:srgbClr val="000000"/>
                </a:solidFill>
                <a:effectLst/>
                <a:latin typeface="Arial" charset="0"/>
              </a:rPr>
              <a:t>Whichever plot gives a straight line determines the order with respect to [A].</a:t>
            </a:r>
          </a:p>
          <a:p>
            <a:pPr lvl="1" eaLnBrk="1" hangingPunct="1"/>
            <a:r>
              <a:rPr lang="en-US" sz="3200" b="0" dirty="0">
                <a:solidFill>
                  <a:srgbClr val="000000"/>
                </a:solidFill>
                <a:effectLst/>
                <a:latin typeface="Arial" charset="0"/>
              </a:rPr>
              <a:t>If linear is [A] versus time, Rate = </a:t>
            </a:r>
            <a:r>
              <a:rPr lang="en-US" sz="3200" b="0" i="1" dirty="0">
                <a:solidFill>
                  <a:srgbClr val="000000"/>
                </a:solidFill>
                <a:effectLst/>
                <a:latin typeface="Arial" charset="0"/>
              </a:rPr>
              <a:t>k</a:t>
            </a:r>
            <a:r>
              <a:rPr lang="en-US" sz="3200" b="0" dirty="0">
                <a:solidFill>
                  <a:srgbClr val="000000"/>
                </a:solidFill>
                <a:effectLst/>
                <a:latin typeface="Arial" charset="0"/>
              </a:rPr>
              <a:t>[A]</a:t>
            </a:r>
            <a:r>
              <a:rPr lang="en-US" sz="3200" b="0" baseline="30000" dirty="0">
                <a:solidFill>
                  <a:srgbClr val="000000"/>
                </a:solidFill>
                <a:effectLst/>
                <a:latin typeface="Arial" charset="0"/>
              </a:rPr>
              <a:t>0</a:t>
            </a:r>
            <a:r>
              <a:rPr lang="en-US" sz="3200" b="0" dirty="0">
                <a:solidFill>
                  <a:srgbClr val="000000"/>
                </a:solidFill>
                <a:effectLst/>
                <a:latin typeface="Arial" charset="0"/>
              </a:rPr>
              <a:t>.</a:t>
            </a:r>
          </a:p>
          <a:p>
            <a:pPr lvl="1" eaLnBrk="1" hangingPunct="1"/>
            <a:r>
              <a:rPr lang="en-US" sz="3200" b="0" dirty="0">
                <a:solidFill>
                  <a:srgbClr val="000000"/>
                </a:solidFill>
                <a:effectLst/>
                <a:latin typeface="Arial" charset="0"/>
              </a:rPr>
              <a:t>If linear is </a:t>
            </a:r>
            <a:r>
              <a:rPr lang="en-US" sz="3200" b="0" dirty="0" err="1">
                <a:solidFill>
                  <a:srgbClr val="000000"/>
                </a:solidFill>
                <a:effectLst/>
                <a:latin typeface="Arial" charset="0"/>
              </a:rPr>
              <a:t>ln</a:t>
            </a:r>
            <a:r>
              <a:rPr lang="en-US" sz="3200" b="0" dirty="0">
                <a:solidFill>
                  <a:srgbClr val="000000"/>
                </a:solidFill>
                <a:effectLst/>
                <a:latin typeface="Arial" charset="0"/>
              </a:rPr>
              <a:t>[A] versus time, Rate = </a:t>
            </a:r>
            <a:r>
              <a:rPr lang="en-US" sz="3200" b="0" i="1" dirty="0">
                <a:solidFill>
                  <a:srgbClr val="000000"/>
                </a:solidFill>
                <a:effectLst/>
                <a:latin typeface="Arial" charset="0"/>
              </a:rPr>
              <a:t>k</a:t>
            </a:r>
            <a:r>
              <a:rPr lang="en-US" sz="3200" b="0" dirty="0">
                <a:solidFill>
                  <a:srgbClr val="000000"/>
                </a:solidFill>
                <a:effectLst/>
                <a:latin typeface="Arial" charset="0"/>
              </a:rPr>
              <a:t>[A]</a:t>
            </a:r>
            <a:r>
              <a:rPr lang="en-US" sz="3200" b="0" baseline="30000" dirty="0">
                <a:solidFill>
                  <a:srgbClr val="000000"/>
                </a:solidFill>
                <a:effectLst/>
                <a:latin typeface="Arial" charset="0"/>
              </a:rPr>
              <a:t>1</a:t>
            </a:r>
            <a:r>
              <a:rPr lang="en-US" sz="3200" b="0" dirty="0">
                <a:solidFill>
                  <a:srgbClr val="000000"/>
                </a:solidFill>
                <a:effectLst/>
                <a:latin typeface="Arial" charset="0"/>
              </a:rPr>
              <a:t>.</a:t>
            </a:r>
          </a:p>
          <a:p>
            <a:pPr lvl="1" eaLnBrk="1" hangingPunct="1"/>
            <a:r>
              <a:rPr lang="en-US" sz="3200" b="0" dirty="0">
                <a:solidFill>
                  <a:srgbClr val="000000"/>
                </a:solidFill>
                <a:effectLst/>
                <a:latin typeface="Arial" charset="0"/>
              </a:rPr>
              <a:t>If linear is 1/[A] versus time, Rate = </a:t>
            </a:r>
            <a:r>
              <a:rPr lang="en-US" sz="3200" b="0" i="1" dirty="0">
                <a:solidFill>
                  <a:srgbClr val="000000"/>
                </a:solidFill>
                <a:effectLst/>
                <a:latin typeface="Arial" charset="0"/>
              </a:rPr>
              <a:t>k</a:t>
            </a:r>
            <a:r>
              <a:rPr lang="en-US" sz="3200" b="0" dirty="0">
                <a:solidFill>
                  <a:srgbClr val="000000"/>
                </a:solidFill>
                <a:effectLst/>
                <a:latin typeface="Arial" charset="0"/>
              </a:rPr>
              <a:t>[A]</a:t>
            </a:r>
            <a:r>
              <a:rPr lang="en-US" sz="3200" b="0" baseline="30000" dirty="0">
                <a:solidFill>
                  <a:srgbClr val="000000"/>
                </a:solidFill>
                <a:effectLst/>
                <a:latin typeface="Arial" charset="0"/>
              </a:rPr>
              <a:t>2</a:t>
            </a:r>
            <a:r>
              <a:rPr lang="en-US" sz="3200" b="0" dirty="0">
                <a:solidFill>
                  <a:srgbClr val="000000"/>
                </a:solidFill>
                <a:effectLst/>
                <a:latin typeface="Arial" charset="0"/>
              </a:rPr>
              <a:t>.</a:t>
            </a:r>
          </a:p>
        </p:txBody>
      </p:sp>
      <p:sp>
        <p:nvSpPr>
          <p:cNvPr id="5" name="Rectangle 2"/>
          <p:cNvSpPr>
            <a:spLocks noGrp="1" noChangeArrowheads="1"/>
          </p:cNvSpPr>
          <p:nvPr>
            <p:ph type="title"/>
          </p:nvPr>
        </p:nvSpPr>
        <p:spPr>
          <a:xfrm>
            <a:off x="555550" y="209601"/>
            <a:ext cx="10493450" cy="855227"/>
          </a:xfrm>
        </p:spPr>
        <p:txBody>
          <a:bodyPr/>
          <a:lstStyle/>
          <a:p>
            <a:pPr algn="l"/>
            <a:r>
              <a:rPr lang="en-US" sz="4400" b="1" u="sng" dirty="0">
                <a:solidFill>
                  <a:srgbClr val="000000"/>
                </a:solidFill>
                <a:effectLst/>
                <a:latin typeface="Arial" panose="020B0604020202020204" pitchFamily="34" charset="0"/>
                <a:cs typeface="Arial" panose="020B0604020202020204" pitchFamily="34" charset="0"/>
              </a:rPr>
              <a:t>Graphical Determination of Rate Law</a:t>
            </a:r>
          </a:p>
        </p:txBody>
      </p:sp>
      <p:sp>
        <p:nvSpPr>
          <p:cNvPr id="6" name="Frame 5"/>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388063639"/>
              </p:ext>
            </p:extLst>
          </p:nvPr>
        </p:nvGraphicFramePr>
        <p:xfrm>
          <a:off x="2032000" y="1237558"/>
          <a:ext cx="8127998" cy="2001520"/>
        </p:xfrm>
        <a:graphic>
          <a:graphicData uri="http://schemas.openxmlformats.org/drawingml/2006/table">
            <a:tbl>
              <a:tblPr firstRow="1" bandRow="1">
                <a:tableStyleId>{5940675A-B579-460E-94D1-54222C63F5DA}</a:tableStyleId>
              </a:tblPr>
              <a:tblGrid>
                <a:gridCol w="1057301">
                  <a:extLst>
                    <a:ext uri="{9D8B030D-6E8A-4147-A177-3AD203B41FA5}">
                      <a16:colId xmlns:a16="http://schemas.microsoft.com/office/drawing/2014/main" val="4197054130"/>
                    </a:ext>
                  </a:extLst>
                </a:gridCol>
                <a:gridCol w="949299">
                  <a:extLst>
                    <a:ext uri="{9D8B030D-6E8A-4147-A177-3AD203B41FA5}">
                      <a16:colId xmlns:a16="http://schemas.microsoft.com/office/drawing/2014/main" val="576062722"/>
                    </a:ext>
                  </a:extLst>
                </a:gridCol>
                <a:gridCol w="2590800">
                  <a:extLst>
                    <a:ext uri="{9D8B030D-6E8A-4147-A177-3AD203B41FA5}">
                      <a16:colId xmlns:a16="http://schemas.microsoft.com/office/drawing/2014/main" val="3384009528"/>
                    </a:ext>
                  </a:extLst>
                </a:gridCol>
                <a:gridCol w="3530598">
                  <a:extLst>
                    <a:ext uri="{9D8B030D-6E8A-4147-A177-3AD203B41FA5}">
                      <a16:colId xmlns:a16="http://schemas.microsoft.com/office/drawing/2014/main" val="2675465036"/>
                    </a:ext>
                  </a:extLst>
                </a:gridCol>
              </a:tblGrid>
              <a:tr h="370840">
                <a:tc gridSpan="4">
                  <a:txBody>
                    <a:bodyPr/>
                    <a:lstStyle/>
                    <a:p>
                      <a:pPr algn="ctr"/>
                      <a:r>
                        <a:rPr lang="en-US" sz="2800" b="1" dirty="0">
                          <a:solidFill>
                            <a:srgbClr val="000000"/>
                          </a:solidFill>
                          <a:latin typeface="Arial" panose="020B0604020202020204" pitchFamily="34" charset="0"/>
                          <a:cs typeface="Arial" panose="020B0604020202020204" pitchFamily="34" charset="0"/>
                        </a:rPr>
                        <a:t>X-axis</a:t>
                      </a:r>
                      <a:r>
                        <a:rPr lang="en-US" sz="2800" b="1" baseline="0" dirty="0">
                          <a:solidFill>
                            <a:srgbClr val="000000"/>
                          </a:solidFill>
                          <a:latin typeface="Arial" panose="020B0604020202020204" pitchFamily="34" charset="0"/>
                          <a:cs typeface="Arial" panose="020B0604020202020204" pitchFamily="34" charset="0"/>
                        </a:rPr>
                        <a:t> = </a:t>
                      </a:r>
                      <a:r>
                        <a:rPr lang="en-US" sz="2800" b="1" dirty="0">
                          <a:solidFill>
                            <a:srgbClr val="000000"/>
                          </a:solidFill>
                          <a:latin typeface="Arial" panose="020B0604020202020204" pitchFamily="34" charset="0"/>
                          <a:cs typeface="Arial" panose="020B0604020202020204" pitchFamily="34" charset="0"/>
                        </a:rPr>
                        <a:t>Time</a:t>
                      </a:r>
                      <a:r>
                        <a:rPr lang="en-US" sz="2800" b="1" baseline="0" dirty="0">
                          <a:solidFill>
                            <a:srgbClr val="000000"/>
                          </a:solidFill>
                          <a:latin typeface="Arial" panose="020B0604020202020204" pitchFamily="34" charset="0"/>
                          <a:cs typeface="Arial" panose="020B0604020202020204" pitchFamily="34" charset="0"/>
                        </a:rPr>
                        <a:t> </a:t>
                      </a:r>
                      <a:endParaRPr lang="en-US" sz="2800"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649191"/>
                  </a:ext>
                </a:extLst>
              </a:tr>
              <a:tr h="370840">
                <a:tc>
                  <a:txBody>
                    <a:bodyPr/>
                    <a:lstStyle/>
                    <a:p>
                      <a:pPr algn="ctr"/>
                      <a:r>
                        <a:rPr lang="en-US" b="1" dirty="0">
                          <a:solidFill>
                            <a:srgbClr val="000000"/>
                          </a:solidFill>
                          <a:latin typeface="Arial" panose="020B0604020202020204" pitchFamily="34" charset="0"/>
                          <a:cs typeface="Arial" panose="020B0604020202020204" pitchFamily="34" charset="0"/>
                        </a:rPr>
                        <a:t>Order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gridSpan="2">
                  <a:txBody>
                    <a:bodyPr/>
                    <a:lstStyle/>
                    <a:p>
                      <a:pPr algn="ctr"/>
                      <a:r>
                        <a:rPr lang="en-US" b="1" dirty="0">
                          <a:solidFill>
                            <a:srgbClr val="000000"/>
                          </a:solidFill>
                          <a:latin typeface="Arial" panose="020B0604020202020204" pitchFamily="34" charset="0"/>
                          <a:cs typeface="Arial" panose="020B0604020202020204" pitchFamily="34" charset="0"/>
                        </a:rPr>
                        <a:t>Memory Device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hMerge="1">
                  <a:txBody>
                    <a:bodyPr/>
                    <a:lstStyle/>
                    <a:p>
                      <a:pPr algn="ctr"/>
                      <a:endParaRPr lang="en-US" b="1"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r>
                        <a:rPr lang="en-US" b="1" dirty="0">
                          <a:solidFill>
                            <a:srgbClr val="000000"/>
                          </a:solidFill>
                          <a:latin typeface="Arial" panose="020B0604020202020204" pitchFamily="34" charset="0"/>
                          <a:cs typeface="Arial" panose="020B0604020202020204" pitchFamily="34" charset="0"/>
                        </a:rPr>
                        <a:t>Y-Axis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181365965"/>
                  </a:ext>
                </a:extLst>
              </a:tr>
              <a:tr h="370840">
                <a:tc>
                  <a:txBody>
                    <a:bodyPr/>
                    <a:lstStyle/>
                    <a:p>
                      <a:pPr algn="ctr"/>
                      <a:r>
                        <a:rPr lang="en-US" b="1" dirty="0">
                          <a:solidFill>
                            <a:srgbClr val="000000"/>
                          </a:solidFill>
                          <a:latin typeface="Arial" panose="020B0604020202020204" pitchFamily="34" charset="0"/>
                          <a:cs typeface="Arial" panose="020B0604020202020204" pitchFamily="34" charset="0"/>
                        </a:rPr>
                        <a:t>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solidFill>
                            <a:srgbClr val="000000"/>
                          </a:solidFill>
                          <a:latin typeface="Arial" panose="020B0604020202020204" pitchFamily="34" charset="0"/>
                          <a:cs typeface="Arial" panose="020B0604020202020204" pitchFamily="34" charset="0"/>
                        </a:rPr>
                        <a:t>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b="1" dirty="0">
                          <a:solidFill>
                            <a:srgbClr val="000000"/>
                          </a:solidFill>
                          <a:latin typeface="Arial" panose="020B0604020202020204" pitchFamily="34" charset="0"/>
                          <a:cs typeface="Arial" panose="020B0604020202020204" pitchFamily="34" charset="0"/>
                        </a:rPr>
                        <a:t>Concentration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solidFill>
                            <a:srgbClr val="000000"/>
                          </a:solidFill>
                          <a:latin typeface="Arial" panose="020B0604020202020204" pitchFamily="34" charset="0"/>
                          <a:cs typeface="Arial" panose="020B0604020202020204" pitchFamily="34" charset="0"/>
                        </a:rPr>
                        <a:t>[ A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8678984"/>
                  </a:ext>
                </a:extLst>
              </a:tr>
              <a:tr h="370840">
                <a:tc>
                  <a:txBody>
                    <a:bodyPr/>
                    <a:lstStyle/>
                    <a:p>
                      <a:pPr algn="ctr"/>
                      <a:r>
                        <a:rPr lang="en-US" b="1" dirty="0">
                          <a:solidFill>
                            <a:srgbClr val="000000"/>
                          </a:solidFill>
                          <a:latin typeface="Arial" panose="020B0604020202020204" pitchFamily="34" charset="0"/>
                          <a:cs typeface="Arial" panose="020B0604020202020204" pitchFamily="34" charset="0"/>
                        </a:rPr>
                        <a:t>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solidFill>
                            <a:srgbClr val="000000"/>
                          </a:solidFill>
                          <a:latin typeface="Arial" panose="020B0604020202020204" pitchFamily="34" charset="0"/>
                          <a:cs typeface="Arial" panose="020B0604020202020204" pitchFamily="34" charset="0"/>
                        </a:rPr>
                        <a:t>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b="1" dirty="0">
                          <a:solidFill>
                            <a:srgbClr val="000000"/>
                          </a:solidFill>
                          <a:latin typeface="Arial" panose="020B0604020202020204" pitchFamily="34" charset="0"/>
                          <a:cs typeface="Arial" panose="020B0604020202020204" pitchFamily="34" charset="0"/>
                        </a:rPr>
                        <a:t>Natural Logarithm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solidFill>
                            <a:srgbClr val="000000"/>
                          </a:solidFill>
                          <a:latin typeface="Arial" panose="020B0604020202020204" pitchFamily="34" charset="0"/>
                          <a:cs typeface="Arial" panose="020B0604020202020204" pitchFamily="34" charset="0"/>
                        </a:rPr>
                        <a:t>ln [</a:t>
                      </a:r>
                      <a:r>
                        <a:rPr lang="en-US" b="1" baseline="0" dirty="0">
                          <a:solidFill>
                            <a:srgbClr val="000000"/>
                          </a:solidFill>
                          <a:latin typeface="Arial" panose="020B0604020202020204" pitchFamily="34" charset="0"/>
                          <a:cs typeface="Arial" panose="020B0604020202020204" pitchFamily="34" charset="0"/>
                        </a:rPr>
                        <a:t> A ] </a:t>
                      </a:r>
                      <a:endParaRPr lang="en-US" b="1"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359206"/>
                  </a:ext>
                </a:extLst>
              </a:tr>
              <a:tr h="370840">
                <a:tc>
                  <a:txBody>
                    <a:bodyPr/>
                    <a:lstStyle/>
                    <a:p>
                      <a:pPr algn="ctr"/>
                      <a:r>
                        <a:rPr lang="en-US" b="1" dirty="0">
                          <a:solidFill>
                            <a:srgbClr val="000000"/>
                          </a:solidFill>
                          <a:latin typeface="Arial" panose="020B0604020202020204" pitchFamily="34" charset="0"/>
                          <a:cs typeface="Arial" panose="020B0604020202020204" pitchFamily="34" charset="0"/>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solidFill>
                            <a:srgbClr val="000000"/>
                          </a:solidFill>
                          <a:latin typeface="Arial" panose="020B0604020202020204" pitchFamily="34" charset="0"/>
                          <a:cs typeface="Arial" panose="020B0604020202020204" pitchFamily="34" charset="0"/>
                        </a:rPr>
                        <a:t>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b="1" dirty="0">
                          <a:solidFill>
                            <a:srgbClr val="000000"/>
                          </a:solidFill>
                          <a:latin typeface="Arial" panose="020B0604020202020204" pitchFamily="34" charset="0"/>
                          <a:cs typeface="Arial" panose="020B0604020202020204" pitchFamily="34" charset="0"/>
                        </a:rPr>
                        <a:t>Reciprocal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solidFill>
                            <a:srgbClr val="000000"/>
                          </a:solidFill>
                          <a:latin typeface="Arial" panose="020B0604020202020204" pitchFamily="34" charset="0"/>
                          <a:cs typeface="Arial" panose="020B0604020202020204" pitchFamily="34" charset="0"/>
                        </a:rPr>
                        <a:t>1</a:t>
                      </a:r>
                      <a:r>
                        <a:rPr lang="en-US" b="1" baseline="0" dirty="0">
                          <a:solidFill>
                            <a:srgbClr val="000000"/>
                          </a:solidFill>
                          <a:latin typeface="Arial" panose="020B0604020202020204" pitchFamily="34" charset="0"/>
                          <a:cs typeface="Arial" panose="020B0604020202020204" pitchFamily="34" charset="0"/>
                        </a:rPr>
                        <a:t> / [ A ]</a:t>
                      </a:r>
                      <a:endParaRPr lang="en-US" b="1"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557044"/>
                  </a:ext>
                </a:extLst>
              </a:tr>
            </a:tbl>
          </a:graphicData>
        </a:graphic>
      </p:graphicFrame>
      <p:pic>
        <p:nvPicPr>
          <p:cNvPr id="2" name="Picture 1" descr="A cartoon of a glue bottle&#10;&#10;Description automatically generated with low confidence">
            <a:extLst>
              <a:ext uri="{FF2B5EF4-FFF2-40B4-BE49-F238E27FC236}">
                <a16:creationId xmlns:a16="http://schemas.microsoft.com/office/drawing/2014/main" id="{64999526-E472-38A5-6A0A-422BE87E8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368953">
            <a:off x="9570322" y="960959"/>
            <a:ext cx="819167" cy="1643853"/>
          </a:xfrm>
          <a:prstGeom prst="rect">
            <a:avLst/>
          </a:prstGeom>
        </p:spPr>
      </p:pic>
    </p:spTree>
    <p:extLst>
      <p:ext uri="{BB962C8B-B14F-4D97-AF65-F5344CB8AC3E}">
        <p14:creationId xmlns:p14="http://schemas.microsoft.com/office/powerpoint/2010/main" val="1802131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6082" name="Picture 4" descr="Picture14.png"/>
          <p:cNvPicPr>
            <a:picLocks noChangeAspect="1"/>
          </p:cNvPicPr>
          <p:nvPr/>
        </p:nvPicPr>
        <p:blipFill rotWithShape="1">
          <a:blip r:embed="rId3">
            <a:extLst>
              <a:ext uri="{28A0092B-C50C-407E-A947-70E740481C1C}">
                <a14:useLocalDpi xmlns:a14="http://schemas.microsoft.com/office/drawing/2010/main" val="0"/>
              </a:ext>
            </a:extLst>
          </a:blip>
          <a:srcRect t="11163"/>
          <a:stretch/>
        </p:blipFill>
        <p:spPr bwMode="auto">
          <a:xfrm>
            <a:off x="2112962" y="1303926"/>
            <a:ext cx="7966075" cy="485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555550" y="209601"/>
            <a:ext cx="10493450" cy="855227"/>
          </a:xfrm>
          <a:prstGeom prst="rect">
            <a:avLst/>
          </a:prstGeom>
        </p:spPr>
        <p:txBody>
          <a:bodyPr/>
          <a:lst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a:lstStyle>
          <a:p>
            <a:pPr algn="l"/>
            <a:r>
              <a:rPr lang="en-US" sz="4400" u="sng" kern="0" dirty="0">
                <a:solidFill>
                  <a:srgbClr val="000000"/>
                </a:solidFill>
                <a:effectLst/>
                <a:latin typeface="Arial" panose="020B0604020202020204" pitchFamily="34" charset="0"/>
                <a:cs typeface="Arial" panose="020B0604020202020204" pitchFamily="34" charset="0"/>
              </a:rPr>
              <a:t>[ A ] vs. Time</a:t>
            </a:r>
          </a:p>
        </p:txBody>
      </p:sp>
      <p:sp>
        <p:nvSpPr>
          <p:cNvPr id="6" name="Frame 5"/>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7346738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06" name="Picture 4" descr="Picture15.png"/>
          <p:cNvPicPr>
            <a:picLocks noChangeAspect="1"/>
          </p:cNvPicPr>
          <p:nvPr/>
        </p:nvPicPr>
        <p:blipFill rotWithShape="1">
          <a:blip r:embed="rId3">
            <a:extLst>
              <a:ext uri="{28A0092B-C50C-407E-A947-70E740481C1C}">
                <a14:useLocalDpi xmlns:a14="http://schemas.microsoft.com/office/drawing/2010/main" val="0"/>
              </a:ext>
            </a:extLst>
          </a:blip>
          <a:srcRect t="10637"/>
          <a:stretch/>
        </p:blipFill>
        <p:spPr bwMode="auto">
          <a:xfrm>
            <a:off x="1752601" y="1143000"/>
            <a:ext cx="8582025" cy="5121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555550" y="209601"/>
            <a:ext cx="10493450" cy="855227"/>
          </a:xfrm>
          <a:prstGeom prst="rect">
            <a:avLst/>
          </a:prstGeom>
        </p:spPr>
        <p:txBody>
          <a:bodyPr/>
          <a:lst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a:lstStyle>
          <a:p>
            <a:pPr algn="l"/>
            <a:r>
              <a:rPr lang="en-US" sz="4400" u="sng" kern="0" dirty="0">
                <a:solidFill>
                  <a:srgbClr val="000000"/>
                </a:solidFill>
                <a:effectLst/>
                <a:latin typeface="Arial" panose="020B0604020202020204" pitchFamily="34" charset="0"/>
                <a:cs typeface="Arial" panose="020B0604020202020204" pitchFamily="34" charset="0"/>
              </a:rPr>
              <a:t>Ln [A] vs. Time</a:t>
            </a:r>
          </a:p>
        </p:txBody>
      </p:sp>
      <p:sp>
        <p:nvSpPr>
          <p:cNvPr id="4" name="Frame 3"/>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106492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130" name="Picture 4" descr="Picture16.png"/>
          <p:cNvPicPr>
            <a:picLocks noChangeAspect="1"/>
          </p:cNvPicPr>
          <p:nvPr/>
        </p:nvPicPr>
        <p:blipFill rotWithShape="1">
          <a:blip r:embed="rId3">
            <a:extLst>
              <a:ext uri="{28A0092B-C50C-407E-A947-70E740481C1C}">
                <a14:useLocalDpi xmlns:a14="http://schemas.microsoft.com/office/drawing/2010/main" val="0"/>
              </a:ext>
            </a:extLst>
          </a:blip>
          <a:srcRect t="12060"/>
          <a:stretch/>
        </p:blipFill>
        <p:spPr bwMode="auto">
          <a:xfrm>
            <a:off x="555550" y="1274429"/>
            <a:ext cx="7785100" cy="5000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555550" y="209601"/>
            <a:ext cx="10493450" cy="855227"/>
          </a:xfrm>
          <a:prstGeom prst="rect">
            <a:avLst/>
          </a:prstGeom>
        </p:spPr>
        <p:txBody>
          <a:bodyPr/>
          <a:lst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a:lstStyle>
          <a:p>
            <a:pPr algn="l"/>
            <a:r>
              <a:rPr lang="en-US" sz="4400" u="sng" kern="0" dirty="0">
                <a:solidFill>
                  <a:srgbClr val="000000"/>
                </a:solidFill>
                <a:effectLst/>
                <a:latin typeface="Arial" panose="020B0604020202020204" pitchFamily="34" charset="0"/>
                <a:cs typeface="Arial" panose="020B0604020202020204" pitchFamily="34" charset="0"/>
              </a:rPr>
              <a:t>1 / [A] vs. Time</a:t>
            </a:r>
          </a:p>
        </p:txBody>
      </p:sp>
      <p:sp>
        <p:nvSpPr>
          <p:cNvPr id="4" name="Frame 3"/>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2" name="TextBox 1"/>
          <p:cNvSpPr txBox="1"/>
          <p:nvPr/>
        </p:nvSpPr>
        <p:spPr>
          <a:xfrm>
            <a:off x="8342670" y="1447800"/>
            <a:ext cx="3392129" cy="3539430"/>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R</a:t>
            </a:r>
            <a:r>
              <a:rPr lang="en-US" baseline="30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 = 0.999</a:t>
            </a: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R</a:t>
            </a:r>
            <a:r>
              <a:rPr lang="en-US" baseline="30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 tells you how good your of a fit your line is – perfect is R</a:t>
            </a:r>
            <a:r>
              <a:rPr lang="en-US" baseline="30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 = 1. The closer to 1 the better the fit!</a:t>
            </a:r>
          </a:p>
        </p:txBody>
      </p:sp>
    </p:spTree>
    <p:extLst>
      <p:ext uri="{BB962C8B-B14F-4D97-AF65-F5344CB8AC3E}">
        <p14:creationId xmlns:p14="http://schemas.microsoft.com/office/powerpoint/2010/main" val="1029643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6701" name="Group 77"/>
          <p:cNvGraphicFramePr>
            <a:graphicFrameLocks noGrp="1"/>
          </p:cNvGraphicFramePr>
          <p:nvPr>
            <p:extLst>
              <p:ext uri="{D42A27DB-BD31-4B8C-83A1-F6EECF244321}">
                <p14:modId xmlns:p14="http://schemas.microsoft.com/office/powerpoint/2010/main" val="4235333287"/>
              </p:ext>
            </p:extLst>
          </p:nvPr>
        </p:nvGraphicFramePr>
        <p:xfrm>
          <a:off x="685800" y="1139826"/>
          <a:ext cx="3352800" cy="4089400"/>
        </p:xfrm>
        <a:graphic>
          <a:graphicData uri="http://schemas.openxmlformats.org/drawingml/2006/table">
            <a:tbl>
              <a:tblPr/>
              <a:tblGrid>
                <a:gridCol w="1371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Time (s)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a:t>
                      </a:r>
                      <a:r>
                        <a:rPr kumimoji="0" lang="en-US" sz="18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O</a:t>
                      </a:r>
                      <a:r>
                        <a:rPr kumimoji="0" lang="en-US" sz="18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mol</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300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1800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2400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0.082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0.050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6703" name="Text Box 79"/>
          <p:cNvSpPr txBox="1">
            <a:spLocks noChangeArrowheads="1"/>
          </p:cNvSpPr>
          <p:nvPr/>
        </p:nvSpPr>
        <p:spPr bwMode="auto">
          <a:xfrm>
            <a:off x="4325815" y="1064828"/>
            <a:ext cx="7543800" cy="3970318"/>
          </a:xfrm>
          <a:prstGeom prst="rect">
            <a:avLst/>
          </a:prstGeom>
          <a:noFill/>
          <a:ln w="9525">
            <a:noFill/>
            <a:miter lim="800000"/>
            <a:headEnd/>
            <a:tailEnd/>
          </a:ln>
          <a:effectLst/>
        </p:spPr>
        <p:txBody>
          <a:bodyPr wrap="square">
            <a:spAutoFit/>
          </a:bodyPr>
          <a:lstStyle/>
          <a:p>
            <a:r>
              <a:rPr lang="en-US" dirty="0">
                <a:solidFill>
                  <a:srgbClr val="000000"/>
                </a:solidFill>
                <a:latin typeface="Arial" panose="020B0604020202020204" pitchFamily="34" charset="0"/>
                <a:cs typeface="Arial" panose="020B0604020202020204" pitchFamily="34" charset="0"/>
              </a:rPr>
              <a:t>Excel or a graphing calculator! </a:t>
            </a:r>
          </a:p>
          <a:p>
            <a:r>
              <a:rPr lang="en-US" dirty="0">
                <a:solidFill>
                  <a:srgbClr val="000000"/>
                </a:solidFill>
                <a:latin typeface="Arial" panose="020B0604020202020204" pitchFamily="34" charset="0"/>
                <a:cs typeface="Arial" panose="020B0604020202020204" pitchFamily="34" charset="0"/>
              </a:rPr>
              <a:t>Plug in the data!</a:t>
            </a: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Here is an Excel sheet I made to make the graphs. </a:t>
            </a:r>
            <a:r>
              <a:rPr lang="en-US" dirty="0">
                <a:solidFill>
                  <a:srgbClr val="FF0000"/>
                </a:solidFill>
                <a:latin typeface="Arial" panose="020B0604020202020204" pitchFamily="34" charset="0"/>
                <a:cs typeface="Arial" panose="020B0604020202020204" pitchFamily="34" charset="0"/>
                <a:hlinkClick r:id="rId2"/>
              </a:rPr>
              <a:t>https://tinyurl.com/excel-kinetics</a:t>
            </a:r>
            <a:r>
              <a:rPr lang="en-US" dirty="0">
                <a:solidFill>
                  <a:srgbClr val="FF0000"/>
                </a:solidFill>
                <a:latin typeface="Arial" panose="020B0604020202020204" pitchFamily="34" charset="0"/>
                <a:cs typeface="Arial" panose="020B0604020202020204" pitchFamily="34" charset="0"/>
              </a:rPr>
              <a:t> </a:t>
            </a: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You can download Rate Law programs for the various brands/models of graphing calculators too. </a:t>
            </a:r>
          </a:p>
        </p:txBody>
      </p:sp>
      <p:sp>
        <p:nvSpPr>
          <p:cNvPr id="8" name="Rectangle 2"/>
          <p:cNvSpPr txBox="1">
            <a:spLocks noChangeArrowheads="1"/>
          </p:cNvSpPr>
          <p:nvPr/>
        </p:nvSpPr>
        <p:spPr>
          <a:xfrm>
            <a:off x="555550" y="209601"/>
            <a:ext cx="10493450" cy="855227"/>
          </a:xfrm>
          <a:prstGeom prst="rect">
            <a:avLst/>
          </a:prstGeom>
        </p:spPr>
        <p:txBody>
          <a:bodyPr/>
          <a:lst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a:lstStyle>
          <a:p>
            <a:pPr algn="l"/>
            <a:r>
              <a:rPr lang="en-US" sz="4400" u="sng" kern="0" dirty="0">
                <a:solidFill>
                  <a:srgbClr val="000000"/>
                </a:solidFill>
                <a:effectLst/>
                <a:latin typeface="Arial" panose="020B0604020202020204" pitchFamily="34" charset="0"/>
                <a:cs typeface="Arial" panose="020B0604020202020204" pitchFamily="34" charset="0"/>
              </a:rPr>
              <a:t>How to Get an R</a:t>
            </a:r>
            <a:r>
              <a:rPr lang="en-US" sz="4400" u="sng" kern="0" baseline="30000" dirty="0">
                <a:solidFill>
                  <a:srgbClr val="000000"/>
                </a:solidFill>
                <a:effectLst/>
                <a:latin typeface="Arial" panose="020B0604020202020204" pitchFamily="34" charset="0"/>
                <a:cs typeface="Arial" panose="020B0604020202020204" pitchFamily="34" charset="0"/>
              </a:rPr>
              <a:t>2</a:t>
            </a:r>
            <a:r>
              <a:rPr lang="en-US" sz="4400" u="sng" kern="0" dirty="0">
                <a:solidFill>
                  <a:srgbClr val="000000"/>
                </a:solidFill>
                <a:effectLst/>
                <a:latin typeface="Arial" panose="020B0604020202020204" pitchFamily="34" charset="0"/>
                <a:cs typeface="Arial" panose="020B0604020202020204" pitchFamily="34" charset="0"/>
              </a:rPr>
              <a:t> value?</a:t>
            </a:r>
          </a:p>
        </p:txBody>
      </p:sp>
      <p:sp>
        <p:nvSpPr>
          <p:cNvPr id="9" name="Frame 8"/>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244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7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7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55550" y="209601"/>
            <a:ext cx="7772400" cy="1143000"/>
          </a:xfrm>
        </p:spPr>
        <p:txBody>
          <a:bodyPr/>
          <a:lstStyle/>
          <a:p>
            <a:pPr algn="l"/>
            <a:r>
              <a:rPr lang="en-US" b="1" u="sng" dirty="0">
                <a:latin typeface="Arial" panose="020B0604020202020204" pitchFamily="34" charset="0"/>
                <a:cs typeface="Arial" panose="020B0604020202020204" pitchFamily="34" charset="0"/>
              </a:rPr>
              <a:t>Rate Laws</a:t>
            </a:r>
          </a:p>
        </p:txBody>
      </p:sp>
      <p:sp>
        <p:nvSpPr>
          <p:cNvPr id="6" name="Text Box 4"/>
          <p:cNvSpPr txBox="1">
            <a:spLocks noChangeArrowheads="1"/>
          </p:cNvSpPr>
          <p:nvPr/>
        </p:nvSpPr>
        <p:spPr bwMode="auto">
          <a:xfrm>
            <a:off x="555550" y="1352601"/>
            <a:ext cx="11255450" cy="4401205"/>
          </a:xfrm>
          <a:prstGeom prst="rect">
            <a:avLst/>
          </a:prstGeom>
          <a:noFill/>
          <a:ln w="9525">
            <a:noFill/>
            <a:miter lim="800000"/>
            <a:headEnd/>
            <a:tailEnd/>
          </a:ln>
          <a:effectLst/>
        </p:spPr>
        <p:txBody>
          <a:bodyPr wrap="square">
            <a:spAutoFit/>
          </a:bodyPr>
          <a:lstStyle/>
          <a:p>
            <a:r>
              <a:rPr lang="en-US" sz="3200" dirty="0">
                <a:solidFill>
                  <a:srgbClr val="0070C0"/>
                </a:solidFill>
                <a:latin typeface="Helvetica" pitchFamily="2" charset="0"/>
                <a:cs typeface="Arial"/>
              </a:rPr>
              <a:t>Differential rate laws </a:t>
            </a:r>
          </a:p>
          <a:p>
            <a:r>
              <a:rPr lang="en-US" sz="3200" b="0" dirty="0">
                <a:latin typeface="Helvetica" pitchFamily="2" charset="0"/>
                <a:cs typeface="Arial"/>
              </a:rPr>
              <a:t>Express (reveal) the relationship between</a:t>
            </a:r>
            <a:br>
              <a:rPr lang="en-US" sz="3200" b="0" dirty="0">
                <a:latin typeface="Helvetica" pitchFamily="2" charset="0"/>
                <a:cs typeface="Arial"/>
              </a:rPr>
            </a:br>
            <a:r>
              <a:rPr lang="en-US" sz="3200" u="sng" dirty="0">
                <a:latin typeface="Helvetica" pitchFamily="2" charset="0"/>
                <a:cs typeface="Arial"/>
              </a:rPr>
              <a:t>concentration of reactants</a:t>
            </a:r>
            <a:r>
              <a:rPr lang="en-US" sz="3200" dirty="0">
                <a:latin typeface="Helvetica" pitchFamily="2" charset="0"/>
                <a:cs typeface="Arial"/>
              </a:rPr>
              <a:t> </a:t>
            </a:r>
            <a:r>
              <a:rPr lang="en-US" sz="3200" b="0" dirty="0">
                <a:latin typeface="Helvetica" pitchFamily="2" charset="0"/>
                <a:cs typeface="Arial"/>
              </a:rPr>
              <a:t>and </a:t>
            </a:r>
            <a:r>
              <a:rPr lang="en-US" sz="3200" u="sng" dirty="0">
                <a:latin typeface="Helvetica" pitchFamily="2" charset="0"/>
                <a:cs typeface="Arial"/>
              </a:rPr>
              <a:t>rate of the reaction</a:t>
            </a:r>
            <a:r>
              <a:rPr lang="en-US" sz="3200" dirty="0">
                <a:latin typeface="Helvetica" pitchFamily="2" charset="0"/>
                <a:cs typeface="Arial"/>
              </a:rPr>
              <a:t>.</a:t>
            </a:r>
          </a:p>
          <a:p>
            <a:pPr marL="1371600" lvl="2" indent="-457200">
              <a:buFont typeface="Arial" panose="020B0604020202020204" pitchFamily="34" charset="0"/>
              <a:buChar char="•"/>
            </a:pPr>
            <a:r>
              <a:rPr lang="en-US" sz="3200" b="0" dirty="0">
                <a:latin typeface="Helvetica" pitchFamily="2" charset="0"/>
                <a:cs typeface="Arial"/>
              </a:rPr>
              <a:t>Usually just called </a:t>
            </a:r>
            <a:r>
              <a:rPr lang="en-US" sz="3200" dirty="0">
                <a:solidFill>
                  <a:srgbClr val="0070C0"/>
                </a:solidFill>
                <a:latin typeface="Helvetica" pitchFamily="2" charset="0"/>
                <a:cs typeface="Arial"/>
              </a:rPr>
              <a:t>the rate law.</a:t>
            </a:r>
          </a:p>
          <a:p>
            <a:pPr marL="457200" indent="-457200">
              <a:buFont typeface="Arial" panose="020B0604020202020204" pitchFamily="34" charset="0"/>
              <a:buChar char="•"/>
            </a:pPr>
            <a:endParaRPr lang="en-US" sz="3200" u="sng" dirty="0">
              <a:solidFill>
                <a:schemeClr val="accent1"/>
              </a:solidFill>
              <a:latin typeface="Helvetica" pitchFamily="2" charset="0"/>
              <a:cs typeface="Arial"/>
            </a:endParaRPr>
          </a:p>
          <a:p>
            <a:r>
              <a:rPr lang="en-US" sz="3200" dirty="0">
                <a:solidFill>
                  <a:srgbClr val="0070C0"/>
                </a:solidFill>
                <a:latin typeface="Helvetica" pitchFamily="2" charset="0"/>
                <a:cs typeface="Arial"/>
              </a:rPr>
              <a:t>Integrated rate laws </a:t>
            </a:r>
          </a:p>
          <a:p>
            <a:r>
              <a:rPr lang="en-US" sz="3200" b="0" dirty="0">
                <a:latin typeface="Helvetica" pitchFamily="2" charset="0"/>
                <a:cs typeface="Arial"/>
              </a:rPr>
              <a:t>Express (reveal) the relationship between</a:t>
            </a:r>
            <a:br>
              <a:rPr lang="en-US" sz="3200" b="0" dirty="0">
                <a:latin typeface="Helvetica" pitchFamily="2" charset="0"/>
                <a:cs typeface="Arial"/>
              </a:rPr>
            </a:br>
            <a:r>
              <a:rPr lang="en-US" sz="3200" u="sng" dirty="0">
                <a:latin typeface="Helvetica" pitchFamily="2" charset="0"/>
                <a:cs typeface="Arial"/>
              </a:rPr>
              <a:t>concentration of reactants</a:t>
            </a:r>
            <a:r>
              <a:rPr lang="en-US" sz="3200" dirty="0">
                <a:latin typeface="Helvetica" pitchFamily="2" charset="0"/>
                <a:cs typeface="Arial"/>
              </a:rPr>
              <a:t> </a:t>
            </a:r>
            <a:r>
              <a:rPr lang="en-US" sz="3200" b="0" dirty="0">
                <a:latin typeface="Helvetica" pitchFamily="2" charset="0"/>
                <a:cs typeface="Arial"/>
              </a:rPr>
              <a:t>and </a:t>
            </a:r>
            <a:r>
              <a:rPr lang="en-US" sz="3200" u="sng" dirty="0">
                <a:solidFill>
                  <a:srgbClr val="FF0000"/>
                </a:solidFill>
                <a:latin typeface="Helvetica" pitchFamily="2" charset="0"/>
                <a:cs typeface="Arial"/>
              </a:rPr>
              <a:t>time</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Helvetica" pitchFamily="2" charset="0"/>
              <a:ea typeface="+mn-ea"/>
              <a:cs typeface="+mn-cs"/>
            </a:endParaRPr>
          </a:p>
        </p:txBody>
      </p:sp>
      <p:sp>
        <p:nvSpPr>
          <p:cNvPr id="7" name="Frame 6"/>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2966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6701" name="Group 77"/>
          <p:cNvGraphicFramePr>
            <a:graphicFrameLocks noGrp="1"/>
          </p:cNvGraphicFramePr>
          <p:nvPr/>
        </p:nvGraphicFramePr>
        <p:xfrm>
          <a:off x="685800" y="1139826"/>
          <a:ext cx="3352800" cy="4089400"/>
        </p:xfrm>
        <a:graphic>
          <a:graphicData uri="http://schemas.openxmlformats.org/drawingml/2006/table">
            <a:tbl>
              <a:tblPr/>
              <a:tblGrid>
                <a:gridCol w="1371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Time (s)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a:t>
                      </a:r>
                      <a:r>
                        <a:rPr kumimoji="0" lang="en-US" sz="18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O</a:t>
                      </a:r>
                      <a:r>
                        <a:rPr kumimoji="0" lang="en-US" sz="18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mol</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300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1800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2400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0.082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0.050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6702" name="Text Box 78"/>
          <p:cNvSpPr txBox="1">
            <a:spLocks noChangeArrowheads="1"/>
          </p:cNvSpPr>
          <p:nvPr/>
        </p:nvSpPr>
        <p:spPr bwMode="auto">
          <a:xfrm>
            <a:off x="4267200" y="1139826"/>
            <a:ext cx="7315200" cy="2308324"/>
          </a:xfrm>
          <a:prstGeom prst="rect">
            <a:avLst/>
          </a:prstGeom>
          <a:noFill/>
          <a:ln w="9525">
            <a:noFill/>
            <a:miter lim="800000"/>
            <a:headEnd/>
            <a:tailEnd/>
          </a:ln>
          <a:effectLst/>
        </p:spPr>
        <p:txBody>
          <a:bodyPr wrap="square">
            <a:spAutoFit/>
          </a:bodyPr>
          <a:lstStyle/>
          <a:p>
            <a:r>
              <a:rPr lang="en-US" sz="3600" dirty="0">
                <a:solidFill>
                  <a:srgbClr val="0070C0"/>
                </a:solidFill>
                <a:latin typeface="Arial" panose="020B0604020202020204" pitchFamily="34" charset="0"/>
                <a:cs typeface="Arial" panose="020B0604020202020204" pitchFamily="34" charset="0"/>
              </a:rPr>
              <a:t>Practice Problem: </a:t>
            </a:r>
          </a:p>
          <a:p>
            <a:r>
              <a:rPr lang="en-US" sz="3600" dirty="0">
                <a:solidFill>
                  <a:srgbClr val="000000"/>
                </a:solidFill>
                <a:latin typeface="Arial" panose="020B0604020202020204" pitchFamily="34" charset="0"/>
                <a:cs typeface="Arial" panose="020B0604020202020204" pitchFamily="34" charset="0"/>
              </a:rPr>
              <a:t>Find the differential rate law, the integrated rate law and the value for the rate constant, k</a:t>
            </a:r>
          </a:p>
        </p:txBody>
      </p:sp>
      <p:sp>
        <p:nvSpPr>
          <p:cNvPr id="8" name="Rectangle 2"/>
          <p:cNvSpPr txBox="1">
            <a:spLocks noChangeArrowheads="1"/>
          </p:cNvSpPr>
          <p:nvPr/>
        </p:nvSpPr>
        <p:spPr>
          <a:xfrm>
            <a:off x="555550" y="209601"/>
            <a:ext cx="10493450" cy="855227"/>
          </a:xfrm>
          <a:prstGeom prst="rect">
            <a:avLst/>
          </a:prstGeom>
        </p:spPr>
        <p:txBody>
          <a:bodyPr/>
          <a:lst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a:lstStyle>
          <a:p>
            <a:pPr algn="l"/>
            <a:r>
              <a:rPr lang="en-US" sz="4400" u="sng" kern="0" dirty="0">
                <a:solidFill>
                  <a:srgbClr val="000000"/>
                </a:solidFill>
                <a:effectLst/>
                <a:latin typeface="Arial" panose="020B0604020202020204" pitchFamily="34" charset="0"/>
                <a:cs typeface="Arial" panose="020B0604020202020204" pitchFamily="34" charset="0"/>
              </a:rPr>
              <a:t>Solving an Integrated Rate Law</a:t>
            </a:r>
          </a:p>
        </p:txBody>
      </p:sp>
      <p:sp>
        <p:nvSpPr>
          <p:cNvPr id="9" name="Frame 8"/>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775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304800"/>
            <a:ext cx="7772400" cy="762000"/>
          </a:xfrm>
        </p:spPr>
        <p:txBody>
          <a:bodyPr/>
          <a:lstStyle/>
          <a:p>
            <a:r>
              <a:rPr lang="en-US" sz="4400"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Time vs. [H</a:t>
            </a:r>
            <a:r>
              <a:rPr lang="en-US" sz="4400" baseline="-25000"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2</a:t>
            </a:r>
            <a:r>
              <a:rPr lang="en-US" sz="4400"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O</a:t>
            </a:r>
            <a:r>
              <a:rPr lang="en-US" sz="4400" baseline="-25000"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2</a:t>
            </a:r>
            <a:r>
              <a:rPr lang="en-US" sz="4400"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a:t>
            </a:r>
          </a:p>
        </p:txBody>
      </p:sp>
      <p:graphicFrame>
        <p:nvGraphicFramePr>
          <p:cNvPr id="28796" name="Group 124"/>
          <p:cNvGraphicFramePr>
            <a:graphicFrameLocks noGrp="1"/>
          </p:cNvGraphicFramePr>
          <p:nvPr>
            <p:extLst>
              <p:ext uri="{D42A27DB-BD31-4B8C-83A1-F6EECF244321}">
                <p14:modId xmlns:p14="http://schemas.microsoft.com/office/powerpoint/2010/main" val="912990105"/>
              </p:ext>
            </p:extLst>
          </p:nvPr>
        </p:nvGraphicFramePr>
        <p:xfrm>
          <a:off x="608833" y="1327355"/>
          <a:ext cx="2438400" cy="4089400"/>
        </p:xfrm>
        <a:graphic>
          <a:graphicData uri="http://schemas.openxmlformats.org/drawingml/2006/table">
            <a:tbl>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Time (s)</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a:t>
                      </a:r>
                      <a:r>
                        <a:rPr kumimoji="0" lang="en-US" sz="18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O</a:t>
                      </a:r>
                      <a:r>
                        <a:rPr kumimoji="0" lang="en-US" sz="18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120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0.91</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0.78</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600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0.59</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1200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0.37</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1800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0.22</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2400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0.13</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3000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0.082</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3600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0.050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8750" name="Text Box 78"/>
          <p:cNvSpPr txBox="1">
            <a:spLocks noChangeArrowheads="1"/>
          </p:cNvSpPr>
          <p:nvPr/>
        </p:nvSpPr>
        <p:spPr bwMode="auto">
          <a:xfrm>
            <a:off x="8115300" y="2514600"/>
            <a:ext cx="3276600" cy="1815882"/>
          </a:xfrm>
          <a:prstGeom prst="rect">
            <a:avLst/>
          </a:prstGeom>
          <a:noFill/>
          <a:ln w="9525">
            <a:noFill/>
            <a:miter lim="800000"/>
            <a:headEnd/>
            <a:tailEnd/>
          </a:ln>
          <a:effectLst/>
        </p:spPr>
        <p:txBody>
          <a:bodyPr>
            <a:spAutoFit/>
          </a:bodyPr>
          <a:lstStyle/>
          <a:p>
            <a:r>
              <a:rPr lang="en-US" dirty="0">
                <a:solidFill>
                  <a:srgbClr val="000000"/>
                </a:solidFill>
              </a:rPr>
              <a:t>y = ax + b</a:t>
            </a:r>
            <a:r>
              <a:rPr lang="en-US" dirty="0"/>
              <a:t> </a:t>
            </a:r>
            <a:endParaRPr lang="en-US" dirty="0">
              <a:solidFill>
                <a:srgbClr val="000000"/>
              </a:solidFill>
            </a:endParaRPr>
          </a:p>
          <a:p>
            <a:r>
              <a:rPr lang="en-US" dirty="0">
                <a:solidFill>
                  <a:srgbClr val="000000"/>
                </a:solidFill>
              </a:rPr>
              <a:t>a = -2.64 x 10</a:t>
            </a:r>
            <a:r>
              <a:rPr lang="en-US" baseline="30000" dirty="0">
                <a:solidFill>
                  <a:srgbClr val="000000"/>
                </a:solidFill>
              </a:rPr>
              <a:t>-4</a:t>
            </a:r>
            <a:endParaRPr lang="en-US" dirty="0">
              <a:solidFill>
                <a:srgbClr val="000000"/>
              </a:solidFill>
            </a:endParaRPr>
          </a:p>
          <a:p>
            <a:r>
              <a:rPr lang="en-US" dirty="0">
                <a:solidFill>
                  <a:srgbClr val="000000"/>
                </a:solidFill>
              </a:rPr>
              <a:t>b = 0.841</a:t>
            </a:r>
          </a:p>
          <a:p>
            <a:r>
              <a:rPr lang="en-US" dirty="0">
                <a:solidFill>
                  <a:srgbClr val="000000"/>
                </a:solidFill>
              </a:rPr>
              <a:t>r</a:t>
            </a:r>
            <a:r>
              <a:rPr lang="en-US" baseline="30000" dirty="0">
                <a:solidFill>
                  <a:srgbClr val="000000"/>
                </a:solidFill>
              </a:rPr>
              <a:t>2</a:t>
            </a:r>
            <a:r>
              <a:rPr lang="en-US" dirty="0">
                <a:solidFill>
                  <a:srgbClr val="000000"/>
                </a:solidFill>
              </a:rPr>
              <a:t> = 0.8891</a:t>
            </a:r>
          </a:p>
        </p:txBody>
      </p:sp>
      <p:pic>
        <p:nvPicPr>
          <p:cNvPr id="28751" name="Picture 79"/>
          <p:cNvPicPr>
            <a:picLocks noChangeAspect="1" noChangeArrowheads="1"/>
          </p:cNvPicPr>
          <p:nvPr/>
        </p:nvPicPr>
        <p:blipFill>
          <a:blip r:embed="rId2" cstate="print"/>
          <a:srcRect/>
          <a:stretch>
            <a:fillRect/>
          </a:stretch>
        </p:blipFill>
        <p:spPr bwMode="auto">
          <a:xfrm>
            <a:off x="3529013" y="1990930"/>
            <a:ext cx="4249738" cy="3425825"/>
          </a:xfrm>
          <a:prstGeom prst="rect">
            <a:avLst/>
          </a:prstGeom>
          <a:noFill/>
          <a:ln w="9525">
            <a:noFill/>
            <a:miter lim="800000"/>
            <a:headEnd/>
            <a:tailEnd/>
          </a:ln>
          <a:effectLst/>
        </p:spPr>
      </p:pic>
      <p:sp>
        <p:nvSpPr>
          <p:cNvPr id="28757" name="Text Box 85"/>
          <p:cNvSpPr txBox="1">
            <a:spLocks noChangeArrowheads="1"/>
          </p:cNvSpPr>
          <p:nvPr/>
        </p:nvSpPr>
        <p:spPr bwMode="auto">
          <a:xfrm>
            <a:off x="7778750" y="1905000"/>
            <a:ext cx="3460750" cy="519113"/>
          </a:xfrm>
          <a:prstGeom prst="rect">
            <a:avLst/>
          </a:prstGeom>
          <a:noFill/>
          <a:ln w="9525">
            <a:noFill/>
            <a:miter lim="800000"/>
            <a:headEnd/>
            <a:tailEnd/>
          </a:ln>
          <a:effectLst/>
        </p:spPr>
        <p:txBody>
          <a:bodyPr wrap="none">
            <a:spAutoFit/>
          </a:bodyPr>
          <a:lstStyle/>
          <a:p>
            <a:r>
              <a:rPr lang="en-US" u="sng" dirty="0">
                <a:solidFill>
                  <a:srgbClr val="000000"/>
                </a:solidFill>
              </a:rPr>
              <a:t>Regression results:</a:t>
            </a:r>
          </a:p>
        </p:txBody>
      </p:sp>
      <p:sp>
        <p:nvSpPr>
          <p:cNvPr id="7" name="Frame 6"/>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50" grpId="0" autoUpdateAnimBg="0"/>
      <p:bldP spid="2875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33600" y="228600"/>
            <a:ext cx="7772400" cy="838200"/>
          </a:xfrm>
        </p:spPr>
        <p:txBody>
          <a:bodyPr/>
          <a:lstStyle/>
          <a:p>
            <a:r>
              <a:rPr lang="en-US" sz="4400" dirty="0">
                <a:solidFill>
                  <a:srgbClr val="000000"/>
                </a:solidFill>
                <a:effectLst/>
                <a:latin typeface="Arial" panose="020B0604020202020204" pitchFamily="34" charset="0"/>
                <a:cs typeface="Arial" panose="020B0604020202020204" pitchFamily="34" charset="0"/>
              </a:rPr>
              <a:t>Time vs. ln[H</a:t>
            </a:r>
            <a:r>
              <a:rPr lang="en-US" sz="4400" baseline="-25000" dirty="0">
                <a:solidFill>
                  <a:srgbClr val="000000"/>
                </a:solidFill>
                <a:effectLst/>
                <a:latin typeface="Arial" panose="020B0604020202020204" pitchFamily="34" charset="0"/>
                <a:cs typeface="Arial" panose="020B0604020202020204" pitchFamily="34" charset="0"/>
              </a:rPr>
              <a:t>2</a:t>
            </a:r>
            <a:r>
              <a:rPr lang="en-US" sz="4400" dirty="0">
                <a:solidFill>
                  <a:srgbClr val="000000"/>
                </a:solidFill>
                <a:effectLst/>
                <a:latin typeface="Arial" panose="020B0604020202020204" pitchFamily="34" charset="0"/>
                <a:cs typeface="Arial" panose="020B0604020202020204" pitchFamily="34" charset="0"/>
              </a:rPr>
              <a:t>O</a:t>
            </a:r>
            <a:r>
              <a:rPr lang="en-US" sz="4400" baseline="-25000" dirty="0">
                <a:solidFill>
                  <a:srgbClr val="000000"/>
                </a:solidFill>
                <a:effectLst/>
                <a:latin typeface="Arial" panose="020B0604020202020204" pitchFamily="34" charset="0"/>
                <a:cs typeface="Arial" panose="020B0604020202020204" pitchFamily="34" charset="0"/>
              </a:rPr>
              <a:t>2</a:t>
            </a:r>
            <a:r>
              <a:rPr lang="en-US" sz="4400" dirty="0">
                <a:solidFill>
                  <a:srgbClr val="000000"/>
                </a:solidFill>
                <a:effectLst/>
                <a:latin typeface="Arial" panose="020B0604020202020204" pitchFamily="34" charset="0"/>
                <a:cs typeface="Arial" panose="020B0604020202020204" pitchFamily="34" charset="0"/>
              </a:rPr>
              <a:t>]</a:t>
            </a:r>
          </a:p>
        </p:txBody>
      </p:sp>
      <p:pic>
        <p:nvPicPr>
          <p:cNvPr id="27653" name="Picture 5"/>
          <p:cNvPicPr>
            <a:picLocks noChangeAspect="1" noChangeArrowheads="1"/>
          </p:cNvPicPr>
          <p:nvPr/>
        </p:nvPicPr>
        <p:blipFill>
          <a:blip r:embed="rId2" cstate="print"/>
          <a:srcRect/>
          <a:stretch>
            <a:fillRect/>
          </a:stretch>
        </p:blipFill>
        <p:spPr bwMode="auto">
          <a:xfrm>
            <a:off x="3727450" y="1691150"/>
            <a:ext cx="4737100" cy="3609975"/>
          </a:xfrm>
          <a:prstGeom prst="rect">
            <a:avLst/>
          </a:prstGeom>
          <a:noFill/>
          <a:ln w="9525">
            <a:noFill/>
            <a:miter lim="800000"/>
            <a:headEnd/>
            <a:tailEnd/>
          </a:ln>
          <a:effectLst/>
        </p:spPr>
      </p:pic>
      <p:graphicFrame>
        <p:nvGraphicFramePr>
          <p:cNvPr id="27777" name="Group 129"/>
          <p:cNvGraphicFramePr>
            <a:graphicFrameLocks noGrp="1"/>
          </p:cNvGraphicFramePr>
          <p:nvPr>
            <p:extLst>
              <p:ext uri="{D42A27DB-BD31-4B8C-83A1-F6EECF244321}">
                <p14:modId xmlns:p14="http://schemas.microsoft.com/office/powerpoint/2010/main" val="4123063757"/>
              </p:ext>
            </p:extLst>
          </p:nvPr>
        </p:nvGraphicFramePr>
        <p:xfrm>
          <a:off x="495300" y="1752601"/>
          <a:ext cx="2895600" cy="4114800"/>
        </p:xfrm>
        <a:graphic>
          <a:graphicData uri="http://schemas.openxmlformats.org/drawingml/2006/table">
            <a:tbl>
              <a:tblPr/>
              <a:tblGrid>
                <a:gridCol w="1295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Time (s)</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ln[H</a:t>
                      </a:r>
                      <a:r>
                        <a:rPr kumimoji="0" lang="en-US" sz="18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O</a:t>
                      </a:r>
                      <a:r>
                        <a:rPr kumimoji="0" lang="en-US" sz="18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120</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-0.0943</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300</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-0.2485</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600</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-0.5276</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1200</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-0.9943</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1800</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-1.514</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2400</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-2.04</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3000</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-2.501</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3600</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-2.996</a:t>
                      </a:r>
                    </a:p>
                  </a:txBody>
                  <a:tcPr horzOverflow="overflow">
                    <a:lnL w="28575" cap="flat" cmpd="sng" algn="ctr">
                      <a:solidFill>
                        <a:srgbClr val="5F5F5F"/>
                      </a:solidFill>
                      <a:prstDash val="solid"/>
                      <a:round/>
                      <a:headEnd type="none" w="med" len="med"/>
                      <a:tailEnd type="none" w="med" len="med"/>
                    </a:lnL>
                    <a:lnR w="28575" cap="flat" cmpd="sng" algn="ctr">
                      <a:solidFill>
                        <a:srgbClr val="5F5F5F"/>
                      </a:solidFill>
                      <a:prstDash val="solid"/>
                      <a:round/>
                      <a:headEnd type="none" w="med" len="med"/>
                      <a:tailEnd type="none" w="med" len="med"/>
                    </a:lnR>
                    <a:lnT w="28575" cap="flat" cmpd="sng" algn="ctr">
                      <a:solidFill>
                        <a:srgbClr val="5F5F5F"/>
                      </a:solidFill>
                      <a:prstDash val="solid"/>
                      <a:round/>
                      <a:headEnd type="none" w="med" len="med"/>
                      <a:tailEnd type="none" w="med" len="med"/>
                    </a:lnT>
                    <a:lnB w="28575"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7773" name="Text Box 125"/>
          <p:cNvSpPr txBox="1">
            <a:spLocks noChangeArrowheads="1"/>
          </p:cNvSpPr>
          <p:nvPr/>
        </p:nvSpPr>
        <p:spPr bwMode="auto">
          <a:xfrm>
            <a:off x="8312150" y="2490102"/>
            <a:ext cx="3460750" cy="519113"/>
          </a:xfrm>
          <a:prstGeom prst="rect">
            <a:avLst/>
          </a:prstGeom>
          <a:noFill/>
          <a:ln w="9525">
            <a:noFill/>
            <a:miter lim="800000"/>
            <a:headEnd/>
            <a:tailEnd/>
          </a:ln>
          <a:effectLst/>
        </p:spPr>
        <p:txBody>
          <a:bodyPr wrap="none">
            <a:spAutoFit/>
          </a:bodyPr>
          <a:lstStyle/>
          <a:p>
            <a:r>
              <a:rPr lang="en-US" u="sng">
                <a:solidFill>
                  <a:srgbClr val="000000"/>
                </a:solidFill>
              </a:rPr>
              <a:t>Regression results:</a:t>
            </a:r>
          </a:p>
        </p:txBody>
      </p:sp>
      <p:sp>
        <p:nvSpPr>
          <p:cNvPr id="27774" name="Text Box 126"/>
          <p:cNvSpPr txBox="1">
            <a:spLocks noChangeArrowheads="1"/>
          </p:cNvSpPr>
          <p:nvPr/>
        </p:nvSpPr>
        <p:spPr bwMode="auto">
          <a:xfrm>
            <a:off x="8616950" y="3099702"/>
            <a:ext cx="3276600" cy="1815882"/>
          </a:xfrm>
          <a:prstGeom prst="rect">
            <a:avLst/>
          </a:prstGeom>
          <a:noFill/>
          <a:ln w="9525">
            <a:noFill/>
            <a:miter lim="800000"/>
            <a:headEnd/>
            <a:tailEnd/>
          </a:ln>
          <a:effectLst/>
        </p:spPr>
        <p:txBody>
          <a:bodyPr>
            <a:spAutoFit/>
          </a:bodyPr>
          <a:lstStyle/>
          <a:p>
            <a:r>
              <a:rPr lang="en-US" dirty="0">
                <a:solidFill>
                  <a:srgbClr val="000000"/>
                </a:solidFill>
              </a:rPr>
              <a:t>y = ax + b</a:t>
            </a:r>
            <a:r>
              <a:rPr lang="en-US" dirty="0"/>
              <a:t> </a:t>
            </a:r>
            <a:endParaRPr lang="en-US" dirty="0">
              <a:solidFill>
                <a:srgbClr val="000000"/>
              </a:solidFill>
            </a:endParaRPr>
          </a:p>
          <a:p>
            <a:r>
              <a:rPr lang="en-US" dirty="0">
                <a:solidFill>
                  <a:srgbClr val="000000"/>
                </a:solidFill>
              </a:rPr>
              <a:t>a = -8.35 x 10</a:t>
            </a:r>
            <a:r>
              <a:rPr lang="en-US" baseline="30000" dirty="0">
                <a:solidFill>
                  <a:srgbClr val="000000"/>
                </a:solidFill>
              </a:rPr>
              <a:t>-4</a:t>
            </a:r>
            <a:endParaRPr lang="en-US" dirty="0">
              <a:solidFill>
                <a:srgbClr val="000000"/>
              </a:solidFill>
            </a:endParaRPr>
          </a:p>
          <a:p>
            <a:r>
              <a:rPr lang="en-US" dirty="0">
                <a:solidFill>
                  <a:srgbClr val="000000"/>
                </a:solidFill>
              </a:rPr>
              <a:t>b = -.005</a:t>
            </a:r>
          </a:p>
          <a:p>
            <a:r>
              <a:rPr lang="en-US" dirty="0">
                <a:solidFill>
                  <a:srgbClr val="000000"/>
                </a:solidFill>
              </a:rPr>
              <a:t>r</a:t>
            </a:r>
            <a:r>
              <a:rPr lang="en-US" baseline="30000" dirty="0">
                <a:solidFill>
                  <a:srgbClr val="000000"/>
                </a:solidFill>
              </a:rPr>
              <a:t>2</a:t>
            </a:r>
            <a:r>
              <a:rPr lang="en-US" dirty="0">
                <a:solidFill>
                  <a:srgbClr val="000000"/>
                </a:solidFill>
              </a:rPr>
              <a:t> = 0.99978</a:t>
            </a:r>
          </a:p>
        </p:txBody>
      </p:sp>
      <p:sp>
        <p:nvSpPr>
          <p:cNvPr id="8" name="Frame 7"/>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7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73" grpId="0"/>
      <p:bldP spid="2777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304800"/>
            <a:ext cx="7924800" cy="838200"/>
          </a:xfrm>
        </p:spPr>
        <p:txBody>
          <a:bodyPr/>
          <a:lstStyle/>
          <a:p>
            <a:r>
              <a:rPr lang="en-US" sz="4400" dirty="0">
                <a:solidFill>
                  <a:srgbClr val="000000"/>
                </a:solidFill>
                <a:effectLst/>
                <a:latin typeface="Arial" panose="020B0604020202020204" pitchFamily="34" charset="0"/>
                <a:cs typeface="Arial" panose="020B0604020202020204" pitchFamily="34" charset="0"/>
              </a:rPr>
              <a:t>Time vs. 1/[H</a:t>
            </a:r>
            <a:r>
              <a:rPr lang="en-US" sz="4400" baseline="-25000" dirty="0">
                <a:solidFill>
                  <a:srgbClr val="000000"/>
                </a:solidFill>
                <a:effectLst/>
                <a:latin typeface="Arial" panose="020B0604020202020204" pitchFamily="34" charset="0"/>
                <a:cs typeface="Arial" panose="020B0604020202020204" pitchFamily="34" charset="0"/>
              </a:rPr>
              <a:t>2</a:t>
            </a:r>
            <a:r>
              <a:rPr lang="en-US" sz="4400" dirty="0">
                <a:solidFill>
                  <a:srgbClr val="000000"/>
                </a:solidFill>
                <a:effectLst/>
                <a:latin typeface="Arial" panose="020B0604020202020204" pitchFamily="34" charset="0"/>
                <a:cs typeface="Arial" panose="020B0604020202020204" pitchFamily="34" charset="0"/>
              </a:rPr>
              <a:t>O</a:t>
            </a:r>
            <a:r>
              <a:rPr lang="en-US" sz="4400" baseline="-25000" dirty="0">
                <a:solidFill>
                  <a:srgbClr val="000000"/>
                </a:solidFill>
                <a:effectLst/>
                <a:latin typeface="Arial" panose="020B0604020202020204" pitchFamily="34" charset="0"/>
                <a:cs typeface="Arial" panose="020B0604020202020204" pitchFamily="34" charset="0"/>
              </a:rPr>
              <a:t>2</a:t>
            </a:r>
            <a:r>
              <a:rPr lang="en-US" sz="4400" dirty="0">
                <a:solidFill>
                  <a:srgbClr val="000000"/>
                </a:solidFill>
                <a:effectLst/>
                <a:latin typeface="Arial" panose="020B0604020202020204" pitchFamily="34" charset="0"/>
                <a:cs typeface="Arial" panose="020B0604020202020204" pitchFamily="34" charset="0"/>
              </a:rPr>
              <a:t>]</a:t>
            </a:r>
          </a:p>
        </p:txBody>
      </p:sp>
      <p:graphicFrame>
        <p:nvGraphicFramePr>
          <p:cNvPr id="29817" name="Group 121"/>
          <p:cNvGraphicFramePr>
            <a:graphicFrameLocks noGrp="1"/>
          </p:cNvGraphicFramePr>
          <p:nvPr>
            <p:extLst>
              <p:ext uri="{D42A27DB-BD31-4B8C-83A1-F6EECF244321}">
                <p14:modId xmlns:p14="http://schemas.microsoft.com/office/powerpoint/2010/main" val="58943775"/>
              </p:ext>
            </p:extLst>
          </p:nvPr>
        </p:nvGraphicFramePr>
        <p:xfrm>
          <a:off x="598488" y="1409700"/>
          <a:ext cx="2590800" cy="4038600"/>
        </p:xfrm>
        <a:graphic>
          <a:graphicData uri="http://schemas.openxmlformats.org/drawingml/2006/table">
            <a:tbl>
              <a:tblPr/>
              <a:tblGrid>
                <a:gridCol w="1174750">
                  <a:extLst>
                    <a:ext uri="{9D8B030D-6E8A-4147-A177-3AD203B41FA5}">
                      <a16:colId xmlns:a16="http://schemas.microsoft.com/office/drawing/2014/main" val="20000"/>
                    </a:ext>
                  </a:extLst>
                </a:gridCol>
                <a:gridCol w="141605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Time (s)</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1/[H</a:t>
                      </a:r>
                      <a:r>
                        <a:rPr kumimoji="0" lang="en-US" sz="18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O</a:t>
                      </a:r>
                      <a:r>
                        <a:rPr kumimoji="0" lang="en-US" sz="18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120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1.0989</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300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1.2821</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600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1.6949</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1200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2.7027</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1800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4.5455</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2400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7.6923</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3000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12.195</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3600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20.000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9734" name="Text Box 38"/>
          <p:cNvSpPr txBox="1">
            <a:spLocks noChangeArrowheads="1"/>
          </p:cNvSpPr>
          <p:nvPr/>
        </p:nvSpPr>
        <p:spPr bwMode="auto">
          <a:xfrm>
            <a:off x="8861425" y="2802046"/>
            <a:ext cx="3276600" cy="1815882"/>
          </a:xfrm>
          <a:prstGeom prst="rect">
            <a:avLst/>
          </a:prstGeom>
          <a:noFill/>
          <a:ln w="9525">
            <a:noFill/>
            <a:miter lim="800000"/>
            <a:headEnd/>
            <a:tailEnd/>
          </a:ln>
          <a:effectLst/>
        </p:spPr>
        <p:txBody>
          <a:bodyPr>
            <a:spAutoFit/>
          </a:bodyPr>
          <a:lstStyle/>
          <a:p>
            <a:r>
              <a:rPr lang="en-US" dirty="0">
                <a:solidFill>
                  <a:srgbClr val="000000"/>
                </a:solidFill>
              </a:rPr>
              <a:t>y = ax + b</a:t>
            </a:r>
            <a:r>
              <a:rPr lang="en-US" dirty="0"/>
              <a:t> </a:t>
            </a:r>
            <a:endParaRPr lang="en-US" dirty="0">
              <a:solidFill>
                <a:srgbClr val="000000"/>
              </a:solidFill>
            </a:endParaRPr>
          </a:p>
          <a:p>
            <a:r>
              <a:rPr lang="en-US" dirty="0">
                <a:solidFill>
                  <a:srgbClr val="000000"/>
                </a:solidFill>
              </a:rPr>
              <a:t>a = 0.00460</a:t>
            </a:r>
          </a:p>
          <a:p>
            <a:r>
              <a:rPr lang="en-US" dirty="0">
                <a:solidFill>
                  <a:srgbClr val="000000"/>
                </a:solidFill>
              </a:rPr>
              <a:t>b = -0.847</a:t>
            </a:r>
          </a:p>
          <a:p>
            <a:r>
              <a:rPr lang="en-US" dirty="0">
                <a:solidFill>
                  <a:srgbClr val="000000"/>
                </a:solidFill>
              </a:rPr>
              <a:t>r</a:t>
            </a:r>
            <a:r>
              <a:rPr lang="en-US" baseline="30000" dirty="0">
                <a:solidFill>
                  <a:srgbClr val="000000"/>
                </a:solidFill>
              </a:rPr>
              <a:t>2</a:t>
            </a:r>
            <a:r>
              <a:rPr lang="en-US" dirty="0">
                <a:solidFill>
                  <a:srgbClr val="000000"/>
                </a:solidFill>
              </a:rPr>
              <a:t> = 0.8723</a:t>
            </a:r>
          </a:p>
        </p:txBody>
      </p:sp>
      <p:sp>
        <p:nvSpPr>
          <p:cNvPr id="29735" name="Text Box 39"/>
          <p:cNvSpPr txBox="1">
            <a:spLocks noChangeArrowheads="1"/>
          </p:cNvSpPr>
          <p:nvPr/>
        </p:nvSpPr>
        <p:spPr bwMode="auto">
          <a:xfrm>
            <a:off x="8404225" y="2344846"/>
            <a:ext cx="3460750" cy="519113"/>
          </a:xfrm>
          <a:prstGeom prst="rect">
            <a:avLst/>
          </a:prstGeom>
          <a:noFill/>
          <a:ln w="9525">
            <a:noFill/>
            <a:miter lim="800000"/>
            <a:headEnd/>
            <a:tailEnd/>
          </a:ln>
          <a:effectLst/>
        </p:spPr>
        <p:txBody>
          <a:bodyPr wrap="none">
            <a:spAutoFit/>
          </a:bodyPr>
          <a:lstStyle/>
          <a:p>
            <a:r>
              <a:rPr lang="en-US" u="sng" dirty="0">
                <a:solidFill>
                  <a:srgbClr val="000000"/>
                </a:solidFill>
              </a:rPr>
              <a:t>Regression results:</a:t>
            </a:r>
          </a:p>
        </p:txBody>
      </p:sp>
      <p:pic>
        <p:nvPicPr>
          <p:cNvPr id="29736" name="Picture 40"/>
          <p:cNvPicPr>
            <a:picLocks noChangeAspect="1" noChangeArrowheads="1"/>
          </p:cNvPicPr>
          <p:nvPr/>
        </p:nvPicPr>
        <p:blipFill>
          <a:blip r:embed="rId2" cstate="print"/>
          <a:srcRect/>
          <a:stretch>
            <a:fillRect/>
          </a:stretch>
        </p:blipFill>
        <p:spPr bwMode="auto">
          <a:xfrm>
            <a:off x="3733800" y="1965273"/>
            <a:ext cx="4616450" cy="3455988"/>
          </a:xfrm>
          <a:prstGeom prst="rect">
            <a:avLst/>
          </a:prstGeom>
          <a:noFill/>
          <a:ln w="9525">
            <a:noFill/>
            <a:miter lim="800000"/>
            <a:headEnd/>
            <a:tailEnd/>
          </a:ln>
          <a:effectLst/>
        </p:spPr>
      </p:pic>
      <p:sp>
        <p:nvSpPr>
          <p:cNvPr id="7" name="Frame 6"/>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4" grpId="0" autoUpdateAnimBg="0"/>
      <p:bldP spid="2973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228601"/>
            <a:ext cx="10826288" cy="914400"/>
          </a:xfrm>
        </p:spPr>
        <p:txBody>
          <a:bodyPr/>
          <a:lstStyle/>
          <a:p>
            <a:pPr algn="l"/>
            <a:r>
              <a:rPr lang="en-US" sz="4400" u="sng" dirty="0">
                <a:solidFill>
                  <a:srgbClr val="000000"/>
                </a:solidFill>
                <a:effectLst/>
                <a:latin typeface="Arial" panose="020B0604020202020204" pitchFamily="34" charset="0"/>
                <a:cs typeface="Arial" panose="020B0604020202020204" pitchFamily="34" charset="0"/>
              </a:rPr>
              <a:t>And the winner is…</a:t>
            </a:r>
            <a:r>
              <a:rPr lang="en-US" sz="4400" dirty="0">
                <a:solidFill>
                  <a:srgbClr val="000000"/>
                </a:solidFill>
                <a:effectLst/>
                <a:latin typeface="Arial" panose="020B0604020202020204" pitchFamily="34" charset="0"/>
                <a:cs typeface="Arial" panose="020B0604020202020204" pitchFamily="34" charset="0"/>
              </a:rPr>
              <a:t> Time vs. ln[H</a:t>
            </a:r>
            <a:r>
              <a:rPr lang="en-US" sz="4400" baseline="-25000" dirty="0">
                <a:solidFill>
                  <a:srgbClr val="000000"/>
                </a:solidFill>
                <a:effectLst/>
                <a:latin typeface="Arial" panose="020B0604020202020204" pitchFamily="34" charset="0"/>
                <a:cs typeface="Arial" panose="020B0604020202020204" pitchFamily="34" charset="0"/>
              </a:rPr>
              <a:t>2</a:t>
            </a:r>
            <a:r>
              <a:rPr lang="en-US" sz="4400" dirty="0">
                <a:solidFill>
                  <a:srgbClr val="000000"/>
                </a:solidFill>
                <a:effectLst/>
                <a:latin typeface="Arial" panose="020B0604020202020204" pitchFamily="34" charset="0"/>
                <a:cs typeface="Arial" panose="020B0604020202020204" pitchFamily="34" charset="0"/>
              </a:rPr>
              <a:t>O</a:t>
            </a:r>
            <a:r>
              <a:rPr lang="en-US" sz="4400" baseline="-25000" dirty="0">
                <a:solidFill>
                  <a:srgbClr val="000000"/>
                </a:solidFill>
                <a:effectLst/>
                <a:latin typeface="Arial" panose="020B0604020202020204" pitchFamily="34" charset="0"/>
                <a:cs typeface="Arial" panose="020B0604020202020204" pitchFamily="34" charset="0"/>
              </a:rPr>
              <a:t>2</a:t>
            </a:r>
            <a:r>
              <a:rPr lang="en-US" sz="4400" dirty="0">
                <a:solidFill>
                  <a:srgbClr val="000000"/>
                </a:solidFill>
                <a:effectLst/>
                <a:latin typeface="Arial" panose="020B0604020202020204" pitchFamily="34" charset="0"/>
                <a:cs typeface="Arial" panose="020B0604020202020204" pitchFamily="34" charset="0"/>
              </a:rPr>
              <a:t>]</a:t>
            </a:r>
          </a:p>
        </p:txBody>
      </p:sp>
      <p:sp>
        <p:nvSpPr>
          <p:cNvPr id="30725" name="Text Box 5"/>
          <p:cNvSpPr txBox="1">
            <a:spLocks noChangeArrowheads="1"/>
          </p:cNvSpPr>
          <p:nvPr/>
        </p:nvSpPr>
        <p:spPr bwMode="auto">
          <a:xfrm>
            <a:off x="838200" y="1371600"/>
            <a:ext cx="9677400" cy="1138773"/>
          </a:xfrm>
          <a:prstGeom prst="rect">
            <a:avLst/>
          </a:prstGeom>
          <a:noFill/>
          <a:ln w="9525">
            <a:noFill/>
            <a:miter lim="800000"/>
            <a:headEnd/>
            <a:tailEnd/>
          </a:ln>
          <a:effectLst/>
        </p:spPr>
        <p:txBody>
          <a:bodyPr wrap="square">
            <a:spAutoFit/>
          </a:bodyPr>
          <a:lstStyle/>
          <a:p>
            <a:r>
              <a:rPr lang="en-US" dirty="0">
                <a:solidFill>
                  <a:srgbClr val="000000"/>
                </a:solidFill>
                <a:latin typeface="Arial" panose="020B0604020202020204" pitchFamily="34" charset="0"/>
                <a:cs typeface="Arial" panose="020B0604020202020204" pitchFamily="34" charset="0"/>
              </a:rPr>
              <a:t>1. As a result, the most linear line (best R</a:t>
            </a:r>
            <a:r>
              <a:rPr lang="en-US" baseline="30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 value) </a:t>
            </a: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    for the reaction is Ln[A] therefore... </a:t>
            </a:r>
            <a:r>
              <a:rPr lang="en-US" sz="4000" dirty="0">
                <a:solidFill>
                  <a:srgbClr val="0070C0"/>
                </a:solidFill>
                <a:latin typeface="Arial" panose="020B0604020202020204" pitchFamily="34" charset="0"/>
                <a:cs typeface="Arial" panose="020B0604020202020204" pitchFamily="34" charset="0"/>
              </a:rPr>
              <a:t>1</a:t>
            </a:r>
            <a:r>
              <a:rPr lang="en-US" sz="4000" baseline="30000" dirty="0">
                <a:solidFill>
                  <a:srgbClr val="0070C0"/>
                </a:solidFill>
                <a:latin typeface="Arial" panose="020B0604020202020204" pitchFamily="34" charset="0"/>
                <a:cs typeface="Arial" panose="020B0604020202020204" pitchFamily="34" charset="0"/>
              </a:rPr>
              <a:t>st</a:t>
            </a:r>
            <a:r>
              <a:rPr lang="en-US" sz="4000" dirty="0">
                <a:solidFill>
                  <a:srgbClr val="0070C0"/>
                </a:solidFill>
                <a:latin typeface="Arial" panose="020B0604020202020204" pitchFamily="34" charset="0"/>
                <a:cs typeface="Arial" panose="020B0604020202020204" pitchFamily="34" charset="0"/>
              </a:rPr>
              <a:t> order!</a:t>
            </a:r>
            <a:endParaRPr lang="en-US" dirty="0">
              <a:solidFill>
                <a:srgbClr val="0070C0"/>
              </a:solidFill>
              <a:latin typeface="Arial" panose="020B0604020202020204" pitchFamily="34" charset="0"/>
              <a:cs typeface="Arial" panose="020B0604020202020204" pitchFamily="34" charset="0"/>
            </a:endParaRPr>
          </a:p>
        </p:txBody>
      </p:sp>
      <p:sp>
        <p:nvSpPr>
          <p:cNvPr id="30726" name="Text Box 6"/>
          <p:cNvSpPr txBox="1">
            <a:spLocks noChangeArrowheads="1"/>
          </p:cNvSpPr>
          <p:nvPr/>
        </p:nvSpPr>
        <p:spPr bwMode="auto">
          <a:xfrm>
            <a:off x="838200" y="2819400"/>
            <a:ext cx="5359159" cy="523220"/>
          </a:xfrm>
          <a:prstGeom prst="rect">
            <a:avLst/>
          </a:prstGeom>
          <a:noFill/>
          <a:ln w="9525">
            <a:noFill/>
            <a:miter lim="800000"/>
            <a:headEnd/>
            <a:tailEnd/>
          </a:ln>
          <a:effectLst/>
        </p:spPr>
        <p:txBody>
          <a:bodyPr wrap="none">
            <a:spAutoFit/>
          </a:bodyPr>
          <a:lstStyle/>
          <a:p>
            <a:r>
              <a:rPr lang="en-US" dirty="0">
                <a:solidFill>
                  <a:srgbClr val="000000"/>
                </a:solidFill>
                <a:latin typeface="Arial" panose="020B0604020202020204" pitchFamily="34" charset="0"/>
                <a:cs typeface="Arial" panose="020B0604020202020204" pitchFamily="34" charset="0"/>
              </a:rPr>
              <a:t>2. The (differential) rate law is:</a:t>
            </a:r>
          </a:p>
        </p:txBody>
      </p:sp>
      <p:graphicFrame>
        <p:nvGraphicFramePr>
          <p:cNvPr id="30727" name="Object 7"/>
          <p:cNvGraphicFramePr>
            <a:graphicFrameLocks noChangeAspect="1"/>
          </p:cNvGraphicFramePr>
          <p:nvPr>
            <p:extLst>
              <p:ext uri="{D42A27DB-BD31-4B8C-83A1-F6EECF244321}">
                <p14:modId xmlns:p14="http://schemas.microsoft.com/office/powerpoint/2010/main" val="3948719190"/>
              </p:ext>
            </p:extLst>
          </p:nvPr>
        </p:nvGraphicFramePr>
        <p:xfrm>
          <a:off x="3200399" y="3429000"/>
          <a:ext cx="2590800" cy="752475"/>
        </p:xfrm>
        <a:graphic>
          <a:graphicData uri="http://schemas.openxmlformats.org/presentationml/2006/ole">
            <mc:AlternateContent xmlns:mc="http://schemas.openxmlformats.org/markup-compatibility/2006">
              <mc:Choice xmlns:v="urn:schemas-microsoft-com:vml" Requires="v">
                <p:oleObj name="Equation" r:id="rId2" imgW="787320" imgH="228600" progId="">
                  <p:embed/>
                </p:oleObj>
              </mc:Choice>
              <mc:Fallback>
                <p:oleObj name="Equation" r:id="rId2" imgW="787320" imgH="228600" progId="">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3429000"/>
                        <a:ext cx="2590800" cy="752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0728" name="Text Box 8"/>
          <p:cNvSpPr txBox="1">
            <a:spLocks noChangeArrowheads="1"/>
          </p:cNvSpPr>
          <p:nvPr/>
        </p:nvSpPr>
        <p:spPr bwMode="auto">
          <a:xfrm>
            <a:off x="863599" y="4277380"/>
            <a:ext cx="5019323" cy="523220"/>
          </a:xfrm>
          <a:prstGeom prst="rect">
            <a:avLst/>
          </a:prstGeom>
          <a:noFill/>
          <a:ln w="9525">
            <a:noFill/>
            <a:miter lim="800000"/>
            <a:headEnd/>
            <a:tailEnd/>
          </a:ln>
          <a:effectLst/>
        </p:spPr>
        <p:txBody>
          <a:bodyPr wrap="none">
            <a:spAutoFit/>
          </a:bodyPr>
          <a:lstStyle/>
          <a:p>
            <a:r>
              <a:rPr lang="en-US" dirty="0">
                <a:solidFill>
                  <a:srgbClr val="000000"/>
                </a:solidFill>
                <a:latin typeface="Arial" panose="020B0604020202020204" pitchFamily="34" charset="0"/>
                <a:cs typeface="Arial" panose="020B0604020202020204" pitchFamily="34" charset="0"/>
              </a:rPr>
              <a:t>3. The integrated rate law is:</a:t>
            </a:r>
          </a:p>
        </p:txBody>
      </p:sp>
      <p:graphicFrame>
        <p:nvGraphicFramePr>
          <p:cNvPr id="30729" name="Object 9"/>
          <p:cNvGraphicFramePr>
            <a:graphicFrameLocks noChangeAspect="1"/>
          </p:cNvGraphicFramePr>
          <p:nvPr>
            <p:extLst>
              <p:ext uri="{D42A27DB-BD31-4B8C-83A1-F6EECF244321}">
                <p14:modId xmlns:p14="http://schemas.microsoft.com/office/powerpoint/2010/main" val="2953638367"/>
              </p:ext>
            </p:extLst>
          </p:nvPr>
        </p:nvGraphicFramePr>
        <p:xfrm>
          <a:off x="1938337" y="4810779"/>
          <a:ext cx="5726112" cy="781050"/>
        </p:xfrm>
        <a:graphic>
          <a:graphicData uri="http://schemas.openxmlformats.org/presentationml/2006/ole">
            <mc:AlternateContent xmlns:mc="http://schemas.openxmlformats.org/markup-compatibility/2006">
              <mc:Choice xmlns:v="urn:schemas-microsoft-com:vml" Requires="v">
                <p:oleObj name="Equation" r:id="rId4" imgW="1676160" imgH="228600" progId="">
                  <p:embed/>
                </p:oleObj>
              </mc:Choice>
              <mc:Fallback>
                <p:oleObj name="Equation" r:id="rId4" imgW="1676160" imgH="228600"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8337" y="4810779"/>
                        <a:ext cx="5726112" cy="781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0730" name="Text Box 10"/>
          <p:cNvSpPr txBox="1">
            <a:spLocks noChangeArrowheads="1"/>
          </p:cNvSpPr>
          <p:nvPr/>
        </p:nvSpPr>
        <p:spPr bwMode="auto">
          <a:xfrm>
            <a:off x="838200" y="5877580"/>
            <a:ext cx="6478055" cy="523220"/>
          </a:xfrm>
          <a:prstGeom prst="rect">
            <a:avLst/>
          </a:prstGeom>
          <a:noFill/>
          <a:ln w="9525">
            <a:noFill/>
            <a:miter lim="800000"/>
            <a:headEnd/>
            <a:tailEnd/>
          </a:ln>
          <a:effectLst/>
        </p:spPr>
        <p:txBody>
          <a:bodyPr wrap="none">
            <a:spAutoFit/>
          </a:bodyPr>
          <a:lstStyle/>
          <a:p>
            <a:r>
              <a:rPr lang="en-US" dirty="0">
                <a:solidFill>
                  <a:srgbClr val="000000"/>
                </a:solidFill>
                <a:latin typeface="Arial" panose="020B0604020202020204" pitchFamily="34" charset="0"/>
                <a:cs typeface="Arial" panose="020B0604020202020204" pitchFamily="34" charset="0"/>
              </a:rPr>
              <a:t>4. But…what is the rate constant, </a:t>
            </a:r>
            <a:r>
              <a:rPr lang="en-US" i="1" dirty="0">
                <a:solidFill>
                  <a:srgbClr val="000000"/>
                </a:solidFill>
                <a:latin typeface="Arial" panose="020B0604020202020204" pitchFamily="34" charset="0"/>
                <a:cs typeface="Arial" panose="020B0604020202020204" pitchFamily="34" charset="0"/>
              </a:rPr>
              <a:t>k </a:t>
            </a:r>
            <a:r>
              <a:rPr lang="en-US" dirty="0">
                <a:solidFill>
                  <a:srgbClr val="000000"/>
                </a:solidFill>
                <a:latin typeface="Arial" panose="020B0604020202020204" pitchFamily="34" charset="0"/>
                <a:cs typeface="Arial" panose="020B0604020202020204" pitchFamily="34" charset="0"/>
              </a:rPr>
              <a:t>?</a:t>
            </a:r>
          </a:p>
        </p:txBody>
      </p:sp>
      <p:sp>
        <p:nvSpPr>
          <p:cNvPr id="9" name="Frame 8"/>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P spid="30728" grpId="0"/>
      <p:bldP spid="3073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555550" y="990600"/>
            <a:ext cx="11255449" cy="523220"/>
          </a:xfrm>
          <a:prstGeom prst="rect">
            <a:avLst/>
          </a:prstGeom>
          <a:noFill/>
          <a:ln w="9525">
            <a:noFill/>
            <a:miter lim="800000"/>
            <a:headEnd/>
            <a:tailEnd/>
          </a:ln>
          <a:effectLst/>
        </p:spPr>
        <p:txBody>
          <a:bodyPr wrap="square">
            <a:spAutoFit/>
          </a:bodyPr>
          <a:lstStyle/>
          <a:p>
            <a:r>
              <a:rPr lang="en-US" dirty="0">
                <a:solidFill>
                  <a:srgbClr val="0070C0"/>
                </a:solidFill>
                <a:latin typeface="Arial" panose="020B0604020202020204" pitchFamily="34" charset="0"/>
                <a:cs typeface="Arial" panose="020B0604020202020204" pitchFamily="34" charset="0"/>
              </a:rPr>
              <a:t>Method #1: </a:t>
            </a:r>
            <a:r>
              <a:rPr lang="en-US" dirty="0">
                <a:solidFill>
                  <a:srgbClr val="000000"/>
                </a:solidFill>
                <a:latin typeface="Arial" panose="020B0604020202020204" pitchFamily="34" charset="0"/>
                <a:cs typeface="Arial" panose="020B0604020202020204" pitchFamily="34" charset="0"/>
              </a:rPr>
              <a:t>Calculate the slope from the Time vs. ln[H</a:t>
            </a:r>
            <a:r>
              <a:rPr lang="en-US" baseline="-25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O</a:t>
            </a:r>
            <a:r>
              <a:rPr lang="en-US" baseline="-25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 table.</a:t>
            </a:r>
          </a:p>
        </p:txBody>
      </p:sp>
      <p:graphicFrame>
        <p:nvGraphicFramePr>
          <p:cNvPr id="31822" name="Group 78"/>
          <p:cNvGraphicFramePr>
            <a:graphicFrameLocks noGrp="1"/>
          </p:cNvGraphicFramePr>
          <p:nvPr>
            <p:extLst>
              <p:ext uri="{D42A27DB-BD31-4B8C-83A1-F6EECF244321}">
                <p14:modId xmlns:p14="http://schemas.microsoft.com/office/powerpoint/2010/main" val="4188213755"/>
              </p:ext>
            </p:extLst>
          </p:nvPr>
        </p:nvGraphicFramePr>
        <p:xfrm>
          <a:off x="7467600" y="1828800"/>
          <a:ext cx="2895600" cy="4114800"/>
        </p:xfrm>
        <a:graphic>
          <a:graphicData uri="http://schemas.openxmlformats.org/drawingml/2006/table">
            <a:tbl>
              <a:tblPr/>
              <a:tblGrid>
                <a:gridCol w="1295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Time (s)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ln[H</a:t>
                      </a:r>
                      <a:r>
                        <a:rPr kumimoji="0" lang="en-US" sz="1800" b="1" i="0" u="none" strike="noStrike" cap="none" normalizeH="0" baseline="-2500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O</a:t>
                      </a:r>
                      <a:r>
                        <a:rPr kumimoji="0" lang="en-US" sz="1800" b="1" i="0" u="none" strike="noStrike" cap="none" normalizeH="0" baseline="-25000">
                          <a:ln>
                            <a:noFill/>
                          </a:ln>
                          <a:solidFill>
                            <a:srgbClr val="000000"/>
                          </a:solidFill>
                          <a:effectLst/>
                          <a:latin typeface="Arial" panose="020B0604020202020204" pitchFamily="34" charset="0"/>
                          <a:cs typeface="Arial" panose="020B0604020202020204" pitchFamily="34" charset="0"/>
                        </a:rPr>
                        <a:t>2</a:t>
                      </a: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-0.0943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-0.2485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-0.5276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-0.9943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1800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-1.514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2400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-2.501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-2.996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31823" name="Object 79"/>
          <p:cNvGraphicFramePr>
            <a:graphicFrameLocks noChangeAspect="1"/>
          </p:cNvGraphicFramePr>
          <p:nvPr>
            <p:extLst>
              <p:ext uri="{D42A27DB-BD31-4B8C-83A1-F6EECF244321}">
                <p14:modId xmlns:p14="http://schemas.microsoft.com/office/powerpoint/2010/main" val="2360233778"/>
              </p:ext>
            </p:extLst>
          </p:nvPr>
        </p:nvGraphicFramePr>
        <p:xfrm>
          <a:off x="2743201" y="4053001"/>
          <a:ext cx="4176713" cy="569913"/>
        </p:xfrm>
        <a:graphic>
          <a:graphicData uri="http://schemas.openxmlformats.org/presentationml/2006/ole">
            <mc:AlternateContent xmlns:mc="http://schemas.openxmlformats.org/markup-compatibility/2006">
              <mc:Choice xmlns:v="urn:schemas-microsoft-com:vml" Requires="v">
                <p:oleObj name="Equation" r:id="rId2" imgW="1676160" imgH="228600" progId="">
                  <p:embed/>
                </p:oleObj>
              </mc:Choice>
              <mc:Fallback>
                <p:oleObj name="Equation" r:id="rId2" imgW="1676160" imgH="228600" progId="">
                  <p:embed/>
                  <p:pic>
                    <p:nvPicPr>
                      <p:cNvPr id="0"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4053001"/>
                        <a:ext cx="4176713" cy="569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825" name="Object 81"/>
          <p:cNvGraphicFramePr>
            <a:graphicFrameLocks noChangeAspect="1"/>
          </p:cNvGraphicFramePr>
          <p:nvPr>
            <p:extLst>
              <p:ext uri="{D42A27DB-BD31-4B8C-83A1-F6EECF244321}">
                <p14:modId xmlns:p14="http://schemas.microsoft.com/office/powerpoint/2010/main" val="1583772496"/>
              </p:ext>
            </p:extLst>
          </p:nvPr>
        </p:nvGraphicFramePr>
        <p:xfrm>
          <a:off x="2514600" y="1538401"/>
          <a:ext cx="4419600" cy="1065213"/>
        </p:xfrm>
        <a:graphic>
          <a:graphicData uri="http://schemas.openxmlformats.org/presentationml/2006/ole">
            <mc:AlternateContent xmlns:mc="http://schemas.openxmlformats.org/markup-compatibility/2006">
              <mc:Choice xmlns:v="urn:schemas-microsoft-com:vml" Requires="v">
                <p:oleObj name="Equation" r:id="rId4" imgW="1790640" imgH="431640" progId="">
                  <p:embed/>
                </p:oleObj>
              </mc:Choice>
              <mc:Fallback>
                <p:oleObj name="Equation" r:id="rId4" imgW="1790640" imgH="43164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538401"/>
                        <a:ext cx="4419600" cy="10652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826" name="Object 82"/>
          <p:cNvGraphicFramePr>
            <a:graphicFrameLocks noChangeAspect="1"/>
          </p:cNvGraphicFramePr>
          <p:nvPr>
            <p:extLst>
              <p:ext uri="{D42A27DB-BD31-4B8C-83A1-F6EECF244321}">
                <p14:modId xmlns:p14="http://schemas.microsoft.com/office/powerpoint/2010/main" val="1790031188"/>
              </p:ext>
            </p:extLst>
          </p:nvPr>
        </p:nvGraphicFramePr>
        <p:xfrm>
          <a:off x="2514600" y="2605201"/>
          <a:ext cx="3581400" cy="568325"/>
        </p:xfrm>
        <a:graphic>
          <a:graphicData uri="http://schemas.openxmlformats.org/presentationml/2006/ole">
            <mc:AlternateContent xmlns:mc="http://schemas.openxmlformats.org/markup-compatibility/2006">
              <mc:Choice xmlns:v="urn:schemas-microsoft-com:vml" Requires="v">
                <p:oleObj name="Equation" r:id="rId6" imgW="1434960" imgH="228600" progId="">
                  <p:embed/>
                </p:oleObj>
              </mc:Choice>
              <mc:Fallback>
                <p:oleObj name="Equation" r:id="rId6" imgW="1434960" imgH="228600" progId="">
                  <p:embed/>
                  <p:pic>
                    <p:nvPicPr>
                      <p:cNvPr id="0" name="Picture 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605201"/>
                        <a:ext cx="3581400" cy="568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1827" name="Text Box 83"/>
          <p:cNvSpPr txBox="1">
            <a:spLocks noChangeArrowheads="1"/>
          </p:cNvSpPr>
          <p:nvPr/>
        </p:nvSpPr>
        <p:spPr bwMode="auto">
          <a:xfrm>
            <a:off x="2667001" y="3443401"/>
            <a:ext cx="2913063" cy="519113"/>
          </a:xfrm>
          <a:prstGeom prst="rect">
            <a:avLst/>
          </a:prstGeom>
          <a:noFill/>
          <a:ln w="9525">
            <a:noFill/>
            <a:miter lim="800000"/>
            <a:headEnd/>
            <a:tailEnd/>
          </a:ln>
          <a:effectLst/>
        </p:spPr>
        <p:txBody>
          <a:bodyPr wrap="none">
            <a:spAutoFit/>
          </a:bodyPr>
          <a:lstStyle/>
          <a:p>
            <a:r>
              <a:rPr lang="en-US" dirty="0">
                <a:solidFill>
                  <a:srgbClr val="000000"/>
                </a:solidFill>
                <a:latin typeface="Arial" panose="020B0604020202020204" pitchFamily="34" charset="0"/>
                <a:cs typeface="Arial" panose="020B0604020202020204" pitchFamily="34" charset="0"/>
              </a:rPr>
              <a:t>Now remember:</a:t>
            </a:r>
          </a:p>
        </p:txBody>
      </p:sp>
      <p:sp>
        <p:nvSpPr>
          <p:cNvPr id="31828" name="Text Box 84"/>
          <p:cNvSpPr txBox="1">
            <a:spLocks noChangeArrowheads="1"/>
          </p:cNvSpPr>
          <p:nvPr/>
        </p:nvSpPr>
        <p:spPr bwMode="auto">
          <a:xfrm>
            <a:off x="3352800" y="4662601"/>
            <a:ext cx="2262158" cy="523220"/>
          </a:xfrm>
          <a:prstGeom prst="rect">
            <a:avLst/>
          </a:prstGeom>
          <a:noFill/>
          <a:ln w="9525">
            <a:noFill/>
            <a:miter lim="800000"/>
            <a:headEnd/>
            <a:tailEnd/>
          </a:ln>
          <a:effectLst/>
        </p:spPr>
        <p:txBody>
          <a:bodyPr wrap="none">
            <a:spAutoFit/>
          </a:bodyPr>
          <a:lstStyle/>
          <a:p>
            <a:r>
              <a:rPr lang="en-US" dirty="0">
                <a:solidFill>
                  <a:srgbClr val="000000"/>
                </a:solidFill>
                <a:latin typeface="Arial" panose="020B0604020202020204" pitchFamily="34" charset="0"/>
                <a:cs typeface="Arial" panose="020B0604020202020204" pitchFamily="34" charset="0"/>
                <a:sym typeface="Symbol" pitchFamily="18" charset="2"/>
              </a:rPr>
              <a:t> k = -slope</a:t>
            </a:r>
          </a:p>
        </p:txBody>
      </p:sp>
      <p:sp>
        <p:nvSpPr>
          <p:cNvPr id="31829" name="Text Box 85"/>
          <p:cNvSpPr txBox="1">
            <a:spLocks noChangeArrowheads="1"/>
          </p:cNvSpPr>
          <p:nvPr/>
        </p:nvSpPr>
        <p:spPr bwMode="auto">
          <a:xfrm>
            <a:off x="3800475" y="5348401"/>
            <a:ext cx="2986715" cy="523220"/>
          </a:xfrm>
          <a:prstGeom prst="rect">
            <a:avLst/>
          </a:prstGeom>
          <a:noFill/>
          <a:ln w="9525">
            <a:noFill/>
            <a:miter lim="800000"/>
            <a:headEnd/>
            <a:tailEnd/>
          </a:ln>
          <a:effectLst/>
        </p:spPr>
        <p:txBody>
          <a:bodyPr wrap="none">
            <a:spAutoFit/>
          </a:bodyPr>
          <a:lstStyle/>
          <a:p>
            <a:r>
              <a:rPr lang="en-US" dirty="0">
                <a:solidFill>
                  <a:srgbClr val="000000"/>
                </a:solidFill>
                <a:latin typeface="Arial" panose="020B0604020202020204" pitchFamily="34" charset="0"/>
                <a:cs typeface="Arial" panose="020B0604020202020204" pitchFamily="34" charset="0"/>
              </a:rPr>
              <a:t>k = 8.32 x 10</a:t>
            </a:r>
            <a:r>
              <a:rPr lang="en-US" baseline="30000" dirty="0">
                <a:solidFill>
                  <a:srgbClr val="000000"/>
                </a:solidFill>
                <a:latin typeface="Arial" panose="020B0604020202020204" pitchFamily="34" charset="0"/>
                <a:cs typeface="Arial" panose="020B0604020202020204" pitchFamily="34" charset="0"/>
              </a:rPr>
              <a:t>-4 </a:t>
            </a:r>
            <a:r>
              <a:rPr lang="en-US" dirty="0">
                <a:solidFill>
                  <a:srgbClr val="000000"/>
                </a:solidFill>
                <a:latin typeface="Arial" panose="020B0604020202020204" pitchFamily="34" charset="0"/>
                <a:cs typeface="Arial" panose="020B0604020202020204" pitchFamily="34" charset="0"/>
              </a:rPr>
              <a:t>s</a:t>
            </a:r>
            <a:r>
              <a:rPr lang="en-US" baseline="30000" dirty="0">
                <a:solidFill>
                  <a:srgbClr val="000000"/>
                </a:solidFill>
                <a:latin typeface="Arial" panose="020B0604020202020204" pitchFamily="34" charset="0"/>
                <a:cs typeface="Arial" panose="020B0604020202020204" pitchFamily="34" charset="0"/>
              </a:rPr>
              <a:t>-1</a:t>
            </a:r>
          </a:p>
        </p:txBody>
      </p:sp>
      <p:sp>
        <p:nvSpPr>
          <p:cNvPr id="31830" name="Rectangle 86"/>
          <p:cNvSpPr>
            <a:spLocks noChangeArrowheads="1"/>
          </p:cNvSpPr>
          <p:nvPr/>
        </p:nvSpPr>
        <p:spPr bwMode="auto">
          <a:xfrm>
            <a:off x="3352800" y="5229011"/>
            <a:ext cx="3810000" cy="762000"/>
          </a:xfrm>
          <a:prstGeom prst="rect">
            <a:avLst/>
          </a:prstGeom>
          <a:noFill/>
          <a:ln w="38100">
            <a:solidFill>
              <a:srgbClr val="FF3300"/>
            </a:solidFill>
            <a:miter lim="800000"/>
            <a:headEnd/>
            <a:tailEnd/>
          </a:ln>
          <a:effectLst/>
        </p:spPr>
        <p:txBody>
          <a:bodyPr wrap="none" anchor="ctr"/>
          <a:lstStyle/>
          <a:p>
            <a:endParaRPr lang="en-US">
              <a:latin typeface="Arial" panose="020B0604020202020204" pitchFamily="34" charset="0"/>
              <a:cs typeface="Arial" panose="020B0604020202020204" pitchFamily="34" charset="0"/>
            </a:endParaRPr>
          </a:p>
        </p:txBody>
      </p:sp>
      <p:sp>
        <p:nvSpPr>
          <p:cNvPr id="13" name="Frame 12"/>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Rectangle 2"/>
          <p:cNvSpPr txBox="1">
            <a:spLocks noChangeArrowheads="1"/>
          </p:cNvSpPr>
          <p:nvPr/>
        </p:nvSpPr>
        <p:spPr>
          <a:xfrm>
            <a:off x="555550" y="209601"/>
            <a:ext cx="10493450" cy="855227"/>
          </a:xfrm>
          <a:prstGeom prst="rect">
            <a:avLst/>
          </a:prstGeom>
        </p:spPr>
        <p:txBody>
          <a:bodyPr/>
          <a:lst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a:lstStyle>
          <a:p>
            <a:pPr algn="l"/>
            <a:r>
              <a:rPr lang="en-US" sz="4400" u="sng" kern="0" dirty="0">
                <a:solidFill>
                  <a:srgbClr val="000000"/>
                </a:solidFill>
                <a:effectLst/>
                <a:latin typeface="Arial" panose="020B0604020202020204" pitchFamily="34" charset="0"/>
                <a:cs typeface="Arial" panose="020B0604020202020204" pitchFamily="34" charset="0"/>
              </a:rPr>
              <a:t>Finding the Rate Constant,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8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8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8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8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8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27" grpId="0"/>
      <p:bldP spid="31828" grpId="0"/>
      <p:bldP spid="31829" grpId="0"/>
      <p:bldP spid="318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555550" y="990600"/>
            <a:ext cx="11179249" cy="523220"/>
          </a:xfrm>
          <a:prstGeom prst="rect">
            <a:avLst/>
          </a:prstGeom>
          <a:noFill/>
          <a:ln w="9525">
            <a:noFill/>
            <a:miter lim="800000"/>
            <a:headEnd/>
            <a:tailEnd/>
          </a:ln>
          <a:effectLst/>
        </p:spPr>
        <p:txBody>
          <a:bodyPr wrap="square">
            <a:spAutoFit/>
          </a:bodyPr>
          <a:lstStyle/>
          <a:p>
            <a:r>
              <a:rPr lang="en-US" dirty="0">
                <a:solidFill>
                  <a:srgbClr val="0070C0"/>
                </a:solidFill>
                <a:latin typeface="Arial" panose="020B0604020202020204" pitchFamily="34" charset="0"/>
                <a:cs typeface="Arial" panose="020B0604020202020204" pitchFamily="34" charset="0"/>
              </a:rPr>
              <a:t>Method #2: </a:t>
            </a:r>
            <a:r>
              <a:rPr lang="en-US" dirty="0">
                <a:solidFill>
                  <a:srgbClr val="000000"/>
                </a:solidFill>
                <a:latin typeface="Arial" panose="020B0604020202020204" pitchFamily="34" charset="0"/>
                <a:cs typeface="Arial" panose="020B0604020202020204" pitchFamily="34" charset="0"/>
              </a:rPr>
              <a:t>Obtain k from the linear regression analysis.</a:t>
            </a:r>
          </a:p>
        </p:txBody>
      </p:sp>
      <p:graphicFrame>
        <p:nvGraphicFramePr>
          <p:cNvPr id="32807" name="Object 39"/>
          <p:cNvGraphicFramePr>
            <a:graphicFrameLocks noChangeAspect="1"/>
          </p:cNvGraphicFramePr>
          <p:nvPr>
            <p:extLst>
              <p:ext uri="{D42A27DB-BD31-4B8C-83A1-F6EECF244321}">
                <p14:modId xmlns:p14="http://schemas.microsoft.com/office/powerpoint/2010/main" val="3643118397"/>
              </p:ext>
            </p:extLst>
          </p:nvPr>
        </p:nvGraphicFramePr>
        <p:xfrm>
          <a:off x="1822780" y="2999417"/>
          <a:ext cx="4176713" cy="569913"/>
        </p:xfrm>
        <a:graphic>
          <a:graphicData uri="http://schemas.openxmlformats.org/presentationml/2006/ole">
            <mc:AlternateContent xmlns:mc="http://schemas.openxmlformats.org/markup-compatibility/2006">
              <mc:Choice xmlns:v="urn:schemas-microsoft-com:vml" Requires="v">
                <p:oleObj name="Equation" r:id="rId2" imgW="1676160" imgH="228600" progId="Equation.3">
                  <p:embed/>
                </p:oleObj>
              </mc:Choice>
              <mc:Fallback>
                <p:oleObj name="Equation" r:id="rId2" imgW="1676160" imgH="228600" progId="Equation.3">
                  <p:embed/>
                  <p:pic>
                    <p:nvPicPr>
                      <p:cNvPr id="0"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780" y="2999417"/>
                        <a:ext cx="4176713" cy="569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2809" name="Object 41"/>
          <p:cNvGraphicFramePr>
            <a:graphicFrameLocks noChangeAspect="1"/>
          </p:cNvGraphicFramePr>
          <p:nvPr>
            <p:extLst>
              <p:ext uri="{D42A27DB-BD31-4B8C-83A1-F6EECF244321}">
                <p14:modId xmlns:p14="http://schemas.microsoft.com/office/powerpoint/2010/main" val="1899250192"/>
              </p:ext>
            </p:extLst>
          </p:nvPr>
        </p:nvGraphicFramePr>
        <p:xfrm>
          <a:off x="1834357" y="1806248"/>
          <a:ext cx="4121150" cy="568325"/>
        </p:xfrm>
        <a:graphic>
          <a:graphicData uri="http://schemas.openxmlformats.org/presentationml/2006/ole">
            <mc:AlternateContent xmlns:mc="http://schemas.openxmlformats.org/markup-compatibility/2006">
              <mc:Choice xmlns:v="urn:schemas-microsoft-com:vml" Requires="v">
                <p:oleObj name="Equation" r:id="rId4" imgW="1650960" imgH="228600" progId="">
                  <p:embed/>
                </p:oleObj>
              </mc:Choice>
              <mc:Fallback>
                <p:oleObj name="Equation" r:id="rId4" imgW="1650960" imgH="228600" progId="">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357" y="1806248"/>
                        <a:ext cx="4121150" cy="568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2810" name="Text Box 42"/>
          <p:cNvSpPr txBox="1">
            <a:spLocks noChangeArrowheads="1"/>
          </p:cNvSpPr>
          <p:nvPr/>
        </p:nvSpPr>
        <p:spPr bwMode="auto">
          <a:xfrm>
            <a:off x="1834357" y="2359531"/>
            <a:ext cx="2913063" cy="519113"/>
          </a:xfrm>
          <a:prstGeom prst="rect">
            <a:avLst/>
          </a:prstGeom>
          <a:noFill/>
          <a:ln w="9525">
            <a:noFill/>
            <a:miter lim="800000"/>
            <a:headEnd/>
            <a:tailEnd/>
          </a:ln>
          <a:effectLst/>
        </p:spPr>
        <p:txBody>
          <a:bodyPr wrap="none">
            <a:spAutoFit/>
          </a:bodyPr>
          <a:lstStyle/>
          <a:p>
            <a:r>
              <a:rPr lang="en-US" dirty="0">
                <a:solidFill>
                  <a:srgbClr val="000000"/>
                </a:solidFill>
                <a:latin typeface="Arial" panose="020B0604020202020204" pitchFamily="34" charset="0"/>
                <a:cs typeface="Arial" panose="020B0604020202020204" pitchFamily="34" charset="0"/>
              </a:rPr>
              <a:t>Now remember:</a:t>
            </a:r>
          </a:p>
        </p:txBody>
      </p:sp>
      <p:sp>
        <p:nvSpPr>
          <p:cNvPr id="32811" name="Text Box 43"/>
          <p:cNvSpPr txBox="1">
            <a:spLocks noChangeArrowheads="1"/>
          </p:cNvSpPr>
          <p:nvPr/>
        </p:nvSpPr>
        <p:spPr bwMode="auto">
          <a:xfrm>
            <a:off x="2159809" y="3672604"/>
            <a:ext cx="2262158" cy="523220"/>
          </a:xfrm>
          <a:prstGeom prst="rect">
            <a:avLst/>
          </a:prstGeom>
          <a:noFill/>
          <a:ln w="9525">
            <a:noFill/>
            <a:miter lim="800000"/>
            <a:headEnd/>
            <a:tailEnd/>
          </a:ln>
          <a:effectLst/>
        </p:spPr>
        <p:txBody>
          <a:bodyPr wrap="none">
            <a:spAutoFit/>
          </a:bodyPr>
          <a:lstStyle/>
          <a:p>
            <a:r>
              <a:rPr lang="en-US" dirty="0">
                <a:solidFill>
                  <a:srgbClr val="000000"/>
                </a:solidFill>
                <a:latin typeface="Arial" panose="020B0604020202020204" pitchFamily="34" charset="0"/>
                <a:cs typeface="Arial" panose="020B0604020202020204" pitchFamily="34" charset="0"/>
                <a:sym typeface="Symbol" pitchFamily="18" charset="2"/>
              </a:rPr>
              <a:t> k = -slope</a:t>
            </a:r>
          </a:p>
        </p:txBody>
      </p:sp>
      <p:sp>
        <p:nvSpPr>
          <p:cNvPr id="32812" name="Text Box 44"/>
          <p:cNvSpPr txBox="1">
            <a:spLocks noChangeArrowheads="1"/>
          </p:cNvSpPr>
          <p:nvPr/>
        </p:nvSpPr>
        <p:spPr bwMode="auto">
          <a:xfrm>
            <a:off x="2041855" y="4406684"/>
            <a:ext cx="2920992" cy="523220"/>
          </a:xfrm>
          <a:prstGeom prst="rect">
            <a:avLst/>
          </a:prstGeom>
          <a:noFill/>
          <a:ln w="9525">
            <a:noFill/>
            <a:miter lim="800000"/>
            <a:headEnd/>
            <a:tailEnd/>
          </a:ln>
          <a:effectLst/>
        </p:spPr>
        <p:txBody>
          <a:bodyPr wrap="none">
            <a:spAutoFit/>
          </a:bodyPr>
          <a:lstStyle/>
          <a:p>
            <a:r>
              <a:rPr lang="en-US" dirty="0">
                <a:solidFill>
                  <a:srgbClr val="000000"/>
                </a:solidFill>
                <a:latin typeface="Arial" panose="020B0604020202020204" pitchFamily="34" charset="0"/>
                <a:cs typeface="Arial" panose="020B0604020202020204" pitchFamily="34" charset="0"/>
              </a:rPr>
              <a:t>k = 8.35 x 10</a:t>
            </a:r>
            <a:r>
              <a:rPr lang="en-US" baseline="30000" dirty="0">
                <a:solidFill>
                  <a:srgbClr val="000000"/>
                </a:solidFill>
                <a:latin typeface="Arial" panose="020B0604020202020204" pitchFamily="34" charset="0"/>
                <a:cs typeface="Arial" panose="020B0604020202020204" pitchFamily="34" charset="0"/>
              </a:rPr>
              <a:t>-4</a:t>
            </a:r>
            <a:r>
              <a:rPr lang="en-US" dirty="0">
                <a:solidFill>
                  <a:srgbClr val="000000"/>
                </a:solidFill>
                <a:latin typeface="Arial" panose="020B0604020202020204" pitchFamily="34" charset="0"/>
                <a:cs typeface="Arial" panose="020B0604020202020204" pitchFamily="34" charset="0"/>
              </a:rPr>
              <a:t>s</a:t>
            </a:r>
            <a:r>
              <a:rPr lang="en-US" baseline="30000" dirty="0">
                <a:solidFill>
                  <a:srgbClr val="000000"/>
                </a:solidFill>
                <a:latin typeface="Arial" panose="020B0604020202020204" pitchFamily="34" charset="0"/>
                <a:cs typeface="Arial" panose="020B0604020202020204" pitchFamily="34" charset="0"/>
              </a:rPr>
              <a:t>-1</a:t>
            </a:r>
          </a:p>
        </p:txBody>
      </p:sp>
      <p:sp>
        <p:nvSpPr>
          <p:cNvPr id="32813" name="Rectangle 45"/>
          <p:cNvSpPr>
            <a:spLocks noChangeArrowheads="1"/>
          </p:cNvSpPr>
          <p:nvPr/>
        </p:nvSpPr>
        <p:spPr bwMode="auto">
          <a:xfrm>
            <a:off x="1822780" y="4330483"/>
            <a:ext cx="3810000" cy="762000"/>
          </a:xfrm>
          <a:prstGeom prst="rect">
            <a:avLst/>
          </a:prstGeom>
          <a:noFill/>
          <a:ln w="38100">
            <a:solidFill>
              <a:srgbClr val="FF3300"/>
            </a:solidFill>
            <a:miter lim="800000"/>
            <a:headEnd/>
            <a:tailEnd/>
          </a:ln>
          <a:effectLst/>
        </p:spPr>
        <p:txBody>
          <a:bodyPr wrap="none" anchor="ctr"/>
          <a:lstStyle/>
          <a:p>
            <a:endParaRPr lang="en-US">
              <a:solidFill>
                <a:srgbClr val="000000"/>
              </a:solidFill>
              <a:latin typeface="Arial" panose="020B0604020202020204" pitchFamily="34" charset="0"/>
              <a:cs typeface="Arial" panose="020B0604020202020204" pitchFamily="34" charset="0"/>
            </a:endParaRPr>
          </a:p>
        </p:txBody>
      </p:sp>
      <p:sp>
        <p:nvSpPr>
          <p:cNvPr id="32814" name="Text Box 46"/>
          <p:cNvSpPr txBox="1">
            <a:spLocks noChangeArrowheads="1"/>
          </p:cNvSpPr>
          <p:nvPr/>
        </p:nvSpPr>
        <p:spPr bwMode="auto">
          <a:xfrm>
            <a:off x="6858000" y="1905001"/>
            <a:ext cx="3542958" cy="523220"/>
          </a:xfrm>
          <a:prstGeom prst="rect">
            <a:avLst/>
          </a:prstGeom>
          <a:noFill/>
          <a:ln w="9525">
            <a:noFill/>
            <a:miter lim="800000"/>
            <a:headEnd/>
            <a:tailEnd/>
          </a:ln>
          <a:effectLst/>
        </p:spPr>
        <p:txBody>
          <a:bodyPr wrap="none">
            <a:spAutoFit/>
          </a:bodyPr>
          <a:lstStyle/>
          <a:p>
            <a:r>
              <a:rPr lang="en-US" u="sng">
                <a:solidFill>
                  <a:srgbClr val="000000"/>
                </a:solidFill>
                <a:latin typeface="Arial" panose="020B0604020202020204" pitchFamily="34" charset="0"/>
                <a:cs typeface="Arial" panose="020B0604020202020204" pitchFamily="34" charset="0"/>
              </a:rPr>
              <a:t>Regression results:</a:t>
            </a:r>
          </a:p>
        </p:txBody>
      </p:sp>
      <p:sp>
        <p:nvSpPr>
          <p:cNvPr id="32815" name="Text Box 47"/>
          <p:cNvSpPr txBox="1">
            <a:spLocks noChangeArrowheads="1"/>
          </p:cNvSpPr>
          <p:nvPr/>
        </p:nvSpPr>
        <p:spPr bwMode="auto">
          <a:xfrm>
            <a:off x="7010400" y="2514601"/>
            <a:ext cx="3276600" cy="1815882"/>
          </a:xfrm>
          <a:prstGeom prst="rect">
            <a:avLst/>
          </a:prstGeom>
          <a:noFill/>
          <a:ln w="9525">
            <a:noFill/>
            <a:miter lim="800000"/>
            <a:headEnd/>
            <a:tailEnd/>
          </a:ln>
          <a:effectLst/>
        </p:spPr>
        <p:txBody>
          <a:bodyPr>
            <a:spAutoFit/>
          </a:bodyPr>
          <a:lstStyle/>
          <a:p>
            <a:r>
              <a:rPr lang="en-US" dirty="0">
                <a:solidFill>
                  <a:srgbClr val="000000"/>
                </a:solidFill>
                <a:latin typeface="Arial" panose="020B0604020202020204" pitchFamily="34" charset="0"/>
                <a:cs typeface="Arial" panose="020B0604020202020204" pitchFamily="34" charset="0"/>
              </a:rPr>
              <a:t>y = ax + b </a:t>
            </a:r>
          </a:p>
          <a:p>
            <a:r>
              <a:rPr lang="en-US" dirty="0">
                <a:solidFill>
                  <a:srgbClr val="000000"/>
                </a:solidFill>
                <a:latin typeface="Arial" panose="020B0604020202020204" pitchFamily="34" charset="0"/>
                <a:cs typeface="Arial" panose="020B0604020202020204" pitchFamily="34" charset="0"/>
              </a:rPr>
              <a:t>a = -8.35 x 10</a:t>
            </a:r>
            <a:r>
              <a:rPr lang="en-US" baseline="30000" dirty="0">
                <a:solidFill>
                  <a:srgbClr val="000000"/>
                </a:solidFill>
                <a:latin typeface="Arial" panose="020B0604020202020204" pitchFamily="34" charset="0"/>
                <a:cs typeface="Arial" panose="020B0604020202020204" pitchFamily="34" charset="0"/>
              </a:rPr>
              <a:t>-4</a:t>
            </a:r>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b = -.005</a:t>
            </a:r>
          </a:p>
          <a:p>
            <a:r>
              <a:rPr lang="en-US" dirty="0">
                <a:solidFill>
                  <a:srgbClr val="000000"/>
                </a:solidFill>
                <a:latin typeface="Arial" panose="020B0604020202020204" pitchFamily="34" charset="0"/>
                <a:cs typeface="Arial" panose="020B0604020202020204" pitchFamily="34" charset="0"/>
              </a:rPr>
              <a:t>r</a:t>
            </a:r>
            <a:r>
              <a:rPr lang="en-US" baseline="30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 = 0.99978</a:t>
            </a:r>
          </a:p>
        </p:txBody>
      </p:sp>
      <p:sp>
        <p:nvSpPr>
          <p:cNvPr id="13" name="Frame 12"/>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Rectangle 2"/>
          <p:cNvSpPr txBox="1">
            <a:spLocks noChangeArrowheads="1"/>
          </p:cNvSpPr>
          <p:nvPr/>
        </p:nvSpPr>
        <p:spPr>
          <a:xfrm>
            <a:off x="555550" y="209601"/>
            <a:ext cx="10493450" cy="855227"/>
          </a:xfrm>
          <a:prstGeom prst="rect">
            <a:avLst/>
          </a:prstGeom>
        </p:spPr>
        <p:txBody>
          <a:bodyPr/>
          <a:lst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a:lstStyle>
          <a:p>
            <a:pPr algn="l"/>
            <a:r>
              <a:rPr lang="en-US" sz="4400" u="sng" kern="0" dirty="0">
                <a:solidFill>
                  <a:srgbClr val="000000"/>
                </a:solidFill>
                <a:effectLst/>
                <a:latin typeface="Arial" panose="020B0604020202020204" pitchFamily="34" charset="0"/>
                <a:cs typeface="Arial" panose="020B0604020202020204" pitchFamily="34" charset="0"/>
              </a:rPr>
              <a:t>Finding the Rate Constant,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8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8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8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8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8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8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10" grpId="0"/>
      <p:bldP spid="32811" grpId="0"/>
      <p:bldP spid="32812" grpId="0"/>
      <p:bldP spid="32813" grpId="0" animBg="1"/>
      <p:bldP spid="32814" grpId="0"/>
      <p:bldP spid="3281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3046413" y="1331913"/>
            <a:ext cx="5921376" cy="4768851"/>
            <a:chOff x="974" y="864"/>
            <a:chExt cx="3730" cy="3004"/>
          </a:xfrm>
        </p:grpSpPr>
        <p:sp>
          <p:nvSpPr>
            <p:cNvPr id="37892" name="Line 3"/>
            <p:cNvSpPr>
              <a:spLocks noChangeShapeType="1"/>
            </p:cNvSpPr>
            <p:nvPr/>
          </p:nvSpPr>
          <p:spPr bwMode="auto">
            <a:xfrm>
              <a:off x="1742" y="864"/>
              <a:ext cx="0" cy="2639"/>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37893" name="Line 4"/>
            <p:cNvSpPr>
              <a:spLocks noChangeShapeType="1"/>
            </p:cNvSpPr>
            <p:nvPr/>
          </p:nvSpPr>
          <p:spPr bwMode="auto">
            <a:xfrm>
              <a:off x="1742" y="3503"/>
              <a:ext cx="2866"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37894" name="Line 5"/>
            <p:cNvSpPr>
              <a:spLocks noChangeShapeType="1"/>
            </p:cNvSpPr>
            <p:nvPr/>
          </p:nvSpPr>
          <p:spPr bwMode="auto">
            <a:xfrm>
              <a:off x="1742" y="1063"/>
              <a:ext cx="2962" cy="162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37895" name="Rectangle 6"/>
            <p:cNvSpPr>
              <a:spLocks noChangeArrowheads="1"/>
            </p:cNvSpPr>
            <p:nvPr/>
          </p:nvSpPr>
          <p:spPr bwMode="auto">
            <a:xfrm>
              <a:off x="974" y="864"/>
              <a:ext cx="768"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a:solidFill>
                    <a:srgbClr val="000000"/>
                  </a:solidFill>
                  <a:latin typeface="Arial" panose="020B0604020202020204" pitchFamily="34" charset="0"/>
                  <a:cs typeface="Arial" panose="020B0604020202020204" pitchFamily="34" charset="0"/>
                </a:rPr>
                <a:t>ln[A]</a:t>
              </a:r>
              <a:r>
                <a:rPr lang="en-US" sz="2000" baseline="-25000">
                  <a:solidFill>
                    <a:srgbClr val="000000"/>
                  </a:solidFill>
                  <a:latin typeface="Arial" panose="020B0604020202020204" pitchFamily="34" charset="0"/>
                  <a:cs typeface="Arial" panose="020B0604020202020204" pitchFamily="34" charset="0"/>
                </a:rPr>
                <a:t>initial</a:t>
              </a:r>
              <a:endParaRPr lang="en-US" sz="2000">
                <a:solidFill>
                  <a:srgbClr val="000000"/>
                </a:solidFill>
                <a:latin typeface="Arial" panose="020B0604020202020204" pitchFamily="34" charset="0"/>
                <a:cs typeface="Arial" panose="020B0604020202020204" pitchFamily="34" charset="0"/>
              </a:endParaRPr>
            </a:p>
          </p:txBody>
        </p:sp>
        <p:sp>
          <p:nvSpPr>
            <p:cNvPr id="37896" name="Rectangle 7"/>
            <p:cNvSpPr>
              <a:spLocks noChangeArrowheads="1"/>
            </p:cNvSpPr>
            <p:nvPr/>
          </p:nvSpPr>
          <p:spPr bwMode="auto">
            <a:xfrm>
              <a:off x="1071" y="1760"/>
              <a:ext cx="704"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3200">
                  <a:solidFill>
                    <a:srgbClr val="000000"/>
                  </a:solidFill>
                  <a:latin typeface="Arial" panose="020B0604020202020204" pitchFamily="34" charset="0"/>
                  <a:cs typeface="Arial" panose="020B0604020202020204" pitchFamily="34" charset="0"/>
                </a:rPr>
                <a:t>ln[A]</a:t>
              </a:r>
            </a:p>
          </p:txBody>
        </p:sp>
        <p:sp>
          <p:nvSpPr>
            <p:cNvPr id="37897" name="Rectangle 8"/>
            <p:cNvSpPr>
              <a:spLocks noChangeArrowheads="1"/>
            </p:cNvSpPr>
            <p:nvPr/>
          </p:nvSpPr>
          <p:spPr bwMode="auto">
            <a:xfrm>
              <a:off x="2572" y="3540"/>
              <a:ext cx="638"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a:solidFill>
                    <a:srgbClr val="000000"/>
                  </a:solidFill>
                  <a:latin typeface="Arial" panose="020B0604020202020204" pitchFamily="34" charset="0"/>
                  <a:cs typeface="Arial" panose="020B0604020202020204" pitchFamily="34" charset="0"/>
                </a:rPr>
                <a:t>Time</a:t>
              </a:r>
            </a:p>
          </p:txBody>
        </p:sp>
        <p:sp>
          <p:nvSpPr>
            <p:cNvPr id="37898" name="Rectangle 9"/>
            <p:cNvSpPr>
              <a:spLocks noChangeArrowheads="1"/>
            </p:cNvSpPr>
            <p:nvPr/>
          </p:nvSpPr>
          <p:spPr bwMode="auto">
            <a:xfrm rot="1560000">
              <a:off x="2620" y="1566"/>
              <a:ext cx="1295"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dirty="0">
                  <a:solidFill>
                    <a:srgbClr val="000000"/>
                  </a:solidFill>
                  <a:latin typeface="Arial" panose="020B0604020202020204" pitchFamily="34" charset="0"/>
                  <a:cs typeface="Arial" panose="020B0604020202020204" pitchFamily="34" charset="0"/>
                </a:rPr>
                <a:t>Slope = −</a:t>
              </a:r>
              <a:r>
                <a:rPr lang="en-US" i="1" dirty="0">
                  <a:solidFill>
                    <a:srgbClr val="000000"/>
                  </a:solidFill>
                  <a:latin typeface="Arial" panose="020B0604020202020204" pitchFamily="34" charset="0"/>
                  <a:cs typeface="Arial" panose="020B0604020202020204" pitchFamily="34" charset="0"/>
                </a:rPr>
                <a:t>k</a:t>
              </a:r>
            </a:p>
          </p:txBody>
        </p:sp>
      </p:grpSp>
      <p:sp>
        <p:nvSpPr>
          <p:cNvPr id="11" name="Frame 10"/>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Rectangle 2"/>
          <p:cNvSpPr txBox="1">
            <a:spLocks noChangeArrowheads="1"/>
          </p:cNvSpPr>
          <p:nvPr/>
        </p:nvSpPr>
        <p:spPr>
          <a:xfrm>
            <a:off x="555550" y="209601"/>
            <a:ext cx="10493450" cy="855227"/>
          </a:xfrm>
          <a:prstGeom prst="rect">
            <a:avLst/>
          </a:prstGeom>
        </p:spPr>
        <p:txBody>
          <a:bodyPr/>
          <a:lst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a:lstStyle>
          <a:p>
            <a:pPr algn="l"/>
            <a:r>
              <a:rPr lang="en-US" sz="4400" u="sng" kern="0" dirty="0">
                <a:solidFill>
                  <a:srgbClr val="000000"/>
                </a:solidFill>
                <a:effectLst/>
                <a:latin typeface="Arial" panose="020B0604020202020204" pitchFamily="34" charset="0"/>
                <a:cs typeface="Arial" panose="020B0604020202020204" pitchFamily="34" charset="0"/>
              </a:rPr>
              <a:t>1</a:t>
            </a:r>
            <a:r>
              <a:rPr lang="en-US" sz="4400" u="sng" kern="0" baseline="30000" dirty="0">
                <a:solidFill>
                  <a:srgbClr val="000000"/>
                </a:solidFill>
                <a:effectLst/>
                <a:latin typeface="Arial" panose="020B0604020202020204" pitchFamily="34" charset="0"/>
                <a:cs typeface="Arial" panose="020B0604020202020204" pitchFamily="34" charset="0"/>
              </a:rPr>
              <a:t>st</a:t>
            </a:r>
            <a:r>
              <a:rPr lang="en-US" sz="4400" u="sng" kern="0" dirty="0">
                <a:solidFill>
                  <a:srgbClr val="000000"/>
                </a:solidFill>
                <a:effectLst/>
                <a:latin typeface="Arial" panose="020B0604020202020204" pitchFamily="34" charset="0"/>
                <a:cs typeface="Arial" panose="020B0604020202020204" pitchFamily="34" charset="0"/>
              </a:rPr>
              <a:t> Order – Integrated Rate Law</a:t>
            </a:r>
          </a:p>
        </p:txBody>
      </p:sp>
    </p:spTree>
    <p:extLst>
      <p:ext uri="{BB962C8B-B14F-4D97-AF65-F5344CB8AC3E}">
        <p14:creationId xmlns:p14="http://schemas.microsoft.com/office/powerpoint/2010/main" val="25557644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Line 2"/>
          <p:cNvSpPr>
            <a:spLocks noChangeShapeType="1"/>
          </p:cNvSpPr>
          <p:nvPr/>
        </p:nvSpPr>
        <p:spPr bwMode="auto">
          <a:xfrm>
            <a:off x="4289425" y="1371601"/>
            <a:ext cx="0" cy="4189413"/>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41987" name="Line 3"/>
          <p:cNvSpPr>
            <a:spLocks noChangeShapeType="1"/>
          </p:cNvSpPr>
          <p:nvPr/>
        </p:nvSpPr>
        <p:spPr bwMode="auto">
          <a:xfrm>
            <a:off x="4289426" y="5561013"/>
            <a:ext cx="454977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41988" name="Line 4"/>
          <p:cNvSpPr>
            <a:spLocks noChangeShapeType="1"/>
          </p:cNvSpPr>
          <p:nvPr/>
        </p:nvSpPr>
        <p:spPr bwMode="auto">
          <a:xfrm flipV="1">
            <a:off x="4289425" y="2183858"/>
            <a:ext cx="4724400" cy="259080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41989" name="Rectangle 5"/>
          <p:cNvSpPr>
            <a:spLocks noChangeArrowheads="1"/>
          </p:cNvSpPr>
          <p:nvPr/>
        </p:nvSpPr>
        <p:spPr bwMode="auto">
          <a:xfrm>
            <a:off x="3088774" y="4575886"/>
            <a:ext cx="1200651"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dirty="0">
                <a:solidFill>
                  <a:srgbClr val="000000"/>
                </a:solidFill>
                <a:latin typeface="Arial" panose="020B0604020202020204" pitchFamily="34" charset="0"/>
                <a:cs typeface="Arial" panose="020B0604020202020204" pitchFamily="34" charset="0"/>
              </a:rPr>
              <a:t>1/[A]</a:t>
            </a:r>
            <a:r>
              <a:rPr lang="en-US" sz="2000" baseline="-25000" dirty="0">
                <a:solidFill>
                  <a:srgbClr val="000000"/>
                </a:solidFill>
                <a:latin typeface="Arial" panose="020B0604020202020204" pitchFamily="34" charset="0"/>
                <a:cs typeface="Arial" panose="020B0604020202020204" pitchFamily="34" charset="0"/>
              </a:rPr>
              <a:t>initial</a:t>
            </a:r>
            <a:endParaRPr lang="en-US" sz="2000" dirty="0">
              <a:solidFill>
                <a:srgbClr val="000000"/>
              </a:solidFill>
              <a:latin typeface="Arial" panose="020B0604020202020204" pitchFamily="34" charset="0"/>
              <a:cs typeface="Arial" panose="020B0604020202020204" pitchFamily="34" charset="0"/>
            </a:endParaRPr>
          </a:p>
        </p:txBody>
      </p:sp>
      <p:sp>
        <p:nvSpPr>
          <p:cNvPr id="41990" name="Rectangle 6"/>
          <p:cNvSpPr>
            <a:spLocks noChangeArrowheads="1"/>
          </p:cNvSpPr>
          <p:nvPr/>
        </p:nvSpPr>
        <p:spPr bwMode="auto">
          <a:xfrm>
            <a:off x="3224214" y="2794001"/>
            <a:ext cx="1093249" cy="5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3200">
                <a:solidFill>
                  <a:srgbClr val="000000"/>
                </a:solidFill>
                <a:latin typeface="Arial" panose="020B0604020202020204" pitchFamily="34" charset="0"/>
                <a:cs typeface="Arial" panose="020B0604020202020204" pitchFamily="34" charset="0"/>
              </a:rPr>
              <a:t>1/[A]</a:t>
            </a:r>
          </a:p>
        </p:txBody>
      </p:sp>
      <p:sp>
        <p:nvSpPr>
          <p:cNvPr id="41991" name="Rectangle 7"/>
          <p:cNvSpPr>
            <a:spLocks noChangeArrowheads="1"/>
          </p:cNvSpPr>
          <p:nvPr/>
        </p:nvSpPr>
        <p:spPr bwMode="auto">
          <a:xfrm>
            <a:off x="5607051" y="5619751"/>
            <a:ext cx="1013099" cy="520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a:solidFill>
                  <a:srgbClr val="000000"/>
                </a:solidFill>
                <a:latin typeface="Arial" panose="020B0604020202020204" pitchFamily="34" charset="0"/>
                <a:cs typeface="Arial" panose="020B0604020202020204" pitchFamily="34" charset="0"/>
              </a:rPr>
              <a:t>Time</a:t>
            </a:r>
          </a:p>
        </p:txBody>
      </p:sp>
      <p:sp>
        <p:nvSpPr>
          <p:cNvPr id="41992" name="Rectangle 8"/>
          <p:cNvSpPr>
            <a:spLocks noChangeArrowheads="1"/>
          </p:cNvSpPr>
          <p:nvPr/>
        </p:nvSpPr>
        <p:spPr bwMode="auto">
          <a:xfrm rot="-1620000">
            <a:off x="5992668" y="2670993"/>
            <a:ext cx="1835440" cy="520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a:solidFill>
                  <a:srgbClr val="000000"/>
                </a:solidFill>
                <a:latin typeface="Arial" panose="020B0604020202020204" pitchFamily="34" charset="0"/>
                <a:cs typeface="Arial" panose="020B0604020202020204" pitchFamily="34" charset="0"/>
              </a:rPr>
              <a:t>Slope = </a:t>
            </a:r>
            <a:r>
              <a:rPr lang="en-US" i="1">
                <a:solidFill>
                  <a:srgbClr val="000000"/>
                </a:solidFill>
                <a:latin typeface="Arial" panose="020B0604020202020204" pitchFamily="34" charset="0"/>
                <a:cs typeface="Arial" panose="020B0604020202020204" pitchFamily="34" charset="0"/>
              </a:rPr>
              <a:t>k</a:t>
            </a:r>
          </a:p>
        </p:txBody>
      </p:sp>
      <p:sp>
        <p:nvSpPr>
          <p:cNvPr id="10" name="Frame 9"/>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Rectangle 2"/>
          <p:cNvSpPr txBox="1">
            <a:spLocks noChangeArrowheads="1"/>
          </p:cNvSpPr>
          <p:nvPr/>
        </p:nvSpPr>
        <p:spPr>
          <a:xfrm>
            <a:off x="555550" y="209601"/>
            <a:ext cx="10493450" cy="855227"/>
          </a:xfrm>
          <a:prstGeom prst="rect">
            <a:avLst/>
          </a:prstGeom>
        </p:spPr>
        <p:txBody>
          <a:bodyPr/>
          <a:lst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a:lstStyle>
          <a:p>
            <a:pPr algn="l"/>
            <a:r>
              <a:rPr lang="en-US" sz="4400" u="sng" kern="0" dirty="0">
                <a:solidFill>
                  <a:srgbClr val="000000"/>
                </a:solidFill>
                <a:effectLst/>
                <a:latin typeface="Arial" panose="020B0604020202020204" pitchFamily="34" charset="0"/>
                <a:cs typeface="Arial" panose="020B0604020202020204" pitchFamily="34" charset="0"/>
              </a:rPr>
              <a:t>2</a:t>
            </a:r>
            <a:r>
              <a:rPr lang="en-US" sz="4400" u="sng" kern="0" baseline="30000" dirty="0">
                <a:solidFill>
                  <a:srgbClr val="000000"/>
                </a:solidFill>
                <a:effectLst/>
                <a:latin typeface="Arial" panose="020B0604020202020204" pitchFamily="34" charset="0"/>
                <a:cs typeface="Arial" panose="020B0604020202020204" pitchFamily="34" charset="0"/>
              </a:rPr>
              <a:t>nd</a:t>
            </a:r>
            <a:r>
              <a:rPr lang="en-US" sz="4400" u="sng" kern="0" dirty="0">
                <a:solidFill>
                  <a:srgbClr val="000000"/>
                </a:solidFill>
                <a:effectLst/>
                <a:latin typeface="Arial" panose="020B0604020202020204" pitchFamily="34" charset="0"/>
                <a:cs typeface="Arial" panose="020B0604020202020204" pitchFamily="34" charset="0"/>
              </a:rPr>
              <a:t> Order – Integrated Rate Law</a:t>
            </a:r>
          </a:p>
        </p:txBody>
      </p:sp>
    </p:spTree>
    <p:extLst>
      <p:ext uri="{BB962C8B-B14F-4D97-AF65-F5344CB8AC3E}">
        <p14:creationId xmlns:p14="http://schemas.microsoft.com/office/powerpoint/2010/main" val="313780972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175" y="1064828"/>
            <a:ext cx="11331650" cy="4573971"/>
          </a:xfrm>
        </p:spPr>
        <p:txBody>
          <a:bodyPr/>
          <a:lstStyle/>
          <a:p>
            <a:pPr marL="0" indent="0">
              <a:buNone/>
            </a:pPr>
            <a:r>
              <a:rPr lang="en-US" sz="3600" dirty="0">
                <a:solidFill>
                  <a:srgbClr val="0070C0"/>
                </a:solidFill>
                <a:effectLst/>
                <a:latin typeface="Arial" panose="020B0604020202020204" pitchFamily="34" charset="0"/>
                <a:cs typeface="Arial" panose="020B0604020202020204" pitchFamily="34" charset="0"/>
              </a:rPr>
              <a:t>Too hard! We need a way to simplify it! </a:t>
            </a:r>
          </a:p>
          <a:p>
            <a:pPr marL="0" indent="0">
              <a:buNone/>
            </a:pPr>
            <a:endParaRPr lang="en-US" sz="1200" b="0" dirty="0">
              <a:solidFill>
                <a:srgbClr val="000000"/>
              </a:solidFill>
              <a:effectLst/>
              <a:latin typeface="Arial" panose="020B0604020202020204" pitchFamily="34" charset="0"/>
              <a:cs typeface="Arial" panose="020B0604020202020204" pitchFamily="34" charset="0"/>
            </a:endParaRPr>
          </a:p>
          <a:p>
            <a:pPr marL="0" indent="0">
              <a:buNone/>
            </a:pPr>
            <a:r>
              <a:rPr lang="en-US" sz="2800" b="0" dirty="0">
                <a:solidFill>
                  <a:srgbClr val="000000"/>
                </a:solidFill>
                <a:effectLst/>
                <a:latin typeface="Arial" panose="020B0604020202020204" pitchFamily="34" charset="0"/>
                <a:cs typeface="Arial" panose="020B0604020202020204" pitchFamily="34" charset="0"/>
              </a:rPr>
              <a:t>Examine rate w/ one reactant very low [  ] and the others </a:t>
            </a:r>
            <a:r>
              <a:rPr lang="en-US" sz="2800" u="sng" dirty="0">
                <a:solidFill>
                  <a:srgbClr val="FF0000"/>
                </a:solidFill>
                <a:effectLst/>
                <a:latin typeface="Arial" panose="020B0604020202020204" pitchFamily="34" charset="0"/>
                <a:cs typeface="Arial" panose="020B0604020202020204" pitchFamily="34" charset="0"/>
              </a:rPr>
              <a:t>much</a:t>
            </a:r>
            <a:r>
              <a:rPr lang="en-US" sz="2800" b="0" dirty="0">
                <a:solidFill>
                  <a:srgbClr val="000000"/>
                </a:solidFill>
                <a:effectLst/>
                <a:latin typeface="Arial" panose="020B0604020202020204" pitchFamily="34" charset="0"/>
                <a:cs typeface="Arial" panose="020B0604020202020204" pitchFamily="34" charset="0"/>
              </a:rPr>
              <a:t> higher</a:t>
            </a:r>
          </a:p>
          <a:p>
            <a:pPr algn="ctr"/>
            <a:r>
              <a:rPr lang="en-US" sz="2800" b="0" dirty="0">
                <a:solidFill>
                  <a:srgbClr val="000000"/>
                </a:solidFill>
                <a:effectLst/>
                <a:latin typeface="Arial" panose="020B0604020202020204" pitchFamily="34" charset="0"/>
                <a:cs typeface="Arial" panose="020B0604020202020204" pitchFamily="34" charset="0"/>
              </a:rPr>
              <a:t>Rate = k[A]</a:t>
            </a:r>
            <a:r>
              <a:rPr lang="en-US" sz="2800" b="0" baseline="30000" dirty="0">
                <a:solidFill>
                  <a:srgbClr val="000000"/>
                </a:solidFill>
                <a:effectLst/>
                <a:latin typeface="Arial" panose="020B0604020202020204" pitchFamily="34" charset="0"/>
                <a:cs typeface="Arial" panose="020B0604020202020204" pitchFamily="34" charset="0"/>
              </a:rPr>
              <a:t>n</a:t>
            </a:r>
            <a:r>
              <a:rPr lang="en-US" sz="2800" b="0" dirty="0">
                <a:solidFill>
                  <a:srgbClr val="000000"/>
                </a:solidFill>
                <a:effectLst/>
                <a:latin typeface="Arial" panose="020B0604020202020204" pitchFamily="34" charset="0"/>
                <a:cs typeface="Arial" panose="020B0604020202020204" pitchFamily="34" charset="0"/>
              </a:rPr>
              <a:t>[B]</a:t>
            </a:r>
            <a:r>
              <a:rPr lang="en-US" sz="2800" b="0" baseline="30000" dirty="0">
                <a:solidFill>
                  <a:srgbClr val="000000"/>
                </a:solidFill>
                <a:effectLst/>
                <a:latin typeface="Arial" panose="020B0604020202020204" pitchFamily="34" charset="0"/>
                <a:cs typeface="Arial" panose="020B0604020202020204" pitchFamily="34" charset="0"/>
              </a:rPr>
              <a:t>m</a:t>
            </a:r>
            <a:r>
              <a:rPr lang="en-US" sz="2800" b="0" dirty="0">
                <a:solidFill>
                  <a:srgbClr val="000000"/>
                </a:solidFill>
                <a:effectLst/>
                <a:latin typeface="Arial" panose="020B0604020202020204" pitchFamily="34" charset="0"/>
                <a:cs typeface="Arial" panose="020B0604020202020204" pitchFamily="34" charset="0"/>
              </a:rPr>
              <a:t>[C]</a:t>
            </a:r>
            <a:r>
              <a:rPr lang="en-US" sz="2800" b="0" baseline="30000" dirty="0">
                <a:solidFill>
                  <a:srgbClr val="000000"/>
                </a:solidFill>
                <a:effectLst/>
                <a:latin typeface="Arial" panose="020B0604020202020204" pitchFamily="34" charset="0"/>
                <a:cs typeface="Arial" panose="020B0604020202020204" pitchFamily="34" charset="0"/>
              </a:rPr>
              <a:t>p</a:t>
            </a:r>
          </a:p>
          <a:p>
            <a:pPr algn="ctr"/>
            <a:endParaRPr lang="en-US" sz="2800" b="0" baseline="30000" dirty="0">
              <a:solidFill>
                <a:srgbClr val="000000"/>
              </a:solidFill>
              <a:effectLst/>
              <a:latin typeface="Arial" panose="020B0604020202020204" pitchFamily="34" charset="0"/>
              <a:cs typeface="Arial" panose="020B0604020202020204" pitchFamily="34" charset="0"/>
            </a:endParaRPr>
          </a:p>
          <a:p>
            <a:pPr lvl="1"/>
            <a:r>
              <a:rPr lang="en-US" sz="2800" b="0" dirty="0">
                <a:solidFill>
                  <a:srgbClr val="000000"/>
                </a:solidFill>
                <a:effectLst/>
                <a:latin typeface="Arial" panose="020B0604020202020204" pitchFamily="34" charset="0"/>
                <a:cs typeface="Arial" panose="020B0604020202020204" pitchFamily="34" charset="0"/>
              </a:rPr>
              <a:t>[A] </a:t>
            </a:r>
            <a:r>
              <a:rPr lang="en-US" sz="2800" u="sng" dirty="0">
                <a:solidFill>
                  <a:srgbClr val="FF0000"/>
                </a:solidFill>
                <a:effectLst/>
                <a:latin typeface="Arial" panose="020B0604020202020204" pitchFamily="34" charset="0"/>
                <a:cs typeface="Arial" panose="020B0604020202020204" pitchFamily="34" charset="0"/>
              </a:rPr>
              <a:t>much</a:t>
            </a:r>
            <a:r>
              <a:rPr lang="en-US" sz="2800" b="0" dirty="0">
                <a:solidFill>
                  <a:srgbClr val="000000"/>
                </a:solidFill>
                <a:effectLst/>
                <a:latin typeface="Arial" panose="020B0604020202020204" pitchFamily="34" charset="0"/>
                <a:cs typeface="Arial" panose="020B0604020202020204" pitchFamily="34" charset="0"/>
              </a:rPr>
              <a:t> lower than [B] and [C]   ( [B]&gt; &gt;[A] and [C] &gt; &gt;[A] )</a:t>
            </a:r>
          </a:p>
          <a:p>
            <a:pPr lvl="1"/>
            <a:r>
              <a:rPr lang="en-US" sz="2800" b="0" dirty="0">
                <a:solidFill>
                  <a:srgbClr val="000000"/>
                </a:solidFill>
                <a:effectLst/>
                <a:latin typeface="Arial" panose="020B0604020202020204" pitchFamily="34" charset="0"/>
                <a:cs typeface="Arial" panose="020B0604020202020204" pitchFamily="34" charset="0"/>
              </a:rPr>
              <a:t>Then [B] and [C] do not change as much relative to [A] so…</a:t>
            </a:r>
            <a:br>
              <a:rPr lang="en-US" sz="2800" b="0" dirty="0">
                <a:solidFill>
                  <a:srgbClr val="000000"/>
                </a:solidFill>
                <a:effectLst/>
                <a:latin typeface="Arial" panose="020B0604020202020204" pitchFamily="34" charset="0"/>
                <a:cs typeface="Arial" panose="020B0604020202020204" pitchFamily="34" charset="0"/>
              </a:rPr>
            </a:br>
            <a:r>
              <a:rPr lang="en-US" sz="2800" b="0" dirty="0">
                <a:solidFill>
                  <a:srgbClr val="000000"/>
                </a:solidFill>
                <a:effectLst/>
                <a:latin typeface="Arial" panose="020B0604020202020204" pitchFamily="34" charset="0"/>
                <a:cs typeface="Arial" panose="020B0604020202020204" pitchFamily="34" charset="0"/>
              </a:rPr>
              <a:t>they don’t really matter! </a:t>
            </a:r>
          </a:p>
          <a:p>
            <a:pPr marL="457200" lvl="1" indent="0" algn="ctr">
              <a:buNone/>
            </a:pPr>
            <a:r>
              <a:rPr lang="en-US" sz="2800" b="0" dirty="0">
                <a:solidFill>
                  <a:srgbClr val="000000"/>
                </a:solidFill>
                <a:effectLst/>
                <a:latin typeface="Arial" panose="020B0604020202020204" pitchFamily="34" charset="0"/>
                <a:cs typeface="Arial" panose="020B0604020202020204" pitchFamily="34" charset="0"/>
              </a:rPr>
              <a:t>Rate = k'[A]</a:t>
            </a:r>
            <a:r>
              <a:rPr lang="en-US" sz="2800" b="0" baseline="30000" dirty="0">
                <a:solidFill>
                  <a:srgbClr val="000000"/>
                </a:solidFill>
                <a:effectLst/>
                <a:latin typeface="Arial" panose="020B0604020202020204" pitchFamily="34" charset="0"/>
                <a:cs typeface="Arial" panose="020B0604020202020204" pitchFamily="34" charset="0"/>
              </a:rPr>
              <a:t>n</a:t>
            </a:r>
          </a:p>
          <a:p>
            <a:pPr marL="457200" lvl="1" indent="0" algn="ctr">
              <a:buNone/>
            </a:pPr>
            <a:endParaRPr lang="en-US" sz="2800" b="0" baseline="30000" dirty="0">
              <a:solidFill>
                <a:srgbClr val="000000"/>
              </a:solidFill>
              <a:effectLst/>
              <a:latin typeface="Arial" panose="020B0604020202020204" pitchFamily="34" charset="0"/>
              <a:cs typeface="Arial" panose="020B0604020202020204" pitchFamily="34" charset="0"/>
            </a:endParaRPr>
          </a:p>
          <a:p>
            <a:pPr>
              <a:buNone/>
            </a:pPr>
            <a:r>
              <a:rPr lang="en-US" sz="2800" b="0" dirty="0">
                <a:solidFill>
                  <a:srgbClr val="000000"/>
                </a:solidFill>
                <a:effectLst/>
                <a:latin typeface="Arial" panose="020B0604020202020204" pitchFamily="34" charset="0"/>
                <a:cs typeface="Arial" panose="020B0604020202020204" pitchFamily="34" charset="0"/>
              </a:rPr>
              <a:t>(</a:t>
            </a:r>
            <a:r>
              <a:rPr lang="en-US" sz="2800" dirty="0">
                <a:solidFill>
                  <a:srgbClr val="000000"/>
                </a:solidFill>
                <a:effectLst/>
                <a:latin typeface="Arial" panose="020B0604020202020204" pitchFamily="34" charset="0"/>
                <a:cs typeface="Arial" panose="020B0604020202020204" pitchFamily="34" charset="0"/>
              </a:rPr>
              <a:t>analogy</a:t>
            </a:r>
            <a:r>
              <a:rPr lang="en-US" sz="2800" b="0" dirty="0">
                <a:solidFill>
                  <a:srgbClr val="000000"/>
                </a:solidFill>
                <a:effectLst/>
                <a:latin typeface="Arial" panose="020B0604020202020204" pitchFamily="34" charset="0"/>
                <a:cs typeface="Arial" panose="020B0604020202020204" pitchFamily="34" charset="0"/>
              </a:rPr>
              <a:t> – Billionaire giving away $500, won’t feel it much. </a:t>
            </a:r>
            <a:br>
              <a:rPr lang="en-US" sz="2800" b="0" dirty="0">
                <a:solidFill>
                  <a:srgbClr val="000000"/>
                </a:solidFill>
                <a:effectLst/>
                <a:latin typeface="Arial" panose="020B0604020202020204" pitchFamily="34" charset="0"/>
                <a:cs typeface="Arial" panose="020B0604020202020204" pitchFamily="34" charset="0"/>
              </a:rPr>
            </a:br>
            <a:r>
              <a:rPr lang="en-US" sz="2800" b="0" dirty="0">
                <a:solidFill>
                  <a:srgbClr val="000000"/>
                </a:solidFill>
                <a:effectLst/>
                <a:latin typeface="Arial" panose="020B0604020202020204" pitchFamily="34" charset="0"/>
                <a:cs typeface="Arial" panose="020B0604020202020204" pitchFamily="34" charset="0"/>
              </a:rPr>
              <a:t>               Mrs. Farmer giving away $500 will feel it a lot more</a:t>
            </a:r>
          </a:p>
          <a:p>
            <a:endParaRPr lang="en-US" dirty="0">
              <a:solidFill>
                <a:srgbClr val="000000"/>
              </a:solidFill>
              <a:effectLst/>
              <a:latin typeface="Arial" panose="020B0604020202020204" pitchFamily="34" charset="0"/>
              <a:cs typeface="Arial" panose="020B0604020202020204" pitchFamily="34" charset="0"/>
            </a:endParaRPr>
          </a:p>
          <a:p>
            <a:pPr>
              <a:buNone/>
            </a:pPr>
            <a:endParaRPr lang="en-US" dirty="0">
              <a:solidFill>
                <a:srgbClr val="000000"/>
              </a:solidFill>
              <a:effectLst/>
              <a:latin typeface="Arial" panose="020B0604020202020204" pitchFamily="34" charset="0"/>
              <a:cs typeface="Arial" panose="020B0604020202020204" pitchFamily="34" charset="0"/>
            </a:endParaRPr>
          </a:p>
        </p:txBody>
      </p:sp>
      <p:sp>
        <p:nvSpPr>
          <p:cNvPr id="5" name="Frame 4"/>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a:xfrm>
            <a:off x="403150" y="209601"/>
            <a:ext cx="11331650" cy="855227"/>
          </a:xfrm>
          <a:prstGeom prst="rect">
            <a:avLst/>
          </a:prstGeom>
        </p:spPr>
        <p:txBody>
          <a:bodyPr/>
          <a:lst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a:lstStyle>
          <a:p>
            <a:pPr algn="l"/>
            <a:r>
              <a:rPr lang="en-US" sz="4000" u="sng" kern="0" dirty="0">
                <a:solidFill>
                  <a:srgbClr val="000000"/>
                </a:solidFill>
                <a:effectLst/>
                <a:latin typeface="Arial" panose="020B0604020202020204" pitchFamily="34" charset="0"/>
                <a:cs typeface="Arial" panose="020B0604020202020204" pitchFamily="34" charset="0"/>
              </a:rPr>
              <a:t>Integrated Rate Laws w/ more than 1 reactant</a:t>
            </a:r>
          </a:p>
        </p:txBody>
      </p:sp>
    </p:spTree>
    <p:extLst>
      <p:ext uri="{BB962C8B-B14F-4D97-AF65-F5344CB8AC3E}">
        <p14:creationId xmlns:p14="http://schemas.microsoft.com/office/powerpoint/2010/main" val="283232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2857500"/>
            <a:ext cx="10744200" cy="1143000"/>
          </a:xfrm>
        </p:spPr>
        <p:txBody>
          <a:bodyPr/>
          <a:lstStyle/>
          <a:p>
            <a:r>
              <a:rPr lang="en-US" b="1" dirty="0">
                <a:solidFill>
                  <a:srgbClr val="0070C0"/>
                </a:solidFill>
                <a:latin typeface="Arial" panose="020B0604020202020204" pitchFamily="34" charset="0"/>
                <a:cs typeface="Arial" panose="020B0604020202020204" pitchFamily="34" charset="0"/>
              </a:rPr>
              <a:t>This section is review!</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Only write stuff down if you need to! Or go back and add some notes to your notebook after class! We are going to zip through it since it is review!</a:t>
            </a:r>
          </a:p>
        </p:txBody>
      </p:sp>
      <p:sp>
        <p:nvSpPr>
          <p:cNvPr id="7" name="Frame 6"/>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30198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175" y="1274428"/>
            <a:ext cx="11331650" cy="4364371"/>
          </a:xfrm>
        </p:spPr>
        <p:txBody>
          <a:bodyPr/>
          <a:lstStyle/>
          <a:p>
            <a:pPr marL="0" indent="0">
              <a:buNone/>
            </a:pPr>
            <a:r>
              <a:rPr lang="en-US" sz="3600" b="0" dirty="0">
                <a:solidFill>
                  <a:srgbClr val="000000"/>
                </a:solidFill>
                <a:effectLst/>
                <a:latin typeface="Arial" panose="020B0604020202020204" pitchFamily="34" charset="0"/>
                <a:cs typeface="Arial" panose="020B0604020202020204" pitchFamily="34" charset="0"/>
              </a:rPr>
              <a:t>Simplifies the Rate Law into something we can more easily measure and figure out </a:t>
            </a:r>
          </a:p>
          <a:p>
            <a:pPr marL="0" indent="0">
              <a:buNone/>
            </a:pPr>
            <a:r>
              <a:rPr lang="en-US" sz="3600" b="0" dirty="0">
                <a:solidFill>
                  <a:srgbClr val="000000"/>
                </a:solidFill>
                <a:effectLst/>
                <a:latin typeface="Arial" panose="020B0604020202020204" pitchFamily="34" charset="0"/>
                <a:cs typeface="Arial" panose="020B0604020202020204" pitchFamily="34" charset="0"/>
              </a:rPr>
              <a:t>	Rate = k[A]</a:t>
            </a:r>
            <a:r>
              <a:rPr lang="en-US" sz="3600" b="0" baseline="30000" dirty="0">
                <a:solidFill>
                  <a:srgbClr val="000000"/>
                </a:solidFill>
                <a:effectLst/>
                <a:latin typeface="Arial" panose="020B0604020202020204" pitchFamily="34" charset="0"/>
                <a:cs typeface="Arial" panose="020B0604020202020204" pitchFamily="34" charset="0"/>
              </a:rPr>
              <a:t>n</a:t>
            </a:r>
            <a:r>
              <a:rPr lang="en-US" sz="3600" b="0" dirty="0">
                <a:solidFill>
                  <a:srgbClr val="000000"/>
                </a:solidFill>
                <a:effectLst/>
                <a:latin typeface="Arial" panose="020B0604020202020204" pitchFamily="34" charset="0"/>
                <a:cs typeface="Arial" panose="020B0604020202020204" pitchFamily="34" charset="0"/>
              </a:rPr>
              <a:t>[B]</a:t>
            </a:r>
            <a:r>
              <a:rPr lang="en-US" sz="3600" b="0" baseline="30000" dirty="0">
                <a:solidFill>
                  <a:srgbClr val="000000"/>
                </a:solidFill>
                <a:effectLst/>
                <a:latin typeface="Arial" panose="020B0604020202020204" pitchFamily="34" charset="0"/>
                <a:cs typeface="Arial" panose="020B0604020202020204" pitchFamily="34" charset="0"/>
              </a:rPr>
              <a:t>m</a:t>
            </a:r>
            <a:r>
              <a:rPr lang="en-US" sz="3600" b="0" dirty="0">
                <a:solidFill>
                  <a:srgbClr val="000000"/>
                </a:solidFill>
                <a:effectLst/>
                <a:latin typeface="Arial" panose="020B0604020202020204" pitchFamily="34" charset="0"/>
                <a:cs typeface="Arial" panose="020B0604020202020204" pitchFamily="34" charset="0"/>
              </a:rPr>
              <a:t>[C]</a:t>
            </a:r>
            <a:r>
              <a:rPr lang="en-US" sz="3600" b="0" baseline="30000" dirty="0">
                <a:solidFill>
                  <a:srgbClr val="000000"/>
                </a:solidFill>
                <a:effectLst/>
                <a:latin typeface="Arial" panose="020B0604020202020204" pitchFamily="34" charset="0"/>
                <a:cs typeface="Arial" panose="020B0604020202020204" pitchFamily="34" charset="0"/>
              </a:rPr>
              <a:t>p          </a:t>
            </a:r>
            <a:r>
              <a:rPr lang="en-US" sz="3600" b="0" dirty="0">
                <a:solidFill>
                  <a:srgbClr val="000000"/>
                </a:solidFill>
                <a:effectLst/>
                <a:latin typeface="Arial" panose="020B0604020202020204" pitchFamily="34" charset="0"/>
                <a:cs typeface="Arial" panose="020B0604020202020204" pitchFamily="34" charset="0"/>
                <a:sym typeface="Wingdings" panose="05000000000000000000" pitchFamily="2" charset="2"/>
              </a:rPr>
              <a:t></a:t>
            </a:r>
            <a:r>
              <a:rPr lang="en-US" sz="3600" b="0" baseline="30000" dirty="0">
                <a:solidFill>
                  <a:srgbClr val="000000"/>
                </a:solidFill>
                <a:effectLst/>
                <a:latin typeface="Arial" panose="020B0604020202020204" pitchFamily="34" charset="0"/>
                <a:cs typeface="Arial" panose="020B0604020202020204" pitchFamily="34" charset="0"/>
                <a:sym typeface="Wingdings" panose="05000000000000000000" pitchFamily="2" charset="2"/>
              </a:rPr>
              <a:t>       </a:t>
            </a:r>
            <a:r>
              <a:rPr lang="en-US" sz="3600" b="0" dirty="0">
                <a:solidFill>
                  <a:srgbClr val="000000"/>
                </a:solidFill>
                <a:effectLst/>
                <a:latin typeface="Arial" panose="020B0604020202020204" pitchFamily="34" charset="0"/>
                <a:cs typeface="Arial" panose="020B0604020202020204" pitchFamily="34" charset="0"/>
              </a:rPr>
              <a:t>Rate = k'[A]</a:t>
            </a:r>
            <a:r>
              <a:rPr lang="en-US" sz="3600" b="0" baseline="30000" dirty="0">
                <a:solidFill>
                  <a:srgbClr val="000000"/>
                </a:solidFill>
                <a:effectLst/>
                <a:latin typeface="Arial" panose="020B0604020202020204" pitchFamily="34" charset="0"/>
                <a:cs typeface="Arial" panose="020B0604020202020204" pitchFamily="34" charset="0"/>
              </a:rPr>
              <a:t>n</a:t>
            </a:r>
          </a:p>
          <a:p>
            <a:pPr marL="0" indent="0">
              <a:buNone/>
            </a:pPr>
            <a:endParaRPr lang="en-US" sz="3600" b="0" dirty="0">
              <a:solidFill>
                <a:srgbClr val="000000"/>
              </a:solidFill>
              <a:effectLst/>
              <a:latin typeface="Arial" panose="020B0604020202020204" pitchFamily="34" charset="0"/>
              <a:cs typeface="Arial" panose="020B0604020202020204" pitchFamily="34" charset="0"/>
            </a:endParaRPr>
          </a:p>
          <a:p>
            <a:pPr marL="0" indent="0">
              <a:buNone/>
            </a:pPr>
            <a:r>
              <a:rPr lang="en-US" sz="3600" b="0" dirty="0">
                <a:solidFill>
                  <a:srgbClr val="000000"/>
                </a:solidFill>
                <a:effectLst/>
                <a:latin typeface="Arial" panose="020B0604020202020204" pitchFamily="34" charset="0"/>
                <a:cs typeface="Arial" panose="020B0604020202020204" pitchFamily="34" charset="0"/>
              </a:rPr>
              <a:t>We call this process </a:t>
            </a:r>
            <a:br>
              <a:rPr lang="en-US" sz="3600" b="0" dirty="0">
                <a:solidFill>
                  <a:srgbClr val="000000"/>
                </a:solidFill>
                <a:effectLst/>
                <a:latin typeface="Arial" panose="020B0604020202020204" pitchFamily="34" charset="0"/>
                <a:cs typeface="Arial" panose="020B0604020202020204" pitchFamily="34" charset="0"/>
              </a:rPr>
            </a:br>
            <a:r>
              <a:rPr lang="en-US" sz="3600" dirty="0">
                <a:solidFill>
                  <a:srgbClr val="0070C0"/>
                </a:solidFill>
                <a:effectLst/>
                <a:latin typeface="Arial" panose="020B0604020202020204" pitchFamily="34" charset="0"/>
                <a:cs typeface="Arial" panose="020B0604020202020204" pitchFamily="34" charset="0"/>
              </a:rPr>
              <a:t>Pseudo-(1</a:t>
            </a:r>
            <a:r>
              <a:rPr lang="en-US" sz="3600" baseline="30000" dirty="0">
                <a:solidFill>
                  <a:srgbClr val="0070C0"/>
                </a:solidFill>
                <a:effectLst/>
                <a:latin typeface="Arial" panose="020B0604020202020204" pitchFamily="34" charset="0"/>
                <a:cs typeface="Arial" panose="020B0604020202020204" pitchFamily="34" charset="0"/>
              </a:rPr>
              <a:t>st</a:t>
            </a:r>
            <a:r>
              <a:rPr lang="en-US" sz="3600" dirty="0">
                <a:solidFill>
                  <a:srgbClr val="0070C0"/>
                </a:solidFill>
                <a:effectLst/>
                <a:latin typeface="Arial" panose="020B0604020202020204" pitchFamily="34" charset="0"/>
                <a:cs typeface="Arial" panose="020B0604020202020204" pitchFamily="34" charset="0"/>
              </a:rPr>
              <a:t>/2</a:t>
            </a:r>
            <a:r>
              <a:rPr lang="en-US" sz="3600" baseline="30000" dirty="0">
                <a:solidFill>
                  <a:srgbClr val="0070C0"/>
                </a:solidFill>
                <a:effectLst/>
                <a:latin typeface="Arial" panose="020B0604020202020204" pitchFamily="34" charset="0"/>
                <a:cs typeface="Arial" panose="020B0604020202020204" pitchFamily="34" charset="0"/>
              </a:rPr>
              <a:t>nd</a:t>
            </a:r>
            <a:r>
              <a:rPr lang="en-US" sz="3600" dirty="0">
                <a:solidFill>
                  <a:srgbClr val="0070C0"/>
                </a:solidFill>
                <a:effectLst/>
                <a:latin typeface="Arial" panose="020B0604020202020204" pitchFamily="34" charset="0"/>
                <a:cs typeface="Arial" panose="020B0604020202020204" pitchFamily="34" charset="0"/>
              </a:rPr>
              <a:t>/3</a:t>
            </a:r>
            <a:r>
              <a:rPr lang="en-US" sz="3600" baseline="30000" dirty="0">
                <a:solidFill>
                  <a:srgbClr val="0070C0"/>
                </a:solidFill>
                <a:effectLst/>
                <a:latin typeface="Arial" panose="020B0604020202020204" pitchFamily="34" charset="0"/>
                <a:cs typeface="Arial" panose="020B0604020202020204" pitchFamily="34" charset="0"/>
              </a:rPr>
              <a:t>rd </a:t>
            </a:r>
            <a:r>
              <a:rPr lang="en-US" sz="3600" dirty="0">
                <a:solidFill>
                  <a:srgbClr val="0070C0"/>
                </a:solidFill>
                <a:effectLst/>
                <a:latin typeface="Arial" panose="020B0604020202020204" pitchFamily="34" charset="0"/>
                <a:cs typeface="Arial" panose="020B0604020202020204" pitchFamily="34" charset="0"/>
              </a:rPr>
              <a:t>etc..) order rate law</a:t>
            </a:r>
            <a:endParaRPr lang="en-US" sz="3600" b="0" dirty="0">
              <a:solidFill>
                <a:srgbClr val="000000"/>
              </a:solidFill>
              <a:effectLst/>
              <a:latin typeface="Arial" panose="020B0604020202020204" pitchFamily="34" charset="0"/>
              <a:cs typeface="Arial" panose="020B0604020202020204" pitchFamily="34" charset="0"/>
            </a:endParaRPr>
          </a:p>
          <a:p>
            <a:pPr lvl="1"/>
            <a:r>
              <a:rPr lang="en-US" sz="3600" b="0" dirty="0">
                <a:solidFill>
                  <a:srgbClr val="000000"/>
                </a:solidFill>
                <a:effectLst/>
                <a:latin typeface="Arial" panose="020B0604020202020204" pitchFamily="34" charset="0"/>
                <a:cs typeface="Arial" panose="020B0604020202020204" pitchFamily="34" charset="0"/>
              </a:rPr>
              <a:t>Simplification yields a rate law of a particular order</a:t>
            </a:r>
          </a:p>
          <a:p>
            <a:pPr lvl="1"/>
            <a:r>
              <a:rPr lang="en-US" sz="3600" b="0" dirty="0">
                <a:solidFill>
                  <a:srgbClr val="000000"/>
                </a:solidFill>
                <a:effectLst/>
                <a:latin typeface="Arial" panose="020B0604020202020204" pitchFamily="34" charset="0"/>
                <a:cs typeface="Arial" panose="020B0604020202020204" pitchFamily="34" charset="0"/>
              </a:rPr>
              <a:t>The Prime means pseudo</a:t>
            </a:r>
          </a:p>
          <a:p>
            <a:pPr lvl="1"/>
            <a:endParaRPr lang="en-US" sz="3600" b="0" dirty="0">
              <a:solidFill>
                <a:srgbClr val="000000"/>
              </a:solidFill>
              <a:effectLst/>
              <a:latin typeface="Arial" panose="020B0604020202020204" pitchFamily="34" charset="0"/>
              <a:cs typeface="Arial" panose="020B0604020202020204" pitchFamily="34" charset="0"/>
            </a:endParaRPr>
          </a:p>
          <a:p>
            <a:pPr lvl="1"/>
            <a:endParaRPr lang="en-US" sz="3600" b="0" dirty="0">
              <a:solidFill>
                <a:srgbClr val="000000"/>
              </a:solidFill>
              <a:effectLst/>
              <a:latin typeface="Arial" panose="020B0604020202020204" pitchFamily="34" charset="0"/>
              <a:cs typeface="Arial" panose="020B0604020202020204" pitchFamily="34" charset="0"/>
            </a:endParaRPr>
          </a:p>
          <a:p>
            <a:endParaRPr lang="en-US" dirty="0">
              <a:solidFill>
                <a:srgbClr val="000000"/>
              </a:solidFill>
              <a:effectLst/>
              <a:latin typeface="Arial" panose="020B0604020202020204" pitchFamily="34" charset="0"/>
              <a:cs typeface="Arial" panose="020B0604020202020204" pitchFamily="34" charset="0"/>
            </a:endParaRPr>
          </a:p>
          <a:p>
            <a:pPr>
              <a:buNone/>
            </a:pPr>
            <a:endParaRPr lang="en-US" dirty="0">
              <a:solidFill>
                <a:srgbClr val="000000"/>
              </a:solidFill>
              <a:effectLst/>
              <a:latin typeface="Arial" panose="020B0604020202020204" pitchFamily="34" charset="0"/>
              <a:cs typeface="Arial" panose="020B0604020202020204" pitchFamily="34" charset="0"/>
            </a:endParaRPr>
          </a:p>
        </p:txBody>
      </p:sp>
      <p:sp>
        <p:nvSpPr>
          <p:cNvPr id="5" name="Frame 4"/>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a:xfrm>
            <a:off x="403150" y="209601"/>
            <a:ext cx="11331650" cy="855227"/>
          </a:xfrm>
          <a:prstGeom prst="rect">
            <a:avLst/>
          </a:prstGeom>
        </p:spPr>
        <p:txBody>
          <a:bodyPr/>
          <a:lst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a:lstStyle>
          <a:p>
            <a:pPr algn="l"/>
            <a:r>
              <a:rPr lang="en-US" sz="4000" u="sng" kern="0" dirty="0">
                <a:solidFill>
                  <a:srgbClr val="000000"/>
                </a:solidFill>
                <a:effectLst/>
                <a:latin typeface="Arial" panose="020B0604020202020204" pitchFamily="34" charset="0"/>
                <a:cs typeface="Arial" panose="020B0604020202020204" pitchFamily="34" charset="0"/>
              </a:rPr>
              <a:t>Integrated Rate Laws w/ more than 1 reactant</a:t>
            </a:r>
          </a:p>
        </p:txBody>
      </p:sp>
    </p:spTree>
    <p:extLst>
      <p:ext uri="{BB962C8B-B14F-4D97-AF65-F5344CB8AC3E}">
        <p14:creationId xmlns:p14="http://schemas.microsoft.com/office/powerpoint/2010/main" val="1648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a:xfrm>
            <a:off x="403150" y="209601"/>
            <a:ext cx="11331650" cy="855227"/>
          </a:xfrm>
          <a:prstGeom prst="rect">
            <a:avLst/>
          </a:prstGeom>
        </p:spPr>
        <p:txBody>
          <a:bodyPr/>
          <a:lst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a:lstStyle>
          <a:p>
            <a:pPr algn="l"/>
            <a:endParaRPr lang="en-US" sz="4000" kern="0" dirty="0">
              <a:solidFill>
                <a:srgbClr val="000000"/>
              </a:solidFill>
              <a:effectLst/>
              <a:latin typeface="Arial" panose="020B0604020202020204" pitchFamily="34" charset="0"/>
              <a:cs typeface="Arial" panose="020B0604020202020204" pitchFamily="34" charset="0"/>
            </a:endParaRPr>
          </a:p>
          <a:p>
            <a:pPr algn="l"/>
            <a:r>
              <a:rPr lang="en-US" sz="4000" kern="0" dirty="0">
                <a:solidFill>
                  <a:srgbClr val="000000"/>
                </a:solidFill>
                <a:effectLst/>
                <a:latin typeface="Arial" panose="020B0604020202020204" pitchFamily="34" charset="0"/>
                <a:cs typeface="Arial" panose="020B0604020202020204" pitchFamily="34" charset="0"/>
              </a:rPr>
              <a:t>YouTube Link to Presentation</a:t>
            </a:r>
          </a:p>
          <a:p>
            <a:pPr algn="l"/>
            <a:r>
              <a:rPr lang="en-US" sz="4000" kern="0" dirty="0">
                <a:solidFill>
                  <a:srgbClr val="000000"/>
                </a:solidFill>
                <a:effectLst/>
                <a:latin typeface="Arial" panose="020B0604020202020204" pitchFamily="34" charset="0"/>
                <a:cs typeface="Arial" panose="020B0604020202020204" pitchFamily="34" charset="0"/>
                <a:hlinkClick r:id="rId2"/>
              </a:rPr>
              <a:t>https://youtu.be/0ghPS-QFc9c</a:t>
            </a:r>
            <a:r>
              <a:rPr lang="en-US" sz="4000" kern="0" dirty="0">
                <a:solidFill>
                  <a:srgbClr val="000000"/>
                </a:solidFill>
                <a:effectLst/>
                <a:latin typeface="Arial" panose="020B0604020202020204" pitchFamily="34" charset="0"/>
                <a:cs typeface="Arial" panose="020B0604020202020204" pitchFamily="34" charset="0"/>
              </a:rPr>
              <a:t>  </a:t>
            </a:r>
          </a:p>
          <a:p>
            <a:pPr algn="l"/>
            <a:endParaRPr lang="en-US" sz="4000" kern="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14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55550" y="209601"/>
            <a:ext cx="7772400" cy="1143000"/>
          </a:xfrm>
        </p:spPr>
        <p:txBody>
          <a:bodyPr/>
          <a:lstStyle/>
          <a:p>
            <a:pPr algn="l"/>
            <a:r>
              <a:rPr lang="en-US" b="1" u="sng" dirty="0">
                <a:latin typeface="Arial" panose="020B0604020202020204" pitchFamily="34" charset="0"/>
                <a:cs typeface="Arial" panose="020B0604020202020204" pitchFamily="34" charset="0"/>
              </a:rPr>
              <a:t>Rate Laws</a:t>
            </a:r>
          </a:p>
        </p:txBody>
      </p:sp>
      <p:sp>
        <p:nvSpPr>
          <p:cNvPr id="6" name="Text Box 4"/>
          <p:cNvSpPr txBox="1">
            <a:spLocks noChangeArrowheads="1"/>
          </p:cNvSpPr>
          <p:nvPr/>
        </p:nvSpPr>
        <p:spPr bwMode="auto">
          <a:xfrm>
            <a:off x="555550" y="1352601"/>
            <a:ext cx="11255450" cy="4893647"/>
          </a:xfrm>
          <a:prstGeom prst="rect">
            <a:avLst/>
          </a:prstGeom>
          <a:noFill/>
          <a:ln w="9525">
            <a:noFill/>
            <a:miter lim="800000"/>
            <a:headEnd/>
            <a:tailEnd/>
          </a:ln>
          <a:effectLst/>
        </p:spPr>
        <p:txBody>
          <a:bodyPr wrap="square">
            <a:spAutoFit/>
          </a:bodyPr>
          <a:lstStyle/>
          <a:p>
            <a:pPr eaLnBrk="1" hangingPunct="1"/>
            <a:r>
              <a:rPr lang="en-US" sz="3200" b="0" dirty="0">
                <a:latin typeface="Arial" charset="0"/>
              </a:rPr>
              <a:t>The rate law of a reaction is the mathematical relationship between the rate of the reaction and the concentrations of the reactants and homogeneous catalysts as well.</a:t>
            </a:r>
          </a:p>
          <a:p>
            <a:pPr eaLnBrk="1" hangingPunct="1"/>
            <a:endParaRPr lang="en-US" sz="3200" b="0" dirty="0">
              <a:latin typeface="Arial" charset="0"/>
            </a:endParaRPr>
          </a:p>
          <a:p>
            <a:pPr algn="ctr" eaLnBrk="1" hangingPunct="1"/>
            <a:r>
              <a:rPr lang="en-US" sz="3200" dirty="0">
                <a:solidFill>
                  <a:srgbClr val="0070C0"/>
                </a:solidFill>
                <a:latin typeface="Helvetica" pitchFamily="2" charset="0"/>
              </a:rPr>
              <a:t>The rate law </a:t>
            </a:r>
            <a:r>
              <a:rPr lang="en-US" sz="3200" i="1" u="sng" dirty="0">
                <a:solidFill>
                  <a:srgbClr val="0070C0"/>
                </a:solidFill>
                <a:latin typeface="Helvetica" pitchFamily="2" charset="0"/>
              </a:rPr>
              <a:t>must</a:t>
            </a:r>
            <a:r>
              <a:rPr lang="en-US" sz="3200" u="sng" dirty="0">
                <a:solidFill>
                  <a:srgbClr val="0070C0"/>
                </a:solidFill>
                <a:latin typeface="Helvetica" pitchFamily="2" charset="0"/>
              </a:rPr>
              <a:t> </a:t>
            </a:r>
            <a:r>
              <a:rPr lang="en-US" sz="3200" dirty="0">
                <a:solidFill>
                  <a:srgbClr val="0070C0"/>
                </a:solidFill>
                <a:latin typeface="Helvetica" pitchFamily="2" charset="0"/>
              </a:rPr>
              <a:t>be determined experimentally!</a:t>
            </a:r>
          </a:p>
          <a:p>
            <a:pPr eaLnBrk="1" hangingPunct="1"/>
            <a:endParaRPr lang="en-US" sz="3200" b="0" dirty="0">
              <a:latin typeface="Helvetica" pitchFamily="2" charset="0"/>
            </a:endParaRPr>
          </a:p>
          <a:p>
            <a:pPr eaLnBrk="1" hangingPunct="1"/>
            <a:r>
              <a:rPr lang="en-US" sz="3200" b="0" dirty="0">
                <a:latin typeface="Helvetica" pitchFamily="2" charset="0"/>
              </a:rPr>
              <a:t>The rate of a reaction is directly proportional to the concentration of each reactant raised to a power.</a:t>
            </a:r>
          </a:p>
          <a:p>
            <a:pPr eaLnBrk="1" hangingPunct="1"/>
            <a:endParaRPr lang="en-US" sz="3200" b="0" dirty="0">
              <a:latin typeface="Arial"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Helvetica" pitchFamily="2" charset="0"/>
              <a:ea typeface="+mn-ea"/>
              <a:cs typeface="+mn-cs"/>
            </a:endParaRPr>
          </a:p>
        </p:txBody>
      </p:sp>
      <p:sp>
        <p:nvSpPr>
          <p:cNvPr id="7" name="Frame 6"/>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449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55550" y="209601"/>
            <a:ext cx="7772400" cy="1143000"/>
          </a:xfrm>
        </p:spPr>
        <p:txBody>
          <a:bodyPr/>
          <a:lstStyle/>
          <a:p>
            <a:pPr algn="l"/>
            <a:r>
              <a:rPr lang="en-US" b="1" u="sng" dirty="0">
                <a:latin typeface="Arial" panose="020B0604020202020204" pitchFamily="34" charset="0"/>
                <a:cs typeface="Arial" panose="020B0604020202020204" pitchFamily="34" charset="0"/>
              </a:rPr>
              <a:t>Rate Laws</a:t>
            </a:r>
          </a:p>
        </p:txBody>
      </p:sp>
      <p:sp>
        <p:nvSpPr>
          <p:cNvPr id="6" name="Text Box 4"/>
          <p:cNvSpPr txBox="1">
            <a:spLocks noChangeArrowheads="1"/>
          </p:cNvSpPr>
          <p:nvPr/>
        </p:nvSpPr>
        <p:spPr bwMode="auto">
          <a:xfrm>
            <a:off x="555550" y="1352601"/>
            <a:ext cx="11255450" cy="4228850"/>
          </a:xfrm>
          <a:prstGeom prst="rect">
            <a:avLst/>
          </a:prstGeom>
          <a:noFill/>
          <a:ln w="9525">
            <a:noFill/>
            <a:miter lim="800000"/>
            <a:headEnd/>
            <a:tailEnd/>
          </a:ln>
          <a:effectLst/>
        </p:spPr>
        <p:txBody>
          <a:bodyPr wrap="square">
            <a:spAutoFit/>
          </a:bodyPr>
          <a:lstStyle/>
          <a:p>
            <a:pPr eaLnBrk="1" hangingPunct="1"/>
            <a:r>
              <a:rPr lang="en-US" sz="3600" b="0" dirty="0">
                <a:latin typeface="Helvetica" pitchFamily="2" charset="0"/>
              </a:rPr>
              <a:t>For the reaction </a:t>
            </a:r>
            <a:r>
              <a:rPr lang="en-US" sz="3600" dirty="0" err="1">
                <a:latin typeface="Helvetica" pitchFamily="2" charset="0"/>
              </a:rPr>
              <a:t>aA</a:t>
            </a:r>
            <a:r>
              <a:rPr lang="en-US" sz="3600" dirty="0">
                <a:latin typeface="Helvetica" pitchFamily="2" charset="0"/>
              </a:rPr>
              <a:t> + </a:t>
            </a:r>
            <a:r>
              <a:rPr lang="en-US" sz="3600" dirty="0" err="1">
                <a:latin typeface="Helvetica" pitchFamily="2" charset="0"/>
              </a:rPr>
              <a:t>bB</a:t>
            </a:r>
            <a:r>
              <a:rPr lang="en-US" sz="3600" dirty="0">
                <a:latin typeface="Helvetica" pitchFamily="2" charset="0"/>
              </a:rPr>
              <a:t> </a:t>
            </a:r>
            <a:r>
              <a:rPr lang="en-US" sz="3600" dirty="0">
                <a:latin typeface="Helvetica" pitchFamily="2" charset="0"/>
                <a:sym typeface="Symbol" charset="0"/>
              </a:rPr>
              <a:t> products </a:t>
            </a:r>
            <a:r>
              <a:rPr lang="en-US" sz="3600" b="0" dirty="0">
                <a:latin typeface="Helvetica" pitchFamily="2" charset="0"/>
                <a:sym typeface="Symbol" charset="0"/>
              </a:rPr>
              <a:t>the rate law would have the form given below.</a:t>
            </a:r>
            <a:br>
              <a:rPr lang="en-US" sz="3600" b="0" dirty="0">
                <a:latin typeface="Helvetica" pitchFamily="2" charset="0"/>
                <a:sym typeface="Symbol" charset="0"/>
              </a:rPr>
            </a:br>
            <a:endParaRPr lang="en-US" sz="3600" b="0" dirty="0">
              <a:latin typeface="Helvetica" pitchFamily="2" charset="0"/>
              <a:sym typeface="Symbol" charset="0"/>
            </a:endParaRPr>
          </a:p>
          <a:p>
            <a:pPr eaLnBrk="1" hangingPunct="1"/>
            <a:endParaRPr lang="en-US" sz="3600" b="0" dirty="0">
              <a:latin typeface="Helvetica" pitchFamily="2" charset="0"/>
              <a:sym typeface="Symbol" charset="0"/>
            </a:endParaRPr>
          </a:p>
          <a:p>
            <a:pPr eaLnBrk="1" hangingPunct="1"/>
            <a:endParaRPr lang="en-US" sz="3600" b="0" dirty="0">
              <a:latin typeface="Helvetica" pitchFamily="2" charset="0"/>
              <a:sym typeface="Symbol" charset="0"/>
            </a:endParaRPr>
          </a:p>
          <a:p>
            <a:pPr lvl="1" eaLnBrk="1" hangingPunct="1">
              <a:lnSpc>
                <a:spcPct val="90000"/>
              </a:lnSpc>
            </a:pPr>
            <a:r>
              <a:rPr lang="en-US" sz="3600" dirty="0">
                <a:solidFill>
                  <a:srgbClr val="0070C0"/>
                </a:solidFill>
                <a:latin typeface="Helvetica" pitchFamily="2" charset="0"/>
                <a:sym typeface="Symbol" charset="0"/>
              </a:rPr>
              <a:t>Orders of the reactants - </a:t>
            </a:r>
            <a:r>
              <a:rPr lang="en-US" sz="3600" b="0" i="1" dirty="0">
                <a:latin typeface="Helvetica" pitchFamily="2" charset="0"/>
                <a:sym typeface="Symbol" charset="0"/>
              </a:rPr>
              <a:t>n</a:t>
            </a:r>
            <a:r>
              <a:rPr lang="en-US" sz="3600" b="0" dirty="0">
                <a:latin typeface="Helvetica" pitchFamily="2" charset="0"/>
                <a:sym typeface="Symbol" charset="0"/>
              </a:rPr>
              <a:t> and </a:t>
            </a:r>
            <a:r>
              <a:rPr lang="en-US" sz="3600" b="0" i="1" dirty="0">
                <a:latin typeface="Helvetica" pitchFamily="2" charset="0"/>
                <a:sym typeface="Symbol" charset="0"/>
              </a:rPr>
              <a:t>m</a:t>
            </a:r>
            <a:r>
              <a:rPr lang="en-US" sz="3600" b="0" dirty="0">
                <a:latin typeface="Helvetica" pitchFamily="2" charset="0"/>
                <a:sym typeface="Symbol" charset="0"/>
              </a:rPr>
              <a:t> </a:t>
            </a:r>
          </a:p>
          <a:p>
            <a:pPr lvl="1">
              <a:lnSpc>
                <a:spcPct val="90000"/>
              </a:lnSpc>
            </a:pPr>
            <a:r>
              <a:rPr lang="en-US" sz="3600" dirty="0">
                <a:solidFill>
                  <a:srgbClr val="0070C0"/>
                </a:solidFill>
                <a:latin typeface="Helvetica" pitchFamily="2" charset="0"/>
                <a:sym typeface="Symbol" charset="0"/>
              </a:rPr>
              <a:t>The rate constant - </a:t>
            </a:r>
            <a:r>
              <a:rPr lang="en-US" sz="3600" b="0" i="1" dirty="0">
                <a:latin typeface="Helvetica" pitchFamily="2" charset="0"/>
                <a:sym typeface="Symbol" charset="0"/>
              </a:rPr>
              <a:t>k</a:t>
            </a:r>
            <a:r>
              <a:rPr lang="en-US" sz="3600" b="0" dirty="0">
                <a:latin typeface="Helvetica" pitchFamily="2" charset="0"/>
                <a:sym typeface="Symbol" charset="0"/>
              </a:rPr>
              <a:t> </a:t>
            </a:r>
            <a:endParaRPr lang="en-US" sz="3200" b="0" dirty="0">
              <a:latin typeface="Arial"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Helvetica" pitchFamily="2" charset="0"/>
              <a:ea typeface="+mn-ea"/>
              <a:cs typeface="+mn-cs"/>
            </a:endParaRPr>
          </a:p>
        </p:txBody>
      </p:sp>
      <p:sp>
        <p:nvSpPr>
          <p:cNvPr id="7" name="Frame 6"/>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TextBox 1"/>
              <p:cNvSpPr txBox="1"/>
              <p:nvPr/>
            </p:nvSpPr>
            <p:spPr>
              <a:xfrm>
                <a:off x="3214634" y="2895599"/>
                <a:ext cx="5762731" cy="914400"/>
              </a:xfrm>
              <a:prstGeom prst="rect">
                <a:avLst/>
              </a:prstGeom>
              <a:solidFill>
                <a:schemeClr val="accent5"/>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latin typeface="Cambria Math" panose="02040503050406030204" pitchFamily="18" charset="0"/>
                        </a:rPr>
                        <m:t>𝑹𝒂𝒕𝒆</m:t>
                      </m:r>
                      <m:r>
                        <a:rPr lang="en-US" sz="5400" b="1" i="1" smtClean="0">
                          <a:latin typeface="Cambria Math" panose="02040503050406030204" pitchFamily="18" charset="0"/>
                        </a:rPr>
                        <m:t>=</m:t>
                      </m:r>
                      <m:r>
                        <a:rPr lang="en-US" sz="5400" b="1" i="1" smtClean="0">
                          <a:latin typeface="Cambria Math" panose="02040503050406030204" pitchFamily="18" charset="0"/>
                        </a:rPr>
                        <m:t>𝒌</m:t>
                      </m:r>
                      <m:d>
                        <m:dPr>
                          <m:begChr m:val="["/>
                          <m:endChr m:val="]"/>
                          <m:ctrlPr>
                            <a:rPr lang="en-US" sz="5400" b="1" i="1" smtClean="0">
                              <a:latin typeface="Cambria Math" panose="02040503050406030204" pitchFamily="18" charset="0"/>
                            </a:rPr>
                          </m:ctrlPr>
                        </m:dPr>
                        <m:e>
                          <m:r>
                            <a:rPr lang="en-US" sz="5400" b="1" i="1" smtClean="0">
                              <a:latin typeface="Cambria Math" panose="02040503050406030204" pitchFamily="18" charset="0"/>
                            </a:rPr>
                            <m:t>𝑨</m:t>
                          </m:r>
                        </m:e>
                      </m:d>
                      <m:r>
                        <a:rPr lang="en-US" sz="5400" b="1" i="1" baseline="30000" smtClean="0">
                          <a:latin typeface="Cambria Math" panose="02040503050406030204" pitchFamily="18" charset="0"/>
                        </a:rPr>
                        <m:t>𝒏</m:t>
                      </m:r>
                      <m:d>
                        <m:dPr>
                          <m:begChr m:val="["/>
                          <m:endChr m:val="]"/>
                          <m:ctrlPr>
                            <a:rPr lang="en-US" sz="5400" b="1" i="1" smtClean="0">
                              <a:latin typeface="Cambria Math" panose="02040503050406030204" pitchFamily="18" charset="0"/>
                            </a:rPr>
                          </m:ctrlPr>
                        </m:dPr>
                        <m:e>
                          <m:r>
                            <a:rPr lang="en-US" sz="5400" b="1" i="1" smtClean="0">
                              <a:latin typeface="Cambria Math" panose="02040503050406030204" pitchFamily="18" charset="0"/>
                            </a:rPr>
                            <m:t>𝑩</m:t>
                          </m:r>
                        </m:e>
                      </m:d>
                      <m:r>
                        <a:rPr lang="en-US" sz="5400" b="1" i="1" baseline="30000" smtClean="0">
                          <a:latin typeface="Cambria Math" panose="02040503050406030204" pitchFamily="18" charset="0"/>
                        </a:rPr>
                        <m:t>𝒎</m:t>
                      </m:r>
                    </m:oMath>
                  </m:oMathPara>
                </a14:m>
                <a:endParaRPr lang="en-US" sz="5400" baseline="30000" dirty="0"/>
              </a:p>
            </p:txBody>
          </p:sp>
        </mc:Choice>
        <mc:Fallback xmlns="">
          <p:sp>
            <p:nvSpPr>
              <p:cNvPr id="2" name="TextBox 1"/>
              <p:cNvSpPr txBox="1">
                <a:spLocks noRot="1" noChangeAspect="1" noMove="1" noResize="1" noEditPoints="1" noAdjustHandles="1" noChangeArrowheads="1" noChangeShapeType="1" noTextEdit="1"/>
              </p:cNvSpPr>
              <p:nvPr/>
            </p:nvSpPr>
            <p:spPr>
              <a:xfrm>
                <a:off x="3214634" y="2895599"/>
                <a:ext cx="5762731" cy="91440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920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55550" y="209601"/>
            <a:ext cx="7772400" cy="1143000"/>
          </a:xfrm>
        </p:spPr>
        <p:txBody>
          <a:bodyPr/>
          <a:lstStyle/>
          <a:p>
            <a:pPr algn="l"/>
            <a:r>
              <a:rPr lang="en-US" b="1" u="sng" dirty="0">
                <a:latin typeface="Arial" panose="020B0604020202020204" pitchFamily="34" charset="0"/>
                <a:cs typeface="Arial" panose="020B0604020202020204" pitchFamily="34" charset="0"/>
              </a:rPr>
              <a:t>Rate Laws</a:t>
            </a:r>
          </a:p>
        </p:txBody>
      </p:sp>
      <p:sp>
        <p:nvSpPr>
          <p:cNvPr id="6" name="Text Box 4"/>
          <p:cNvSpPr txBox="1">
            <a:spLocks noChangeArrowheads="1"/>
          </p:cNvSpPr>
          <p:nvPr/>
        </p:nvSpPr>
        <p:spPr bwMode="auto">
          <a:xfrm>
            <a:off x="555550" y="1352601"/>
            <a:ext cx="11255450" cy="2862322"/>
          </a:xfrm>
          <a:prstGeom prst="rect">
            <a:avLst/>
          </a:prstGeom>
          <a:noFill/>
          <a:ln w="9525">
            <a:noFill/>
            <a:miter lim="800000"/>
            <a:headEnd/>
            <a:tailEnd/>
          </a:ln>
          <a:effectLst/>
        </p:spPr>
        <p:txBody>
          <a:bodyPr wrap="square">
            <a:spAutoFit/>
          </a:bodyPr>
          <a:lstStyle/>
          <a:p>
            <a:pPr eaLnBrk="1" hangingPunct="1">
              <a:lnSpc>
                <a:spcPct val="90000"/>
              </a:lnSpc>
              <a:defRPr/>
            </a:pPr>
            <a:r>
              <a:rPr lang="en-US" sz="4000" b="0" dirty="0">
                <a:latin typeface="Helvetica" pitchFamily="2" charset="0"/>
              </a:rPr>
              <a:t>The exponent on each reactant in the rate law is called the </a:t>
            </a:r>
            <a:r>
              <a:rPr lang="en-US" sz="4000" dirty="0">
                <a:solidFill>
                  <a:srgbClr val="0070C0"/>
                </a:solidFill>
                <a:latin typeface="Helvetica" pitchFamily="2" charset="0"/>
              </a:rPr>
              <a:t>order with respect to that reactant.</a:t>
            </a:r>
          </a:p>
          <a:p>
            <a:pPr eaLnBrk="1" hangingPunct="1">
              <a:lnSpc>
                <a:spcPct val="90000"/>
              </a:lnSpc>
              <a:defRPr/>
            </a:pPr>
            <a:endParaRPr lang="en-US" sz="4000" b="0" dirty="0">
              <a:latin typeface="Helvetica" pitchFamily="2" charset="0"/>
            </a:endParaRPr>
          </a:p>
          <a:p>
            <a:pPr>
              <a:lnSpc>
                <a:spcPct val="90000"/>
              </a:lnSpc>
              <a:defRPr/>
            </a:pPr>
            <a:r>
              <a:rPr lang="en-US" sz="4000" dirty="0">
                <a:solidFill>
                  <a:srgbClr val="0070C0"/>
                </a:solidFill>
                <a:latin typeface="Helvetica" pitchFamily="2" charset="0"/>
              </a:rPr>
              <a:t>Order of the reaction </a:t>
            </a:r>
            <a:endParaRPr lang="en-US" sz="4000" b="0" dirty="0">
              <a:latin typeface="Helvetica" pitchFamily="2" charset="0"/>
            </a:endParaRPr>
          </a:p>
          <a:p>
            <a:pPr>
              <a:lnSpc>
                <a:spcPct val="90000"/>
              </a:lnSpc>
              <a:defRPr/>
            </a:pPr>
            <a:r>
              <a:rPr lang="en-US" sz="4000" b="0" dirty="0">
                <a:latin typeface="Helvetica" pitchFamily="2" charset="0"/>
              </a:rPr>
              <a:t>The sum of the exponents on the reactants</a:t>
            </a:r>
            <a:endParaRPr kumimoji="0" lang="en-US" b="0" i="0" u="none" strike="noStrike" kern="1200" cap="none" spc="0" normalizeH="0" baseline="0" noProof="0" dirty="0">
              <a:ln>
                <a:noFill/>
              </a:ln>
              <a:solidFill>
                <a:srgbClr val="000000"/>
              </a:solidFill>
              <a:effectLst/>
              <a:uLnTx/>
              <a:uFillTx/>
              <a:latin typeface="Helvetica" pitchFamily="2" charset="0"/>
              <a:ea typeface="+mn-ea"/>
              <a:cs typeface="+mn-cs"/>
            </a:endParaRPr>
          </a:p>
        </p:txBody>
      </p:sp>
      <p:sp>
        <p:nvSpPr>
          <p:cNvPr id="7" name="Frame 6"/>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5361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55550" y="209601"/>
            <a:ext cx="7772400" cy="1143000"/>
          </a:xfrm>
        </p:spPr>
        <p:txBody>
          <a:bodyPr/>
          <a:lstStyle/>
          <a:p>
            <a:pPr algn="l"/>
            <a:r>
              <a:rPr lang="en-US" b="1" u="sng" dirty="0">
                <a:latin typeface="Arial" panose="020B0604020202020204" pitchFamily="34" charset="0"/>
                <a:cs typeface="Arial" panose="020B0604020202020204" pitchFamily="34" charset="0"/>
              </a:rPr>
              <a:t>Single Step Reactions</a:t>
            </a:r>
          </a:p>
        </p:txBody>
      </p:sp>
      <p:sp>
        <p:nvSpPr>
          <p:cNvPr id="6" name="Text Box 4"/>
          <p:cNvSpPr txBox="1">
            <a:spLocks noChangeArrowheads="1"/>
          </p:cNvSpPr>
          <p:nvPr/>
        </p:nvSpPr>
        <p:spPr bwMode="auto">
          <a:xfrm>
            <a:off x="555550" y="1352601"/>
            <a:ext cx="11255450" cy="3416320"/>
          </a:xfrm>
          <a:prstGeom prst="rect">
            <a:avLst/>
          </a:prstGeom>
          <a:noFill/>
          <a:ln w="9525">
            <a:noFill/>
            <a:miter lim="800000"/>
            <a:headEnd/>
            <a:tailEnd/>
          </a:ln>
          <a:effectLst/>
        </p:spPr>
        <p:txBody>
          <a:bodyPr wrap="square">
            <a:spAutoFit/>
          </a:bodyPr>
          <a:lstStyle/>
          <a:p>
            <a:pPr eaLnBrk="1" hangingPunct="1">
              <a:lnSpc>
                <a:spcPct val="90000"/>
              </a:lnSpc>
              <a:defRPr/>
            </a:pPr>
            <a:r>
              <a:rPr lang="en-US" sz="4000" b="0" dirty="0">
                <a:latin typeface="Helvetica" pitchFamily="2" charset="0"/>
              </a:rPr>
              <a:t>The orders do not match the coefficients in the balanced equation </a:t>
            </a:r>
            <a:r>
              <a:rPr lang="en-US" sz="4000" b="0" i="1" u="sng" dirty="0">
                <a:latin typeface="Helvetica" pitchFamily="2" charset="0"/>
              </a:rPr>
              <a:t>UNLESS</a:t>
            </a:r>
            <a:r>
              <a:rPr lang="en-US" sz="4000" b="0" dirty="0">
                <a:latin typeface="Helvetica" pitchFamily="2" charset="0"/>
              </a:rPr>
              <a:t> the reaction happens in one single step. </a:t>
            </a:r>
          </a:p>
          <a:p>
            <a:pPr eaLnBrk="1" hangingPunct="1">
              <a:lnSpc>
                <a:spcPct val="90000"/>
              </a:lnSpc>
              <a:defRPr/>
            </a:pPr>
            <a:endParaRPr lang="en-US" sz="4000" b="0" dirty="0">
              <a:latin typeface="Helvetica" pitchFamily="2" charset="0"/>
            </a:endParaRPr>
          </a:p>
          <a:p>
            <a:pPr eaLnBrk="1" hangingPunct="1">
              <a:lnSpc>
                <a:spcPct val="90000"/>
              </a:lnSpc>
              <a:defRPr/>
            </a:pPr>
            <a:r>
              <a:rPr lang="en-US" sz="4000" b="0" dirty="0">
                <a:latin typeface="Helvetica" pitchFamily="2" charset="0"/>
              </a:rPr>
              <a:t>Not as common as it taking multiple steps. </a:t>
            </a:r>
            <a:endParaRPr lang="en-US" sz="4000" u="sng" dirty="0">
              <a:solidFill>
                <a:srgbClr val="0070C0"/>
              </a:solidFill>
              <a:latin typeface="Helvetica" pitchFamily="2" charset="0"/>
            </a:endParaRPr>
          </a:p>
          <a:p>
            <a:pPr eaLnBrk="1" hangingPunct="1">
              <a:lnSpc>
                <a:spcPct val="90000"/>
              </a:lnSpc>
              <a:defRPr/>
            </a:pPr>
            <a:endParaRPr lang="en-US" sz="4000" b="0" dirty="0">
              <a:latin typeface="Helvetica" pitchFamily="2" charset="0"/>
            </a:endParaRPr>
          </a:p>
        </p:txBody>
      </p:sp>
      <p:sp>
        <p:nvSpPr>
          <p:cNvPr id="7" name="Frame 6"/>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190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55550" y="209601"/>
            <a:ext cx="7772400" cy="1143000"/>
          </a:xfrm>
        </p:spPr>
        <p:txBody>
          <a:bodyPr/>
          <a:lstStyle/>
          <a:p>
            <a:pPr algn="l"/>
            <a:r>
              <a:rPr lang="en-US" b="1" u="sng" dirty="0">
                <a:latin typeface="Arial" panose="020B0604020202020204" pitchFamily="34" charset="0"/>
                <a:cs typeface="Arial" panose="020B0604020202020204" pitchFamily="34" charset="0"/>
              </a:rPr>
              <a:t>Single Step Reactions</a:t>
            </a:r>
          </a:p>
        </p:txBody>
      </p:sp>
      <p:sp>
        <p:nvSpPr>
          <p:cNvPr id="7" name="Frame 6"/>
          <p:cNvSpPr/>
          <p:nvPr/>
        </p:nvSpPr>
        <p:spPr>
          <a:xfrm>
            <a:off x="0" y="0"/>
            <a:ext cx="12192000" cy="6858000"/>
          </a:xfrm>
          <a:prstGeom prst="frame">
            <a:avLst>
              <a:gd name="adj1" fmla="val 3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2" name="Rectangle 1"/>
          <p:cNvSpPr/>
          <p:nvPr/>
        </p:nvSpPr>
        <p:spPr>
          <a:xfrm>
            <a:off x="555550" y="1422297"/>
            <a:ext cx="11026850" cy="5109091"/>
          </a:xfrm>
          <a:prstGeom prst="rect">
            <a:avLst/>
          </a:prstGeom>
        </p:spPr>
        <p:txBody>
          <a:bodyPr wrap="square">
            <a:spAutoFit/>
          </a:bodyPr>
          <a:lstStyle/>
          <a:p>
            <a:pPr algn="ctr">
              <a:lnSpc>
                <a:spcPct val="130000"/>
              </a:lnSpc>
            </a:pPr>
            <a:r>
              <a:rPr lang="en-US" sz="3600" b="0" dirty="0">
                <a:latin typeface="+mj-lt"/>
              </a:rPr>
              <a:t>The following reaction happens in one single step. </a:t>
            </a:r>
          </a:p>
          <a:p>
            <a:pPr algn="ctr">
              <a:lnSpc>
                <a:spcPct val="130000"/>
              </a:lnSpc>
            </a:pPr>
            <a:r>
              <a:rPr lang="en-US" sz="3200" dirty="0">
                <a:latin typeface="+mj-lt"/>
              </a:rPr>
              <a:t>2 NO(</a:t>
            </a:r>
            <a:r>
              <a:rPr lang="en-US" sz="3200" i="1" dirty="0">
                <a:latin typeface="+mj-lt"/>
              </a:rPr>
              <a:t>g</a:t>
            </a:r>
            <a:r>
              <a:rPr lang="en-US" sz="3200" dirty="0">
                <a:latin typeface="+mj-lt"/>
              </a:rPr>
              <a:t>) + O</a:t>
            </a:r>
            <a:r>
              <a:rPr lang="en-US" sz="3200" baseline="-25000" dirty="0">
                <a:latin typeface="+mj-lt"/>
              </a:rPr>
              <a:t>2</a:t>
            </a:r>
            <a:r>
              <a:rPr lang="en-US" sz="3200" dirty="0">
                <a:latin typeface="+mj-lt"/>
              </a:rPr>
              <a:t>(</a:t>
            </a:r>
            <a:r>
              <a:rPr lang="en-US" sz="3200" i="1" dirty="0">
                <a:latin typeface="+mj-lt"/>
              </a:rPr>
              <a:t>g</a:t>
            </a:r>
            <a:r>
              <a:rPr lang="en-US" sz="3200" dirty="0">
                <a:latin typeface="+mj-lt"/>
              </a:rPr>
              <a:t>) </a:t>
            </a:r>
            <a:r>
              <a:rPr lang="en-US" sz="3200" dirty="0">
                <a:latin typeface="+mj-lt"/>
                <a:sym typeface="Wingdings" panose="05000000000000000000" pitchFamily="2" charset="2"/>
              </a:rPr>
              <a:t></a:t>
            </a:r>
            <a:r>
              <a:rPr lang="en-US" sz="3200" dirty="0">
                <a:latin typeface="+mj-lt"/>
              </a:rPr>
              <a:t> 2 NO</a:t>
            </a:r>
            <a:r>
              <a:rPr lang="en-US" sz="3200" baseline="-25000" dirty="0">
                <a:latin typeface="+mj-lt"/>
              </a:rPr>
              <a:t>2</a:t>
            </a:r>
            <a:r>
              <a:rPr lang="en-US" sz="3200" dirty="0">
                <a:latin typeface="+mj-lt"/>
              </a:rPr>
              <a:t>(</a:t>
            </a:r>
            <a:r>
              <a:rPr lang="en-US" sz="3200" i="1" dirty="0">
                <a:latin typeface="+mj-lt"/>
              </a:rPr>
              <a:t>g</a:t>
            </a:r>
            <a:r>
              <a:rPr lang="en-US" sz="3200" dirty="0">
                <a:latin typeface="+mj-lt"/>
              </a:rPr>
              <a:t>) </a:t>
            </a:r>
          </a:p>
          <a:p>
            <a:pPr algn="ctr">
              <a:lnSpc>
                <a:spcPct val="130000"/>
              </a:lnSpc>
            </a:pPr>
            <a:r>
              <a:rPr lang="en-US" sz="3600" dirty="0">
                <a:solidFill>
                  <a:srgbClr val="0070C0"/>
                </a:solidFill>
                <a:latin typeface="+mj-lt"/>
              </a:rPr>
              <a:t>Rate = k[NO]</a:t>
            </a:r>
            <a:r>
              <a:rPr lang="en-US" sz="3600" baseline="30000" dirty="0">
                <a:solidFill>
                  <a:srgbClr val="0070C0"/>
                </a:solidFill>
                <a:latin typeface="+mj-lt"/>
              </a:rPr>
              <a:t>2</a:t>
            </a:r>
            <a:r>
              <a:rPr lang="en-US" sz="3600" dirty="0">
                <a:solidFill>
                  <a:srgbClr val="0070C0"/>
                </a:solidFill>
                <a:latin typeface="+mj-lt"/>
              </a:rPr>
              <a:t>[O</a:t>
            </a:r>
            <a:r>
              <a:rPr lang="en-US" sz="3600" baseline="-25000" dirty="0">
                <a:solidFill>
                  <a:srgbClr val="0070C0"/>
                </a:solidFill>
                <a:latin typeface="+mj-lt"/>
              </a:rPr>
              <a:t>2</a:t>
            </a:r>
            <a:r>
              <a:rPr lang="en-US" sz="3600" dirty="0">
                <a:solidFill>
                  <a:srgbClr val="0070C0"/>
                </a:solidFill>
                <a:latin typeface="+mj-lt"/>
              </a:rPr>
              <a:t>].  </a:t>
            </a:r>
          </a:p>
          <a:p>
            <a:pPr algn="ctr"/>
            <a:endParaRPr lang="en-US" sz="3600" dirty="0">
              <a:solidFill>
                <a:srgbClr val="0070C0"/>
              </a:solidFill>
              <a:latin typeface="+mj-lt"/>
            </a:endParaRPr>
          </a:p>
          <a:p>
            <a:pPr algn="ctr"/>
            <a:r>
              <a:rPr lang="en-US" sz="3600" b="0" dirty="0">
                <a:latin typeface="+mj-lt"/>
              </a:rPr>
              <a:t>The reaction is </a:t>
            </a:r>
          </a:p>
          <a:p>
            <a:pPr marL="1943100" lvl="3" indent="-571500">
              <a:buFont typeface="Arial" panose="020B0604020202020204" pitchFamily="34" charset="0"/>
              <a:buChar char="•"/>
            </a:pPr>
            <a:r>
              <a:rPr lang="en-US" sz="3600" b="0" dirty="0">
                <a:latin typeface="+mj-lt"/>
              </a:rPr>
              <a:t>second order with respect to [NO], </a:t>
            </a:r>
          </a:p>
          <a:p>
            <a:pPr marL="1943100" lvl="3" indent="-571500">
              <a:buFont typeface="Arial" panose="020B0604020202020204" pitchFamily="34" charset="0"/>
              <a:buChar char="•"/>
            </a:pPr>
            <a:r>
              <a:rPr lang="en-US" sz="3600" b="0" dirty="0">
                <a:latin typeface="+mj-lt"/>
              </a:rPr>
              <a:t>first order with respect to [O</a:t>
            </a:r>
            <a:r>
              <a:rPr lang="en-US" sz="3600" b="0" baseline="-25000" dirty="0">
                <a:latin typeface="+mj-lt"/>
              </a:rPr>
              <a:t>2</a:t>
            </a:r>
            <a:r>
              <a:rPr lang="en-US" sz="3600" b="0" dirty="0">
                <a:latin typeface="+mj-lt"/>
              </a:rPr>
              <a:t>], </a:t>
            </a:r>
          </a:p>
          <a:p>
            <a:pPr marL="1943100" lvl="3" indent="-571500">
              <a:buFont typeface="Arial" panose="020B0604020202020204" pitchFamily="34" charset="0"/>
              <a:buChar char="•"/>
            </a:pPr>
            <a:r>
              <a:rPr lang="en-US" sz="3600" b="0" dirty="0">
                <a:latin typeface="+mj-lt"/>
              </a:rPr>
              <a:t>and third order overall.</a:t>
            </a:r>
          </a:p>
        </p:txBody>
      </p:sp>
    </p:spTree>
    <p:extLst>
      <p:ext uri="{BB962C8B-B14F-4D97-AF65-F5344CB8AC3E}">
        <p14:creationId xmlns:p14="http://schemas.microsoft.com/office/powerpoint/2010/main" val="18296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emistry">
  <a:themeElements>
    <a:clrScheme name="chemistry 8">
      <a:dk1>
        <a:srgbClr val="808080"/>
      </a:dk1>
      <a:lt1>
        <a:srgbClr val="FFFFFF"/>
      </a:lt1>
      <a:dk2>
        <a:srgbClr val="3366FF"/>
      </a:dk2>
      <a:lt2>
        <a:srgbClr val="FFFFFF"/>
      </a:lt2>
      <a:accent1>
        <a:srgbClr val="FFFF00"/>
      </a:accent1>
      <a:accent2>
        <a:srgbClr val="3333CC"/>
      </a:accent2>
      <a:accent3>
        <a:srgbClr val="ADB8FF"/>
      </a:accent3>
      <a:accent4>
        <a:srgbClr val="DADADA"/>
      </a:accent4>
      <a:accent5>
        <a:srgbClr val="FFFFAA"/>
      </a:accent5>
      <a:accent6>
        <a:srgbClr val="2D2DB9"/>
      </a:accent6>
      <a:hlink>
        <a:srgbClr val="CCCCFF"/>
      </a:hlink>
      <a:folHlink>
        <a:srgbClr val="B2B2B2"/>
      </a:folHlink>
    </a:clrScheme>
    <a:fontScheme name="chemistry">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hemistr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emistr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emistr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emistr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emist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emist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emist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hemistry 8">
        <a:dk1>
          <a:srgbClr val="808080"/>
        </a:dk1>
        <a:lt1>
          <a:srgbClr val="FFFFFF"/>
        </a:lt1>
        <a:dk2>
          <a:srgbClr val="3366FF"/>
        </a:dk2>
        <a:lt2>
          <a:srgbClr val="FFFFFF"/>
        </a:lt2>
        <a:accent1>
          <a:srgbClr val="FFFF00"/>
        </a:accent1>
        <a:accent2>
          <a:srgbClr val="3333CC"/>
        </a:accent2>
        <a:accent3>
          <a:srgbClr val="ADB8FF"/>
        </a:accent3>
        <a:accent4>
          <a:srgbClr val="DADADA"/>
        </a:accent4>
        <a:accent5>
          <a:srgbClr val="FFFFA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15773</TotalTime>
  <Words>2443</Words>
  <Application>Microsoft Office PowerPoint</Application>
  <PresentationFormat>Widescreen</PresentationFormat>
  <Paragraphs>529</Paragraphs>
  <Slides>41</Slides>
  <Notes>13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41</vt:i4>
      </vt:variant>
    </vt:vector>
  </HeadingPairs>
  <TitlesOfParts>
    <vt:vector size="53" baseType="lpstr">
      <vt:lpstr>Arial</vt:lpstr>
      <vt:lpstr>Calibri</vt:lpstr>
      <vt:lpstr>Calibri Light</vt:lpstr>
      <vt:lpstr>Cambria Math</vt:lpstr>
      <vt:lpstr>Comic Sans MS</vt:lpstr>
      <vt:lpstr>Helvetica</vt:lpstr>
      <vt:lpstr>Impact</vt:lpstr>
      <vt:lpstr>Symbol</vt:lpstr>
      <vt:lpstr>chemistry</vt:lpstr>
      <vt:lpstr>Default Design</vt:lpstr>
      <vt:lpstr>Office Theme</vt:lpstr>
      <vt:lpstr>Equation</vt:lpstr>
      <vt:lpstr>N9 - KINETICS</vt:lpstr>
      <vt:lpstr>N9 - KINETICS</vt:lpstr>
      <vt:lpstr>Rate Laws</vt:lpstr>
      <vt:lpstr>This section is review! Only write stuff down if you need to! Or go back and add some notes to your notebook after class! We are going to zip through it since it is review!</vt:lpstr>
      <vt:lpstr>Rate Laws</vt:lpstr>
      <vt:lpstr>Rate Laws</vt:lpstr>
      <vt:lpstr>Rate Laws</vt:lpstr>
      <vt:lpstr>Single Step Reactions</vt:lpstr>
      <vt:lpstr>Single Step Reactions</vt:lpstr>
      <vt:lpstr>Method of Initial Rates</vt:lpstr>
      <vt:lpstr>Writing a (differential) Rate Law</vt:lpstr>
      <vt:lpstr>Writing a (differential) Rate Law</vt:lpstr>
      <vt:lpstr>Writing a (differential) Rate Law</vt:lpstr>
      <vt:lpstr>Writing a (differential) Rate Law</vt:lpstr>
      <vt:lpstr>How I like to find the units because I’m lazy </vt:lpstr>
      <vt:lpstr>Writing a (differential) Rate Law</vt:lpstr>
      <vt:lpstr>The Effect of Orders on Rate</vt:lpstr>
      <vt:lpstr>This section is new! For sure take notes on this part, and add more details at home like normal!</vt:lpstr>
      <vt:lpstr>Integrated Rate Law</vt:lpstr>
      <vt:lpstr>Integrated Rate Law</vt:lpstr>
      <vt:lpstr>Half Life with Integrated Rate Laws</vt:lpstr>
      <vt:lpstr>Half Life with Integrated Rate Laws</vt:lpstr>
      <vt:lpstr>Relationship Between [  ] and ½ Life</vt:lpstr>
      <vt:lpstr>How Does Half Life Change Over Time?</vt:lpstr>
      <vt:lpstr>Graphical Determination of Rate Law</vt:lpstr>
      <vt:lpstr>PowerPoint Presentation</vt:lpstr>
      <vt:lpstr>PowerPoint Presentation</vt:lpstr>
      <vt:lpstr>PowerPoint Presentation</vt:lpstr>
      <vt:lpstr>PowerPoint Presentation</vt:lpstr>
      <vt:lpstr>PowerPoint Presentation</vt:lpstr>
      <vt:lpstr>Time vs. [H2O2]</vt:lpstr>
      <vt:lpstr>Time vs. ln[H2O2]</vt:lpstr>
      <vt:lpstr>Time vs. 1/[H2O2]</vt:lpstr>
      <vt:lpstr>And the winner is… Time vs. ln[H2O2]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Independent Web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Allan</dc:creator>
  <cp:lastModifiedBy>Farmer, Stephanie [DH]</cp:lastModifiedBy>
  <cp:revision>346</cp:revision>
  <dcterms:created xsi:type="dcterms:W3CDTF">2006-06-14T20:08:31Z</dcterms:created>
  <dcterms:modified xsi:type="dcterms:W3CDTF">2024-12-18T20:31:23Z</dcterms:modified>
</cp:coreProperties>
</file>