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25"/>
    <p:restoredTop sz="94807"/>
  </p:normalViewPr>
  <p:slideViewPr>
    <p:cSldViewPr snapToGrid="0" snapToObjects="1">
      <p:cViewPr varScale="1">
        <p:scale>
          <a:sx n="64" d="100"/>
          <a:sy n="64" d="100"/>
        </p:scale>
        <p:origin x="6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2663D-63C5-9F4C-B84E-E2A184EBF2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08B340-98A2-7946-B73F-9A3AB57E2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BD4BDA-DAD6-F647-9647-40AB0CAC737C}"/>
              </a:ext>
            </a:extLst>
          </p:cNvPr>
          <p:cNvSpPr>
            <a:spLocks noGrp="1"/>
          </p:cNvSpPr>
          <p:nvPr>
            <p:ph type="dt" sz="half" idx="10"/>
          </p:nvPr>
        </p:nvSpPr>
        <p:spPr/>
        <p:txBody>
          <a:bodyPr/>
          <a:lstStyle/>
          <a:p>
            <a:fld id="{B3FB54C4-ABC2-7C4B-B139-C1D5AF640F60}" type="datetimeFigureOut">
              <a:rPr lang="en-US" smtClean="0"/>
              <a:t>11/28/2022</a:t>
            </a:fld>
            <a:endParaRPr lang="en-US"/>
          </a:p>
        </p:txBody>
      </p:sp>
      <p:sp>
        <p:nvSpPr>
          <p:cNvPr id="5" name="Footer Placeholder 4">
            <a:extLst>
              <a:ext uri="{FF2B5EF4-FFF2-40B4-BE49-F238E27FC236}">
                <a16:creationId xmlns:a16="http://schemas.microsoft.com/office/drawing/2014/main" id="{C568B336-989B-7746-9381-C6AE5B5C53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40E9EB-F75E-774E-9529-314EA8837A01}"/>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1951820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060F2-7628-7E44-BCB6-2C7B54E06D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015ACD-4653-1642-939A-36468E086D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A0B151-5F9C-8C4F-82AB-F60EA7F8D627}"/>
              </a:ext>
            </a:extLst>
          </p:cNvPr>
          <p:cNvSpPr>
            <a:spLocks noGrp="1"/>
          </p:cNvSpPr>
          <p:nvPr>
            <p:ph type="dt" sz="half" idx="10"/>
          </p:nvPr>
        </p:nvSpPr>
        <p:spPr/>
        <p:txBody>
          <a:bodyPr/>
          <a:lstStyle/>
          <a:p>
            <a:fld id="{B3FB54C4-ABC2-7C4B-B139-C1D5AF640F60}" type="datetimeFigureOut">
              <a:rPr lang="en-US" smtClean="0"/>
              <a:t>11/28/2022</a:t>
            </a:fld>
            <a:endParaRPr lang="en-US"/>
          </a:p>
        </p:txBody>
      </p:sp>
      <p:sp>
        <p:nvSpPr>
          <p:cNvPr id="5" name="Footer Placeholder 4">
            <a:extLst>
              <a:ext uri="{FF2B5EF4-FFF2-40B4-BE49-F238E27FC236}">
                <a16:creationId xmlns:a16="http://schemas.microsoft.com/office/drawing/2014/main" id="{24D165B5-A707-DB48-B134-6557F0E27B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9480CA-790A-3E41-8F89-E13BCFA7B25E}"/>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2194017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62390E-9005-8043-B02A-78DB85F7EB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328330-B438-FF4C-9F60-D009DC727F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FD816D-ED3F-5748-A1EA-C8AABC105910}"/>
              </a:ext>
            </a:extLst>
          </p:cNvPr>
          <p:cNvSpPr>
            <a:spLocks noGrp="1"/>
          </p:cNvSpPr>
          <p:nvPr>
            <p:ph type="dt" sz="half" idx="10"/>
          </p:nvPr>
        </p:nvSpPr>
        <p:spPr/>
        <p:txBody>
          <a:bodyPr/>
          <a:lstStyle/>
          <a:p>
            <a:fld id="{B3FB54C4-ABC2-7C4B-B139-C1D5AF640F60}" type="datetimeFigureOut">
              <a:rPr lang="en-US" smtClean="0"/>
              <a:t>11/28/2022</a:t>
            </a:fld>
            <a:endParaRPr lang="en-US"/>
          </a:p>
        </p:txBody>
      </p:sp>
      <p:sp>
        <p:nvSpPr>
          <p:cNvPr id="5" name="Footer Placeholder 4">
            <a:extLst>
              <a:ext uri="{FF2B5EF4-FFF2-40B4-BE49-F238E27FC236}">
                <a16:creationId xmlns:a16="http://schemas.microsoft.com/office/drawing/2014/main" id="{CDAB08D2-F68A-3B48-B468-C4F7E83386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A25212-EAC4-A94A-9ED4-288DF6D6E6D8}"/>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3122264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E5088-2FB2-D441-AEB8-A8371B1237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6FDDAB-36AF-FE42-BD25-E3ACE6690C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54CFC5-4A49-0144-852E-52E90F46BC02}"/>
              </a:ext>
            </a:extLst>
          </p:cNvPr>
          <p:cNvSpPr>
            <a:spLocks noGrp="1"/>
          </p:cNvSpPr>
          <p:nvPr>
            <p:ph type="dt" sz="half" idx="10"/>
          </p:nvPr>
        </p:nvSpPr>
        <p:spPr/>
        <p:txBody>
          <a:bodyPr/>
          <a:lstStyle/>
          <a:p>
            <a:fld id="{B3FB54C4-ABC2-7C4B-B139-C1D5AF640F60}" type="datetimeFigureOut">
              <a:rPr lang="en-US" smtClean="0"/>
              <a:t>11/28/2022</a:t>
            </a:fld>
            <a:endParaRPr lang="en-US"/>
          </a:p>
        </p:txBody>
      </p:sp>
      <p:sp>
        <p:nvSpPr>
          <p:cNvPr id="5" name="Footer Placeholder 4">
            <a:extLst>
              <a:ext uri="{FF2B5EF4-FFF2-40B4-BE49-F238E27FC236}">
                <a16:creationId xmlns:a16="http://schemas.microsoft.com/office/drawing/2014/main" id="{F63724A2-301A-2B48-A2D2-CBE62B4B4C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B39338-DE27-2E40-B54B-80F9EA8DCF3B}"/>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352889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80A86-64BD-974F-A31A-53603E241F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3CB2ED-9538-E24F-B9FC-13DDBC57A8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919184-62C1-1F43-B694-E56130700AE7}"/>
              </a:ext>
            </a:extLst>
          </p:cNvPr>
          <p:cNvSpPr>
            <a:spLocks noGrp="1"/>
          </p:cNvSpPr>
          <p:nvPr>
            <p:ph type="dt" sz="half" idx="10"/>
          </p:nvPr>
        </p:nvSpPr>
        <p:spPr/>
        <p:txBody>
          <a:bodyPr/>
          <a:lstStyle/>
          <a:p>
            <a:fld id="{B3FB54C4-ABC2-7C4B-B139-C1D5AF640F60}" type="datetimeFigureOut">
              <a:rPr lang="en-US" smtClean="0"/>
              <a:t>11/28/2022</a:t>
            </a:fld>
            <a:endParaRPr lang="en-US"/>
          </a:p>
        </p:txBody>
      </p:sp>
      <p:sp>
        <p:nvSpPr>
          <p:cNvPr id="5" name="Footer Placeholder 4">
            <a:extLst>
              <a:ext uri="{FF2B5EF4-FFF2-40B4-BE49-F238E27FC236}">
                <a16:creationId xmlns:a16="http://schemas.microsoft.com/office/drawing/2014/main" id="{01F7C380-C778-4748-BEE7-F39566FED8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8881C-55E1-AD48-BEF1-104A2572D1D3}"/>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2155624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D59F8-060E-DF48-8932-EDAAA1EB40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95C48-9CB9-4A44-8BA2-3AACE77DA7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E02E2C-7E54-454A-B343-A6B1BF4593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646E47-2C2C-E64E-A9B1-F68D17419106}"/>
              </a:ext>
            </a:extLst>
          </p:cNvPr>
          <p:cNvSpPr>
            <a:spLocks noGrp="1"/>
          </p:cNvSpPr>
          <p:nvPr>
            <p:ph type="dt" sz="half" idx="10"/>
          </p:nvPr>
        </p:nvSpPr>
        <p:spPr/>
        <p:txBody>
          <a:bodyPr/>
          <a:lstStyle/>
          <a:p>
            <a:fld id="{B3FB54C4-ABC2-7C4B-B139-C1D5AF640F60}" type="datetimeFigureOut">
              <a:rPr lang="en-US" smtClean="0"/>
              <a:t>11/28/2022</a:t>
            </a:fld>
            <a:endParaRPr lang="en-US"/>
          </a:p>
        </p:txBody>
      </p:sp>
      <p:sp>
        <p:nvSpPr>
          <p:cNvPr id="6" name="Footer Placeholder 5">
            <a:extLst>
              <a:ext uri="{FF2B5EF4-FFF2-40B4-BE49-F238E27FC236}">
                <a16:creationId xmlns:a16="http://schemas.microsoft.com/office/drawing/2014/main" id="{45064461-EDDD-D948-ABBE-C027F62221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3602EE-2F89-7349-919F-91D2C3155538}"/>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313613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358E6-5686-CD49-B76D-529D413AFE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912DAE-E6A8-6047-8DFF-A54F83217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C0B044-0C85-094E-A1B9-6AB602CA65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8B5C83-C31C-004C-BD27-E34ABBFF19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850DF5-DCE0-BD49-B525-ABC5E11796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DD6F43-3C89-C445-BED3-F24EEE6621A5}"/>
              </a:ext>
            </a:extLst>
          </p:cNvPr>
          <p:cNvSpPr>
            <a:spLocks noGrp="1"/>
          </p:cNvSpPr>
          <p:nvPr>
            <p:ph type="dt" sz="half" idx="10"/>
          </p:nvPr>
        </p:nvSpPr>
        <p:spPr/>
        <p:txBody>
          <a:bodyPr/>
          <a:lstStyle/>
          <a:p>
            <a:fld id="{B3FB54C4-ABC2-7C4B-B139-C1D5AF640F60}" type="datetimeFigureOut">
              <a:rPr lang="en-US" smtClean="0"/>
              <a:t>11/28/2022</a:t>
            </a:fld>
            <a:endParaRPr lang="en-US"/>
          </a:p>
        </p:txBody>
      </p:sp>
      <p:sp>
        <p:nvSpPr>
          <p:cNvPr id="8" name="Footer Placeholder 7">
            <a:extLst>
              <a:ext uri="{FF2B5EF4-FFF2-40B4-BE49-F238E27FC236}">
                <a16:creationId xmlns:a16="http://schemas.microsoft.com/office/drawing/2014/main" id="{ADA79414-7B9B-A44F-89F3-0E21DAA24A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B080D0D-F7DA-5E43-BE42-F96D92AEC4B2}"/>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2966321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8585E-EC56-EC4A-A2BF-0E5EACA27C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388DE1-7A84-3E4E-B466-6D0D664BA43A}"/>
              </a:ext>
            </a:extLst>
          </p:cNvPr>
          <p:cNvSpPr>
            <a:spLocks noGrp="1"/>
          </p:cNvSpPr>
          <p:nvPr>
            <p:ph type="dt" sz="half" idx="10"/>
          </p:nvPr>
        </p:nvSpPr>
        <p:spPr/>
        <p:txBody>
          <a:bodyPr/>
          <a:lstStyle/>
          <a:p>
            <a:fld id="{B3FB54C4-ABC2-7C4B-B139-C1D5AF640F60}" type="datetimeFigureOut">
              <a:rPr lang="en-US" smtClean="0"/>
              <a:t>11/28/2022</a:t>
            </a:fld>
            <a:endParaRPr lang="en-US"/>
          </a:p>
        </p:txBody>
      </p:sp>
      <p:sp>
        <p:nvSpPr>
          <p:cNvPr id="4" name="Footer Placeholder 3">
            <a:extLst>
              <a:ext uri="{FF2B5EF4-FFF2-40B4-BE49-F238E27FC236}">
                <a16:creationId xmlns:a16="http://schemas.microsoft.com/office/drawing/2014/main" id="{92991D5E-7D34-3943-B206-430897CCCC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4B9114-A32C-8B49-AF42-348C0AA211FF}"/>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4246513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A9EDD1-C54A-3649-96C0-814523FD009C}"/>
              </a:ext>
            </a:extLst>
          </p:cNvPr>
          <p:cNvSpPr>
            <a:spLocks noGrp="1"/>
          </p:cNvSpPr>
          <p:nvPr>
            <p:ph type="dt" sz="half" idx="10"/>
          </p:nvPr>
        </p:nvSpPr>
        <p:spPr/>
        <p:txBody>
          <a:bodyPr/>
          <a:lstStyle/>
          <a:p>
            <a:fld id="{B3FB54C4-ABC2-7C4B-B139-C1D5AF640F60}" type="datetimeFigureOut">
              <a:rPr lang="en-US" smtClean="0"/>
              <a:t>11/28/2022</a:t>
            </a:fld>
            <a:endParaRPr lang="en-US"/>
          </a:p>
        </p:txBody>
      </p:sp>
      <p:sp>
        <p:nvSpPr>
          <p:cNvPr id="3" name="Footer Placeholder 2">
            <a:extLst>
              <a:ext uri="{FF2B5EF4-FFF2-40B4-BE49-F238E27FC236}">
                <a16:creationId xmlns:a16="http://schemas.microsoft.com/office/drawing/2014/main" id="{3D8FD57D-FBD3-8F41-94BD-7E2ED20527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E7CFCC-28F4-8743-8E7D-D3DBB2D3E980}"/>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2443766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3D7D9-6DB7-914C-9248-028D27D262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78AE22-1042-0844-9B37-77993A4F30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2453D25-8F90-2D4A-ABFC-37BFB9BD1F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B5B23-5F30-394B-BD50-9DE9B633F039}"/>
              </a:ext>
            </a:extLst>
          </p:cNvPr>
          <p:cNvSpPr>
            <a:spLocks noGrp="1"/>
          </p:cNvSpPr>
          <p:nvPr>
            <p:ph type="dt" sz="half" idx="10"/>
          </p:nvPr>
        </p:nvSpPr>
        <p:spPr/>
        <p:txBody>
          <a:bodyPr/>
          <a:lstStyle/>
          <a:p>
            <a:fld id="{B3FB54C4-ABC2-7C4B-B139-C1D5AF640F60}" type="datetimeFigureOut">
              <a:rPr lang="en-US" smtClean="0"/>
              <a:t>11/28/2022</a:t>
            </a:fld>
            <a:endParaRPr lang="en-US"/>
          </a:p>
        </p:txBody>
      </p:sp>
      <p:sp>
        <p:nvSpPr>
          <p:cNvPr id="6" name="Footer Placeholder 5">
            <a:extLst>
              <a:ext uri="{FF2B5EF4-FFF2-40B4-BE49-F238E27FC236}">
                <a16:creationId xmlns:a16="http://schemas.microsoft.com/office/drawing/2014/main" id="{283A269E-91E1-9D4F-B6C9-499FEEEBB2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EEBB23-2C49-1149-BAF3-75204B353400}"/>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232204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B3D7B-C8C7-6B4A-ABD5-3268978435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3B06EA-389C-8E4C-B02D-9C02445194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42AE4F-72A4-FF44-9C53-935E6396F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79D9A-299E-B64C-881C-196258FD8EB4}"/>
              </a:ext>
            </a:extLst>
          </p:cNvPr>
          <p:cNvSpPr>
            <a:spLocks noGrp="1"/>
          </p:cNvSpPr>
          <p:nvPr>
            <p:ph type="dt" sz="half" idx="10"/>
          </p:nvPr>
        </p:nvSpPr>
        <p:spPr/>
        <p:txBody>
          <a:bodyPr/>
          <a:lstStyle/>
          <a:p>
            <a:fld id="{B3FB54C4-ABC2-7C4B-B139-C1D5AF640F60}" type="datetimeFigureOut">
              <a:rPr lang="en-US" smtClean="0"/>
              <a:t>11/28/2022</a:t>
            </a:fld>
            <a:endParaRPr lang="en-US"/>
          </a:p>
        </p:txBody>
      </p:sp>
      <p:sp>
        <p:nvSpPr>
          <p:cNvPr id="6" name="Footer Placeholder 5">
            <a:extLst>
              <a:ext uri="{FF2B5EF4-FFF2-40B4-BE49-F238E27FC236}">
                <a16:creationId xmlns:a16="http://schemas.microsoft.com/office/drawing/2014/main" id="{D7953108-1101-3B49-A54D-28DF1F788A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152859-A45C-C941-9E0A-D54D91ADEC75}"/>
              </a:ext>
            </a:extLst>
          </p:cNvPr>
          <p:cNvSpPr>
            <a:spLocks noGrp="1"/>
          </p:cNvSpPr>
          <p:nvPr>
            <p:ph type="sldNum" sz="quarter" idx="12"/>
          </p:nvPr>
        </p:nvSpPr>
        <p:spPr/>
        <p:txBody>
          <a:bodyPr/>
          <a:lstStyle/>
          <a:p>
            <a:fld id="{8A039169-08B9-6943-AE01-97A88F57282F}" type="slidenum">
              <a:rPr lang="en-US" smtClean="0"/>
              <a:t>‹#›</a:t>
            </a:fld>
            <a:endParaRPr lang="en-US"/>
          </a:p>
        </p:txBody>
      </p:sp>
    </p:spTree>
    <p:extLst>
      <p:ext uri="{BB962C8B-B14F-4D97-AF65-F5344CB8AC3E}">
        <p14:creationId xmlns:p14="http://schemas.microsoft.com/office/powerpoint/2010/main" val="304571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9097DE-E3E0-5C4D-9C55-D0CDFA63BD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B1DBAF-F6DA-5F4B-A532-AFBF676F71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700F82-60AD-8C49-AA81-C173733DC1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B54C4-ABC2-7C4B-B139-C1D5AF640F60}" type="datetimeFigureOut">
              <a:rPr lang="en-US" smtClean="0"/>
              <a:t>11/28/2022</a:t>
            </a:fld>
            <a:endParaRPr lang="en-US"/>
          </a:p>
        </p:txBody>
      </p:sp>
      <p:sp>
        <p:nvSpPr>
          <p:cNvPr id="5" name="Footer Placeholder 4">
            <a:extLst>
              <a:ext uri="{FF2B5EF4-FFF2-40B4-BE49-F238E27FC236}">
                <a16:creationId xmlns:a16="http://schemas.microsoft.com/office/drawing/2014/main" id="{D9B3C226-AB75-064B-9FE7-3E81BF9579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C20859-4FDB-2843-B4D0-BAB0DE9871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039169-08B9-6943-AE01-97A88F57282F}" type="slidenum">
              <a:rPr lang="en-US" smtClean="0"/>
              <a:t>‹#›</a:t>
            </a:fld>
            <a:endParaRPr lang="en-US"/>
          </a:p>
        </p:txBody>
      </p:sp>
    </p:spTree>
    <p:extLst>
      <p:ext uri="{BB962C8B-B14F-4D97-AF65-F5344CB8AC3E}">
        <p14:creationId xmlns:p14="http://schemas.microsoft.com/office/powerpoint/2010/main" val="126002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rive.google.com/file/d/1nh_H1vuRQ2fR4Z2rfLeRwtdPpQ32f-xU/view?usp=sharing" TargetMode="External"/><Relationship Id="rId2" Type="http://schemas.openxmlformats.org/officeDocument/2006/relationships/hyperlink" Target="https://drive.google.com/file/d/1rMwIs0508RN39oTDOVKjBGsUTEHG7dsy/view?usp=sharing" TargetMode="External"/><Relationship Id="rId1" Type="http://schemas.openxmlformats.org/officeDocument/2006/relationships/slideLayout" Target="../slideLayouts/slideLayout6.xml"/><Relationship Id="rId4" Type="http://schemas.openxmlformats.org/officeDocument/2006/relationships/hyperlink" Target="https://drive.google.com/file/d/1lTJ7aOciHJi31fSE3tOPO0tiGw_1v1A1/view?usp=shar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0B02B-5CD9-AB46-B06E-8CDA7D647501}"/>
              </a:ext>
            </a:extLst>
          </p:cNvPr>
          <p:cNvSpPr>
            <a:spLocks noGrp="1"/>
          </p:cNvSpPr>
          <p:nvPr>
            <p:ph type="ctrTitle"/>
          </p:nvPr>
        </p:nvSpPr>
        <p:spPr/>
        <p:txBody>
          <a:bodyPr>
            <a:normAutofit/>
          </a:bodyPr>
          <a:lstStyle/>
          <a:p>
            <a:r>
              <a:rPr lang="en-US" sz="8000" dirty="0">
                <a:latin typeface="Impact" panose="020B0806030902050204" pitchFamily="34" charset="0"/>
              </a:rPr>
              <a:t>Determination of K</a:t>
            </a:r>
            <a:r>
              <a:rPr lang="en-US" sz="8000" baseline="-25000" dirty="0">
                <a:latin typeface="Impact" panose="020B0806030902050204" pitchFamily="34" charset="0"/>
              </a:rPr>
              <a:t>eq</a:t>
            </a:r>
          </a:p>
        </p:txBody>
      </p:sp>
      <p:sp>
        <p:nvSpPr>
          <p:cNvPr id="3" name="Subtitle 2">
            <a:extLst>
              <a:ext uri="{FF2B5EF4-FFF2-40B4-BE49-F238E27FC236}">
                <a16:creationId xmlns:a16="http://schemas.microsoft.com/office/drawing/2014/main" id="{6DD971D0-7B09-D74C-A489-8D3456937BB9}"/>
              </a:ext>
            </a:extLst>
          </p:cNvPr>
          <p:cNvSpPr>
            <a:spLocks noGrp="1"/>
          </p:cNvSpPr>
          <p:nvPr>
            <p:ph type="subTitle" idx="1"/>
          </p:nvPr>
        </p:nvSpPr>
        <p:spPr/>
        <p:txBody>
          <a:bodyPr>
            <a:normAutofit/>
          </a:bodyPr>
          <a:lstStyle/>
          <a:p>
            <a:r>
              <a:rPr lang="en-US" sz="4000" dirty="0"/>
              <a:t>Spectroscopic Determination</a:t>
            </a:r>
          </a:p>
        </p:txBody>
      </p:sp>
    </p:spTree>
    <p:extLst>
      <p:ext uri="{BB962C8B-B14F-4D97-AF65-F5344CB8AC3E}">
        <p14:creationId xmlns:p14="http://schemas.microsoft.com/office/powerpoint/2010/main" val="145834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BEE0-2061-C140-86BC-FD470196D7CD}"/>
              </a:ext>
            </a:extLst>
          </p:cNvPr>
          <p:cNvSpPr>
            <a:spLocks noGrp="1"/>
          </p:cNvSpPr>
          <p:nvPr>
            <p:ph type="title"/>
          </p:nvPr>
        </p:nvSpPr>
        <p:spPr/>
        <p:txBody>
          <a:bodyPr>
            <a:normAutofit/>
          </a:bodyPr>
          <a:lstStyle/>
          <a:p>
            <a:r>
              <a:rPr lang="en-US" sz="6000" dirty="0">
                <a:latin typeface="Impact" panose="020B0806030902050204" pitchFamily="34" charset="0"/>
              </a:rPr>
              <a:t>What, why, how…</a:t>
            </a:r>
          </a:p>
        </p:txBody>
      </p:sp>
      <p:sp>
        <p:nvSpPr>
          <p:cNvPr id="3" name="Content Placeholder 2">
            <a:extLst>
              <a:ext uri="{FF2B5EF4-FFF2-40B4-BE49-F238E27FC236}">
                <a16:creationId xmlns:a16="http://schemas.microsoft.com/office/drawing/2014/main" id="{25E259BA-4980-0A42-9F28-1F91569BBFBC}"/>
              </a:ext>
            </a:extLst>
          </p:cNvPr>
          <p:cNvSpPr>
            <a:spLocks noGrp="1"/>
          </p:cNvSpPr>
          <p:nvPr>
            <p:ph idx="1"/>
          </p:nvPr>
        </p:nvSpPr>
        <p:spPr>
          <a:xfrm>
            <a:off x="314325" y="1825625"/>
            <a:ext cx="11487150" cy="4351338"/>
          </a:xfrm>
        </p:spPr>
        <p:txBody>
          <a:bodyPr>
            <a:normAutofit lnSpcReduction="10000"/>
          </a:bodyPr>
          <a:lstStyle/>
          <a:p>
            <a:pPr marL="0" indent="0" algn="ctr">
              <a:buNone/>
            </a:pPr>
            <a:r>
              <a:rPr lang="en-US" b="1" dirty="0">
                <a:solidFill>
                  <a:srgbClr val="FF0000"/>
                </a:solidFill>
              </a:rPr>
              <a:t>Fe</a:t>
            </a:r>
            <a:r>
              <a:rPr lang="en-US" b="1" baseline="30000" dirty="0">
                <a:solidFill>
                  <a:srgbClr val="FF0000"/>
                </a:solidFill>
              </a:rPr>
              <a:t>3+ </a:t>
            </a:r>
            <a:r>
              <a:rPr lang="en-US" b="1" dirty="0">
                <a:solidFill>
                  <a:srgbClr val="FF0000"/>
                </a:solidFill>
              </a:rPr>
              <a:t>(</a:t>
            </a:r>
            <a:r>
              <a:rPr lang="en-US" b="1" dirty="0" err="1">
                <a:solidFill>
                  <a:srgbClr val="FF0000"/>
                </a:solidFill>
              </a:rPr>
              <a:t>aq</a:t>
            </a:r>
            <a:r>
              <a:rPr lang="en-US" b="1" dirty="0">
                <a:solidFill>
                  <a:srgbClr val="FF0000"/>
                </a:solidFill>
              </a:rPr>
              <a:t>) + SCN</a:t>
            </a:r>
            <a:r>
              <a:rPr lang="en-US" b="1" baseline="30000" dirty="0">
                <a:solidFill>
                  <a:srgbClr val="FF0000"/>
                </a:solidFill>
              </a:rPr>
              <a:t>– </a:t>
            </a:r>
            <a:r>
              <a:rPr lang="en-US" b="1" dirty="0">
                <a:solidFill>
                  <a:srgbClr val="FF0000"/>
                </a:solidFill>
              </a:rPr>
              <a:t>(</a:t>
            </a:r>
            <a:r>
              <a:rPr lang="en-US" b="1" dirty="0" err="1">
                <a:solidFill>
                  <a:srgbClr val="FF0000"/>
                </a:solidFill>
              </a:rPr>
              <a:t>aq</a:t>
            </a:r>
            <a:r>
              <a:rPr lang="en-US" b="1" dirty="0">
                <a:solidFill>
                  <a:srgbClr val="FF0000"/>
                </a:solidFill>
              </a:rPr>
              <a:t>) ↔ FeSCN</a:t>
            </a:r>
            <a:r>
              <a:rPr lang="en-US" b="1" baseline="30000" dirty="0">
                <a:solidFill>
                  <a:srgbClr val="FF0000"/>
                </a:solidFill>
              </a:rPr>
              <a:t>2+ </a:t>
            </a:r>
            <a:r>
              <a:rPr lang="en-US" b="1" dirty="0">
                <a:solidFill>
                  <a:srgbClr val="FF0000"/>
                </a:solidFill>
              </a:rPr>
              <a:t>(</a:t>
            </a:r>
            <a:r>
              <a:rPr lang="en-US" b="1" dirty="0" err="1">
                <a:solidFill>
                  <a:srgbClr val="FF0000"/>
                </a:solidFill>
              </a:rPr>
              <a:t>aq</a:t>
            </a:r>
            <a:r>
              <a:rPr lang="en-US" b="1" dirty="0">
                <a:solidFill>
                  <a:srgbClr val="FF0000"/>
                </a:solidFill>
              </a:rPr>
              <a:t>)</a:t>
            </a:r>
          </a:p>
          <a:p>
            <a:r>
              <a:rPr lang="en-US" dirty="0"/>
              <a:t>When you mix amounts of Fe</a:t>
            </a:r>
            <a:r>
              <a:rPr lang="en-US" baseline="30000" dirty="0"/>
              <a:t>3+</a:t>
            </a:r>
            <a:r>
              <a:rPr lang="en-US" dirty="0"/>
              <a:t> and SCN</a:t>
            </a:r>
            <a:r>
              <a:rPr lang="en-US" baseline="30000" dirty="0"/>
              <a:t>–</a:t>
            </a:r>
            <a:r>
              <a:rPr lang="en-US" dirty="0"/>
              <a:t>, a reaction occurs to produce FeSCN</a:t>
            </a:r>
            <a:r>
              <a:rPr lang="en-US" baseline="30000" dirty="0"/>
              <a:t>2+</a:t>
            </a:r>
            <a:r>
              <a:rPr lang="en-US" dirty="0"/>
              <a:t>, but not all of the reactants react. Thus, your beaker (or flask or cauldron) will contain some of each of these three species, which is your equilibrium system. To learn more about the system, we need to figure out a way to count the number of different ions in the reaction mixture. That is the major objective of this experiment, and to achieve this objective you will take advantage of something about FeSCN</a:t>
            </a:r>
            <a:r>
              <a:rPr lang="en-US" baseline="30000" dirty="0"/>
              <a:t>2+</a:t>
            </a:r>
            <a:r>
              <a:rPr lang="en-US" dirty="0"/>
              <a:t> – in aqueous solution it has a reddish color. The two reactants, Fe</a:t>
            </a:r>
            <a:r>
              <a:rPr lang="en-US" baseline="30000" dirty="0"/>
              <a:t>3+ </a:t>
            </a:r>
            <a:r>
              <a:rPr lang="en-US" dirty="0"/>
              <a:t>and SCN</a:t>
            </a:r>
            <a:r>
              <a:rPr lang="en-US" baseline="30000" dirty="0"/>
              <a:t>–</a:t>
            </a:r>
            <a:r>
              <a:rPr lang="en-US" dirty="0"/>
              <a:t>, are essentially colorless in solution, thus the red color you will see when you conduct the reaction is produced by the FeSCN</a:t>
            </a:r>
            <a:r>
              <a:rPr lang="en-US" baseline="30000" dirty="0"/>
              <a:t>2+</a:t>
            </a:r>
            <a:r>
              <a:rPr lang="en-US" dirty="0"/>
              <a:t> ions.</a:t>
            </a:r>
          </a:p>
          <a:p>
            <a:endParaRPr lang="en-US" dirty="0"/>
          </a:p>
        </p:txBody>
      </p:sp>
    </p:spTree>
    <p:extLst>
      <p:ext uri="{BB962C8B-B14F-4D97-AF65-F5344CB8AC3E}">
        <p14:creationId xmlns:p14="http://schemas.microsoft.com/office/powerpoint/2010/main" val="282091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C3A5C-A77F-8E4E-BBCD-091D809FCE0C}"/>
              </a:ext>
            </a:extLst>
          </p:cNvPr>
          <p:cNvSpPr>
            <a:spLocks noGrp="1"/>
          </p:cNvSpPr>
          <p:nvPr>
            <p:ph type="title"/>
          </p:nvPr>
        </p:nvSpPr>
        <p:spPr>
          <a:xfrm>
            <a:off x="223839" y="284163"/>
            <a:ext cx="10515600" cy="1325563"/>
          </a:xfrm>
        </p:spPr>
        <p:txBody>
          <a:bodyPr>
            <a:noAutofit/>
          </a:bodyPr>
          <a:lstStyle/>
          <a:p>
            <a:r>
              <a:rPr lang="en-US" sz="6000" dirty="0">
                <a:solidFill>
                  <a:srgbClr val="FF0000"/>
                </a:solidFill>
                <a:latin typeface="Impact" panose="020B0806030902050204" pitchFamily="34" charset="0"/>
              </a:rPr>
              <a:t>Assume Room </a:t>
            </a:r>
            <a:br>
              <a:rPr lang="en-US" sz="6000" dirty="0">
                <a:solidFill>
                  <a:srgbClr val="FF0000"/>
                </a:solidFill>
                <a:latin typeface="Impact" panose="020B0806030902050204" pitchFamily="34" charset="0"/>
              </a:rPr>
            </a:br>
            <a:r>
              <a:rPr lang="en-US" sz="6000" dirty="0">
                <a:solidFill>
                  <a:srgbClr val="FF0000"/>
                </a:solidFill>
                <a:latin typeface="Impact" panose="020B0806030902050204" pitchFamily="34" charset="0"/>
              </a:rPr>
              <a:t>Temperature</a:t>
            </a:r>
          </a:p>
        </p:txBody>
      </p:sp>
      <p:sp>
        <p:nvSpPr>
          <p:cNvPr id="3" name="Content Placeholder 2">
            <a:extLst>
              <a:ext uri="{FF2B5EF4-FFF2-40B4-BE49-F238E27FC236}">
                <a16:creationId xmlns:a16="http://schemas.microsoft.com/office/drawing/2014/main" id="{02910A3D-B370-6247-8DDB-295E8FB398E4}"/>
              </a:ext>
            </a:extLst>
          </p:cNvPr>
          <p:cNvSpPr>
            <a:spLocks noGrp="1"/>
          </p:cNvSpPr>
          <p:nvPr>
            <p:ph idx="1"/>
          </p:nvPr>
        </p:nvSpPr>
        <p:spPr>
          <a:xfrm>
            <a:off x="123824" y="2370137"/>
            <a:ext cx="11844337" cy="4351338"/>
          </a:xfrm>
        </p:spPr>
        <p:txBody>
          <a:bodyPr>
            <a:normAutofit fontScale="92500" lnSpcReduction="20000"/>
          </a:bodyPr>
          <a:lstStyle/>
          <a:p>
            <a:r>
              <a:rPr lang="en-US" sz="3900" dirty="0">
                <a:latin typeface="Times New Roman" panose="02020603050405020304" pitchFamily="18" charset="0"/>
                <a:cs typeface="Times New Roman" panose="02020603050405020304" pitchFamily="18" charset="0"/>
              </a:rPr>
              <a:t>To find the value of </a:t>
            </a:r>
            <a:r>
              <a:rPr lang="en-US" sz="3900" i="1" dirty="0">
                <a:latin typeface="Times New Roman" panose="02020603050405020304" pitchFamily="18" charset="0"/>
                <a:cs typeface="Times New Roman" panose="02020603050405020304" pitchFamily="18" charset="0"/>
              </a:rPr>
              <a:t>K</a:t>
            </a:r>
            <a:r>
              <a:rPr lang="en-US" sz="3900" i="1" baseline="-25000" dirty="0">
                <a:latin typeface="Times New Roman" panose="02020603050405020304" pitchFamily="18" charset="0"/>
                <a:cs typeface="Times New Roman" panose="02020603050405020304" pitchFamily="18" charset="0"/>
              </a:rPr>
              <a:t>eq</a:t>
            </a:r>
            <a:r>
              <a:rPr lang="en-US" sz="3900" dirty="0">
                <a:latin typeface="Times New Roman" panose="02020603050405020304" pitchFamily="18" charset="0"/>
                <a:cs typeface="Times New Roman" panose="02020603050405020304" pitchFamily="18" charset="0"/>
              </a:rPr>
              <a:t> at a given temperature, it is necessary to determine the molar concentration of each of the three species in solution at equilibrium. You will determine the concentrations by using a </a:t>
            </a:r>
            <a:r>
              <a:rPr lang="en-US" sz="3900" dirty="0">
                <a:solidFill>
                  <a:srgbClr val="FF0000"/>
                </a:solidFill>
                <a:latin typeface="Times New Roman" panose="02020603050405020304" pitchFamily="18" charset="0"/>
                <a:cs typeface="Times New Roman" panose="02020603050405020304" pitchFamily="18" charset="0"/>
              </a:rPr>
              <a:t>Vernier Spectrometer </a:t>
            </a:r>
            <a:r>
              <a:rPr lang="en-US" sz="3900" dirty="0">
                <a:latin typeface="Times New Roman" panose="02020603050405020304" pitchFamily="18" charset="0"/>
                <a:cs typeface="Times New Roman" panose="02020603050405020304" pitchFamily="18" charset="0"/>
              </a:rPr>
              <a:t>to measure the amount of light of a specific wavelength that passes through a sample of the equilibrium mixtures. The amount of light absorbed by a colored solution is proportional to its concentration. The red FeSCN</a:t>
            </a:r>
            <a:r>
              <a:rPr lang="en-US" sz="3900" baseline="30000" dirty="0">
                <a:latin typeface="Times New Roman" panose="02020603050405020304" pitchFamily="18" charset="0"/>
                <a:cs typeface="Times New Roman" panose="02020603050405020304" pitchFamily="18" charset="0"/>
              </a:rPr>
              <a:t>2+</a:t>
            </a:r>
            <a:r>
              <a:rPr lang="en-US" sz="3900" dirty="0">
                <a:latin typeface="Times New Roman" panose="02020603050405020304" pitchFamily="18" charset="0"/>
                <a:cs typeface="Times New Roman" panose="02020603050405020304" pitchFamily="18" charset="0"/>
              </a:rPr>
              <a:t> solution absorbs blue light. Spectrometer users will determine an appropriate wavelength based on the absorbance spectrum of the solution. The wavelength will be close to, but not exactly, 470 nm.</a:t>
            </a:r>
          </a:p>
          <a:p>
            <a:endParaRPr lang="en-US" dirty="0"/>
          </a:p>
        </p:txBody>
      </p:sp>
      <p:pic>
        <p:nvPicPr>
          <p:cNvPr id="4" name="Picture 3">
            <a:extLst>
              <a:ext uri="{FF2B5EF4-FFF2-40B4-BE49-F238E27FC236}">
                <a16:creationId xmlns:a16="http://schemas.microsoft.com/office/drawing/2014/main" id="{5E272D45-0041-9E41-9D5E-118BF281017A}"/>
              </a:ext>
            </a:extLst>
          </p:cNvPr>
          <p:cNvPicPr/>
          <p:nvPr/>
        </p:nvPicPr>
        <p:blipFill>
          <a:blip r:embed="rId2" cstate="print"/>
          <a:srcRect/>
          <a:stretch>
            <a:fillRect/>
          </a:stretch>
        </p:blipFill>
        <p:spPr bwMode="auto">
          <a:xfrm>
            <a:off x="7710486" y="284163"/>
            <a:ext cx="4257675" cy="2085974"/>
          </a:xfrm>
          <a:prstGeom prst="rect">
            <a:avLst/>
          </a:prstGeom>
          <a:noFill/>
          <a:ln w="9525">
            <a:noFill/>
            <a:miter lim="800000"/>
            <a:headEnd/>
            <a:tailEnd/>
          </a:ln>
        </p:spPr>
      </p:pic>
    </p:spTree>
    <p:extLst>
      <p:ext uri="{BB962C8B-B14F-4D97-AF65-F5344CB8AC3E}">
        <p14:creationId xmlns:p14="http://schemas.microsoft.com/office/powerpoint/2010/main" val="4018409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058DF-208B-4C4B-98CA-8FD53D27D428}"/>
              </a:ext>
            </a:extLst>
          </p:cNvPr>
          <p:cNvSpPr>
            <a:spLocks noGrp="1"/>
          </p:cNvSpPr>
          <p:nvPr>
            <p:ph type="title"/>
          </p:nvPr>
        </p:nvSpPr>
        <p:spPr/>
        <p:txBody>
          <a:bodyPr>
            <a:normAutofit/>
          </a:bodyPr>
          <a:lstStyle/>
          <a:p>
            <a:r>
              <a:rPr lang="en-US" sz="6000" dirty="0">
                <a:latin typeface="Impact" panose="020B0806030902050204" pitchFamily="34" charset="0"/>
              </a:rPr>
              <a:t>Need Beer’s Law Curve first</a:t>
            </a:r>
          </a:p>
        </p:txBody>
      </p:sp>
      <p:sp>
        <p:nvSpPr>
          <p:cNvPr id="3" name="Content Placeholder 2">
            <a:extLst>
              <a:ext uri="{FF2B5EF4-FFF2-40B4-BE49-F238E27FC236}">
                <a16:creationId xmlns:a16="http://schemas.microsoft.com/office/drawing/2014/main" id="{DAEA228F-2002-764B-A1CF-43F17229DEA3}"/>
              </a:ext>
            </a:extLst>
          </p:cNvPr>
          <p:cNvSpPr>
            <a:spLocks noGrp="1"/>
          </p:cNvSpPr>
          <p:nvPr>
            <p:ph idx="1"/>
          </p:nvPr>
        </p:nvSpPr>
        <p:spPr/>
        <p:txBody>
          <a:bodyPr/>
          <a:lstStyle/>
          <a:p>
            <a:r>
              <a:rPr lang="en-US" dirty="0"/>
              <a:t>In Part I of the experiment, you will prepare a series of standard solutions of FeSCN</a:t>
            </a:r>
            <a:r>
              <a:rPr lang="en-US" baseline="30000" dirty="0"/>
              <a:t>2+</a:t>
            </a:r>
            <a:r>
              <a:rPr lang="en-US" dirty="0"/>
              <a:t> from solutions of varying concentrations of SCN</a:t>
            </a:r>
            <a:r>
              <a:rPr lang="en-US" baseline="30000" dirty="0"/>
              <a:t>–</a:t>
            </a:r>
            <a:r>
              <a:rPr lang="en-US" dirty="0"/>
              <a:t> and constant concentrations of H</a:t>
            </a:r>
            <a:r>
              <a:rPr lang="en-US" baseline="30000" dirty="0"/>
              <a:t>+</a:t>
            </a:r>
            <a:r>
              <a:rPr lang="en-US" dirty="0"/>
              <a:t> and Fe</a:t>
            </a:r>
            <a:r>
              <a:rPr lang="en-US" baseline="30000" dirty="0"/>
              <a:t>3+</a:t>
            </a:r>
            <a:r>
              <a:rPr lang="en-US" dirty="0"/>
              <a:t> that are in stoichiometric excess.</a:t>
            </a:r>
          </a:p>
          <a:p>
            <a:r>
              <a:rPr lang="en-US" b="1" dirty="0"/>
              <a:t>Important</a:t>
            </a:r>
            <a:r>
              <a:rPr lang="en-US" dirty="0"/>
              <a:t>: The mixtures you will prepare are light sensitive. You need to measure the absorbance of these four mixtures </a:t>
            </a:r>
            <a:r>
              <a:rPr lang="en-US" b="1" u="sng" dirty="0"/>
              <a:t>within 2–5 minutes</a:t>
            </a:r>
            <a:r>
              <a:rPr lang="en-US" dirty="0"/>
              <a:t> of preparing them</a:t>
            </a:r>
          </a:p>
        </p:txBody>
      </p:sp>
      <p:graphicFrame>
        <p:nvGraphicFramePr>
          <p:cNvPr id="4" name="Table 3">
            <a:extLst>
              <a:ext uri="{FF2B5EF4-FFF2-40B4-BE49-F238E27FC236}">
                <a16:creationId xmlns:a16="http://schemas.microsoft.com/office/drawing/2014/main" id="{9272839F-72CA-6D4F-ABF5-E1FA01DBEAC9}"/>
              </a:ext>
            </a:extLst>
          </p:cNvPr>
          <p:cNvGraphicFramePr>
            <a:graphicFrameLocks noGrp="1"/>
          </p:cNvGraphicFramePr>
          <p:nvPr>
            <p:extLst>
              <p:ext uri="{D42A27DB-BD31-4B8C-83A1-F6EECF244321}">
                <p14:modId xmlns:p14="http://schemas.microsoft.com/office/powerpoint/2010/main" val="423578419"/>
              </p:ext>
            </p:extLst>
          </p:nvPr>
        </p:nvGraphicFramePr>
        <p:xfrm>
          <a:off x="2881313" y="4753928"/>
          <a:ext cx="7796320" cy="2011679"/>
        </p:xfrm>
        <a:graphic>
          <a:graphicData uri="http://schemas.openxmlformats.org/drawingml/2006/table">
            <a:tbl>
              <a:tblPr>
                <a:tableStyleId>{5C22544A-7EE6-4342-B048-85BDC9FD1C3A}</a:tableStyleId>
              </a:tblPr>
              <a:tblGrid>
                <a:gridCol w="723046">
                  <a:extLst>
                    <a:ext uri="{9D8B030D-6E8A-4147-A177-3AD203B41FA5}">
                      <a16:colId xmlns:a16="http://schemas.microsoft.com/office/drawing/2014/main" val="3631623351"/>
                    </a:ext>
                  </a:extLst>
                </a:gridCol>
                <a:gridCol w="2357758">
                  <a:extLst>
                    <a:ext uri="{9D8B030D-6E8A-4147-A177-3AD203B41FA5}">
                      <a16:colId xmlns:a16="http://schemas.microsoft.com/office/drawing/2014/main" val="380723121"/>
                    </a:ext>
                  </a:extLst>
                </a:gridCol>
                <a:gridCol w="2357758">
                  <a:extLst>
                    <a:ext uri="{9D8B030D-6E8A-4147-A177-3AD203B41FA5}">
                      <a16:colId xmlns:a16="http://schemas.microsoft.com/office/drawing/2014/main" val="951913670"/>
                    </a:ext>
                  </a:extLst>
                </a:gridCol>
                <a:gridCol w="2357758">
                  <a:extLst>
                    <a:ext uri="{9D8B030D-6E8A-4147-A177-3AD203B41FA5}">
                      <a16:colId xmlns:a16="http://schemas.microsoft.com/office/drawing/2014/main" val="3660227150"/>
                    </a:ext>
                  </a:extLst>
                </a:gridCol>
              </a:tblGrid>
              <a:tr h="589055">
                <a:tc>
                  <a:txBody>
                    <a:bodyPr/>
                    <a:lstStyle/>
                    <a:p>
                      <a:pPr marL="0" marR="0" algn="ctr">
                        <a:lnSpc>
                          <a:spcPts val="1250"/>
                        </a:lnSpc>
                        <a:spcBef>
                          <a:spcPts val="0"/>
                        </a:spcBef>
                        <a:spcAft>
                          <a:spcPts val="0"/>
                        </a:spcAft>
                      </a:pPr>
                      <a:r>
                        <a:rPr lang="en-US" sz="1600" b="1" dirty="0">
                          <a:effectLst/>
                        </a:rPr>
                        <a:t>Beaker</a:t>
                      </a:r>
                      <a:endParaRPr lang="en-US" sz="1600" b="1"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b="1" dirty="0">
                          <a:effectLst/>
                        </a:rPr>
                        <a:t>0.200 M Fe(NO</a:t>
                      </a:r>
                      <a:r>
                        <a:rPr lang="en-US" sz="700" b="1" baseline="-25000" dirty="0">
                          <a:effectLst/>
                        </a:rPr>
                        <a:t>3</a:t>
                      </a:r>
                      <a:r>
                        <a:rPr lang="en-US" sz="1600" b="1" dirty="0">
                          <a:effectLst/>
                        </a:rPr>
                        <a:t>)</a:t>
                      </a:r>
                      <a:r>
                        <a:rPr lang="en-US" sz="700" b="1" baseline="-25000" dirty="0">
                          <a:effectLst/>
                        </a:rPr>
                        <a:t>3</a:t>
                      </a:r>
                      <a:br>
                        <a:rPr lang="en-US" sz="1600" b="1" dirty="0">
                          <a:effectLst/>
                        </a:rPr>
                      </a:br>
                      <a:r>
                        <a:rPr lang="en-US" sz="1600" b="1" dirty="0">
                          <a:effectLst/>
                        </a:rPr>
                        <a:t>(mL)</a:t>
                      </a:r>
                      <a:endParaRPr lang="en-US" sz="1600" b="1"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b="1" dirty="0">
                          <a:effectLst/>
                        </a:rPr>
                        <a:t>0.0020 M SCN</a:t>
                      </a:r>
                      <a:r>
                        <a:rPr lang="en-US" sz="700" b="1" baseline="30000" dirty="0">
                          <a:effectLst/>
                        </a:rPr>
                        <a:t>–</a:t>
                      </a:r>
                      <a:br>
                        <a:rPr lang="en-US" sz="1600" b="1" dirty="0">
                          <a:effectLst/>
                        </a:rPr>
                      </a:br>
                      <a:r>
                        <a:rPr lang="en-US" sz="1600" b="1" dirty="0">
                          <a:effectLst/>
                        </a:rPr>
                        <a:t>(mL)</a:t>
                      </a:r>
                      <a:endParaRPr lang="en-US" sz="1600" b="1"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b="1" dirty="0">
                          <a:effectLst/>
                        </a:rPr>
                        <a:t>H</a:t>
                      </a:r>
                      <a:r>
                        <a:rPr lang="en-US" sz="700" b="1" baseline="-25000" dirty="0">
                          <a:effectLst/>
                        </a:rPr>
                        <a:t>2</a:t>
                      </a:r>
                      <a:r>
                        <a:rPr lang="en-US" sz="1600" b="1" dirty="0">
                          <a:effectLst/>
                        </a:rPr>
                        <a:t>O</a:t>
                      </a:r>
                      <a:br>
                        <a:rPr lang="en-US" sz="1600" b="1" dirty="0">
                          <a:effectLst/>
                        </a:rPr>
                      </a:br>
                      <a:r>
                        <a:rPr lang="en-US" sz="1600" b="1" dirty="0">
                          <a:effectLst/>
                        </a:rPr>
                        <a:t>(mL)</a:t>
                      </a:r>
                      <a:endParaRPr lang="en-US" sz="1600" b="1"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0221546"/>
                  </a:ext>
                </a:extLst>
              </a:tr>
              <a:tr h="355656">
                <a:tc>
                  <a:txBody>
                    <a:bodyPr/>
                    <a:lstStyle/>
                    <a:p>
                      <a:pPr marL="0" marR="0" algn="ctr">
                        <a:lnSpc>
                          <a:spcPts val="1250"/>
                        </a:lnSpc>
                        <a:spcBef>
                          <a:spcPts val="0"/>
                        </a:spcBef>
                        <a:spcAft>
                          <a:spcPts val="0"/>
                        </a:spcAft>
                      </a:pPr>
                      <a:r>
                        <a:rPr lang="en-US" sz="1600" dirty="0">
                          <a:effectLst/>
                        </a:rPr>
                        <a:t>1</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5.0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4.0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a:effectLst/>
                        </a:rPr>
                        <a:t>41.0</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6133289"/>
                  </a:ext>
                </a:extLst>
              </a:tr>
              <a:tr h="355656">
                <a:tc>
                  <a:txBody>
                    <a:bodyPr/>
                    <a:lstStyle/>
                    <a:p>
                      <a:pPr marL="0" marR="0" algn="ctr">
                        <a:lnSpc>
                          <a:spcPts val="1250"/>
                        </a:lnSpc>
                        <a:spcBef>
                          <a:spcPts val="0"/>
                        </a:spcBef>
                        <a:spcAft>
                          <a:spcPts val="0"/>
                        </a:spcAft>
                      </a:pPr>
                      <a:r>
                        <a:rPr lang="en-US" sz="1600">
                          <a:effectLst/>
                        </a:rPr>
                        <a:t>2</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5.0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3.0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42.0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8538503"/>
                  </a:ext>
                </a:extLst>
              </a:tr>
              <a:tr h="355656">
                <a:tc>
                  <a:txBody>
                    <a:bodyPr/>
                    <a:lstStyle/>
                    <a:p>
                      <a:pPr marL="0" marR="0" algn="ctr">
                        <a:lnSpc>
                          <a:spcPts val="1250"/>
                        </a:lnSpc>
                        <a:spcBef>
                          <a:spcPts val="0"/>
                        </a:spcBef>
                        <a:spcAft>
                          <a:spcPts val="0"/>
                        </a:spcAft>
                      </a:pPr>
                      <a:r>
                        <a:rPr lang="en-US" sz="1600">
                          <a:effectLst/>
                        </a:rPr>
                        <a:t>3</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a:effectLst/>
                        </a:rPr>
                        <a:t>5.0</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a:effectLst/>
                        </a:rPr>
                        <a:t>2.0</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43.0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631199"/>
                  </a:ext>
                </a:extLst>
              </a:tr>
              <a:tr h="355656">
                <a:tc>
                  <a:txBody>
                    <a:bodyPr/>
                    <a:lstStyle/>
                    <a:p>
                      <a:pPr marL="0" marR="0" algn="ctr">
                        <a:lnSpc>
                          <a:spcPts val="1250"/>
                        </a:lnSpc>
                        <a:spcBef>
                          <a:spcPts val="0"/>
                        </a:spcBef>
                        <a:spcAft>
                          <a:spcPts val="0"/>
                        </a:spcAft>
                      </a:pPr>
                      <a:r>
                        <a:rPr lang="en-US" sz="1600">
                          <a:effectLst/>
                        </a:rPr>
                        <a:t>4</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a:effectLst/>
                        </a:rPr>
                        <a:t>5.0</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a:effectLst/>
                        </a:rPr>
                        <a:t>1.0</a:t>
                      </a:r>
                      <a:endParaRPr lang="en-US" sz="160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600" dirty="0">
                          <a:effectLst/>
                        </a:rPr>
                        <a:t>44.0</a:t>
                      </a:r>
                      <a:endParaRPr lang="en-US" sz="1600" dirty="0">
                        <a:effectLst/>
                        <a:latin typeface="Arial" panose="020B0604020202020204" pitchFamily="34" charset="0"/>
                        <a:ea typeface="Times New Roman" panose="02020603050405020304" pitchFamily="18" charset="0"/>
                      </a:endParaRPr>
                    </a:p>
                  </a:txBody>
                  <a:tcPr marL="67324" marR="67324" marT="67324" marB="673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5487948"/>
                  </a:ext>
                </a:extLst>
              </a:tr>
            </a:tbl>
          </a:graphicData>
        </a:graphic>
      </p:graphicFrame>
    </p:spTree>
    <p:extLst>
      <p:ext uri="{BB962C8B-B14F-4D97-AF65-F5344CB8AC3E}">
        <p14:creationId xmlns:p14="http://schemas.microsoft.com/office/powerpoint/2010/main" val="3394291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CF342-DFBD-2C44-9085-C916DD07CB9A}"/>
              </a:ext>
            </a:extLst>
          </p:cNvPr>
          <p:cNvSpPr>
            <a:spLocks noGrp="1"/>
          </p:cNvSpPr>
          <p:nvPr>
            <p:ph type="title"/>
          </p:nvPr>
        </p:nvSpPr>
        <p:spPr/>
        <p:txBody>
          <a:bodyPr>
            <a:normAutofit/>
          </a:bodyPr>
          <a:lstStyle/>
          <a:p>
            <a:r>
              <a:rPr lang="en-US" sz="6000" dirty="0">
                <a:latin typeface="Impact" panose="020B0806030902050204" pitchFamily="34" charset="0"/>
              </a:rPr>
              <a:t>Then…Determine K</a:t>
            </a:r>
            <a:r>
              <a:rPr lang="en-US" sz="6000" baseline="-25000" dirty="0">
                <a:latin typeface="Impact" panose="020B0806030902050204" pitchFamily="34" charset="0"/>
              </a:rPr>
              <a:t>eq</a:t>
            </a:r>
          </a:p>
        </p:txBody>
      </p:sp>
      <p:sp>
        <p:nvSpPr>
          <p:cNvPr id="3" name="Content Placeholder 2">
            <a:extLst>
              <a:ext uri="{FF2B5EF4-FFF2-40B4-BE49-F238E27FC236}">
                <a16:creationId xmlns:a16="http://schemas.microsoft.com/office/drawing/2014/main" id="{90EB8E96-834E-EA47-B7A2-09D5AA3D3059}"/>
              </a:ext>
            </a:extLst>
          </p:cNvPr>
          <p:cNvSpPr>
            <a:spLocks noGrp="1"/>
          </p:cNvSpPr>
          <p:nvPr>
            <p:ph idx="1"/>
          </p:nvPr>
        </p:nvSpPr>
        <p:spPr/>
        <p:txBody>
          <a:bodyPr/>
          <a:lstStyle/>
          <a:p>
            <a:r>
              <a:rPr lang="en-US" dirty="0"/>
              <a:t>In Part II of the experiment, you will prepare a new series of solutions that have varied concentrations of the SCN</a:t>
            </a:r>
            <a:r>
              <a:rPr lang="en-US" baseline="30000" dirty="0"/>
              <a:t>–</a:t>
            </a:r>
            <a:r>
              <a:rPr lang="en-US" dirty="0"/>
              <a:t> ions and constant concentrations of H</a:t>
            </a:r>
            <a:r>
              <a:rPr lang="en-US" baseline="30000" dirty="0"/>
              <a:t>+</a:t>
            </a:r>
            <a:r>
              <a:rPr lang="en-US" dirty="0"/>
              <a:t> ions and Fe</a:t>
            </a:r>
            <a:r>
              <a:rPr lang="en-US" baseline="30000" dirty="0"/>
              <a:t>3+</a:t>
            </a:r>
            <a:r>
              <a:rPr lang="en-US" dirty="0"/>
              <a:t> ions. You will use the results of this test to accurately evaluate the equilibrium concentrations of each species and calculate the </a:t>
            </a:r>
            <a:r>
              <a:rPr lang="en-US" i="1" dirty="0"/>
              <a:t>K</a:t>
            </a:r>
            <a:r>
              <a:rPr lang="en-US" i="1" baseline="-25000" dirty="0"/>
              <a:t>eq</a:t>
            </a:r>
            <a:r>
              <a:rPr lang="en-US" dirty="0"/>
              <a:t> of the reaction</a:t>
            </a:r>
          </a:p>
        </p:txBody>
      </p:sp>
      <p:graphicFrame>
        <p:nvGraphicFramePr>
          <p:cNvPr id="4" name="Table 3">
            <a:extLst>
              <a:ext uri="{FF2B5EF4-FFF2-40B4-BE49-F238E27FC236}">
                <a16:creationId xmlns:a16="http://schemas.microsoft.com/office/drawing/2014/main" id="{AB6025F5-6569-5A49-A4EF-4A2EFD60CE43}"/>
              </a:ext>
            </a:extLst>
          </p:cNvPr>
          <p:cNvGraphicFramePr>
            <a:graphicFrameLocks noGrp="1"/>
          </p:cNvGraphicFramePr>
          <p:nvPr>
            <p:extLst>
              <p:ext uri="{D42A27DB-BD31-4B8C-83A1-F6EECF244321}">
                <p14:modId xmlns:p14="http://schemas.microsoft.com/office/powerpoint/2010/main" val="412640332"/>
              </p:ext>
            </p:extLst>
          </p:nvPr>
        </p:nvGraphicFramePr>
        <p:xfrm>
          <a:off x="1761374" y="4348164"/>
          <a:ext cx="8669252" cy="1828799"/>
        </p:xfrm>
        <a:graphic>
          <a:graphicData uri="http://schemas.openxmlformats.org/drawingml/2006/table">
            <a:tbl>
              <a:tblPr>
                <a:tableStyleId>{5C22544A-7EE6-4342-B048-85BDC9FD1C3A}</a:tableStyleId>
              </a:tblPr>
              <a:tblGrid>
                <a:gridCol w="866918">
                  <a:extLst>
                    <a:ext uri="{9D8B030D-6E8A-4147-A177-3AD203B41FA5}">
                      <a16:colId xmlns:a16="http://schemas.microsoft.com/office/drawing/2014/main" val="424838638"/>
                    </a:ext>
                  </a:extLst>
                </a:gridCol>
                <a:gridCol w="2600778">
                  <a:extLst>
                    <a:ext uri="{9D8B030D-6E8A-4147-A177-3AD203B41FA5}">
                      <a16:colId xmlns:a16="http://schemas.microsoft.com/office/drawing/2014/main" val="507796686"/>
                    </a:ext>
                  </a:extLst>
                </a:gridCol>
                <a:gridCol w="2600778">
                  <a:extLst>
                    <a:ext uri="{9D8B030D-6E8A-4147-A177-3AD203B41FA5}">
                      <a16:colId xmlns:a16="http://schemas.microsoft.com/office/drawing/2014/main" val="1894624220"/>
                    </a:ext>
                  </a:extLst>
                </a:gridCol>
                <a:gridCol w="2600778">
                  <a:extLst>
                    <a:ext uri="{9D8B030D-6E8A-4147-A177-3AD203B41FA5}">
                      <a16:colId xmlns:a16="http://schemas.microsoft.com/office/drawing/2014/main" val="63828720"/>
                    </a:ext>
                  </a:extLst>
                </a:gridCol>
              </a:tblGrid>
              <a:tr h="650513">
                <a:tc>
                  <a:txBody>
                    <a:bodyPr/>
                    <a:lstStyle/>
                    <a:p>
                      <a:pPr marL="0" marR="0" algn="ctr">
                        <a:lnSpc>
                          <a:spcPts val="1250"/>
                        </a:lnSpc>
                        <a:spcBef>
                          <a:spcPts val="0"/>
                        </a:spcBef>
                        <a:spcAft>
                          <a:spcPts val="0"/>
                        </a:spcAft>
                      </a:pPr>
                      <a:r>
                        <a:rPr lang="en-US" sz="1700" b="1" dirty="0">
                          <a:effectLst/>
                        </a:rPr>
                        <a:t>Beaker</a:t>
                      </a:r>
                      <a:endParaRPr lang="en-US" sz="1700" b="1"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b="1" dirty="0">
                          <a:effectLst/>
                        </a:rPr>
                        <a:t>0.0020 M Fe(NO</a:t>
                      </a:r>
                      <a:r>
                        <a:rPr lang="en-US" sz="1400" b="1" baseline="-25000" dirty="0">
                          <a:effectLst/>
                        </a:rPr>
                        <a:t>3</a:t>
                      </a:r>
                      <a:r>
                        <a:rPr lang="en-US" sz="1700" b="1" dirty="0">
                          <a:effectLst/>
                        </a:rPr>
                        <a:t>)</a:t>
                      </a:r>
                      <a:r>
                        <a:rPr lang="en-US" sz="1400" b="1" baseline="-25000" dirty="0">
                          <a:effectLst/>
                        </a:rPr>
                        <a:t>3</a:t>
                      </a:r>
                      <a:br>
                        <a:rPr lang="en-US" sz="1700" b="1" dirty="0">
                          <a:effectLst/>
                        </a:rPr>
                      </a:br>
                      <a:r>
                        <a:rPr lang="en-US" sz="1700" b="1" dirty="0">
                          <a:effectLst/>
                        </a:rPr>
                        <a:t>(mL)</a:t>
                      </a:r>
                      <a:endParaRPr lang="en-US" sz="1700" b="1"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b="1" dirty="0">
                          <a:effectLst/>
                        </a:rPr>
                        <a:t>0.0020 M SCN</a:t>
                      </a:r>
                      <a:r>
                        <a:rPr lang="en-US" sz="1400" b="1" baseline="30000" dirty="0">
                          <a:effectLst/>
                        </a:rPr>
                        <a:t>–</a:t>
                      </a:r>
                      <a:br>
                        <a:rPr lang="en-US" sz="1700" b="1" dirty="0">
                          <a:effectLst/>
                        </a:rPr>
                      </a:br>
                      <a:r>
                        <a:rPr lang="en-US" sz="1700" b="1" dirty="0">
                          <a:effectLst/>
                        </a:rPr>
                        <a:t>(mL)</a:t>
                      </a:r>
                      <a:endParaRPr lang="en-US" sz="1700" b="1"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b="1" dirty="0">
                          <a:effectLst/>
                        </a:rPr>
                        <a:t>H</a:t>
                      </a:r>
                      <a:r>
                        <a:rPr lang="en-US" sz="1400" b="1" baseline="-25000" dirty="0">
                          <a:effectLst/>
                        </a:rPr>
                        <a:t>2</a:t>
                      </a:r>
                      <a:r>
                        <a:rPr lang="en-US" sz="1700" b="1" dirty="0">
                          <a:effectLst/>
                        </a:rPr>
                        <a:t>O</a:t>
                      </a:r>
                      <a:br>
                        <a:rPr lang="en-US" sz="1700" b="1" dirty="0">
                          <a:effectLst/>
                        </a:rPr>
                      </a:br>
                      <a:r>
                        <a:rPr lang="en-US" sz="1700" b="1" dirty="0">
                          <a:effectLst/>
                        </a:rPr>
                        <a:t>(mL)</a:t>
                      </a:r>
                      <a:endParaRPr lang="en-US" sz="1700" b="1"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554077"/>
                  </a:ext>
                </a:extLst>
              </a:tr>
              <a:tr h="392762">
                <a:tc>
                  <a:txBody>
                    <a:bodyPr/>
                    <a:lstStyle/>
                    <a:p>
                      <a:pPr marL="0" marR="0" algn="ctr">
                        <a:lnSpc>
                          <a:spcPts val="1250"/>
                        </a:lnSpc>
                        <a:spcBef>
                          <a:spcPts val="0"/>
                        </a:spcBef>
                        <a:spcAft>
                          <a:spcPts val="0"/>
                        </a:spcAft>
                      </a:pPr>
                      <a:r>
                        <a:rPr lang="en-US" sz="1700" dirty="0">
                          <a:effectLst/>
                        </a:rPr>
                        <a:t>A</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3.00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3.00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4.00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35016"/>
                  </a:ext>
                </a:extLst>
              </a:tr>
              <a:tr h="392762">
                <a:tc>
                  <a:txBody>
                    <a:bodyPr/>
                    <a:lstStyle/>
                    <a:p>
                      <a:pPr marL="0" marR="0" algn="ctr">
                        <a:lnSpc>
                          <a:spcPts val="1250"/>
                        </a:lnSpc>
                        <a:spcBef>
                          <a:spcPts val="0"/>
                        </a:spcBef>
                        <a:spcAft>
                          <a:spcPts val="0"/>
                        </a:spcAft>
                      </a:pPr>
                      <a:r>
                        <a:rPr lang="en-US" sz="1700">
                          <a:effectLst/>
                        </a:rPr>
                        <a:t>B</a:t>
                      </a:r>
                      <a:endParaRPr lang="en-US" sz="170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3.00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4.00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3.00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1759511"/>
                  </a:ext>
                </a:extLst>
              </a:tr>
              <a:tr h="392762">
                <a:tc>
                  <a:txBody>
                    <a:bodyPr/>
                    <a:lstStyle/>
                    <a:p>
                      <a:pPr marL="0" marR="0" algn="ctr">
                        <a:lnSpc>
                          <a:spcPts val="1250"/>
                        </a:lnSpc>
                        <a:spcBef>
                          <a:spcPts val="0"/>
                        </a:spcBef>
                        <a:spcAft>
                          <a:spcPts val="0"/>
                        </a:spcAft>
                      </a:pPr>
                      <a:r>
                        <a:rPr lang="en-US" sz="1700">
                          <a:effectLst/>
                        </a:rPr>
                        <a:t>C</a:t>
                      </a:r>
                      <a:endParaRPr lang="en-US" sz="170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a:effectLst/>
                        </a:rPr>
                        <a:t>3.00</a:t>
                      </a:r>
                      <a:endParaRPr lang="en-US" sz="170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a:effectLst/>
                        </a:rPr>
                        <a:t>5.00</a:t>
                      </a:r>
                      <a:endParaRPr lang="en-US" sz="170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50"/>
                        </a:lnSpc>
                        <a:spcBef>
                          <a:spcPts val="0"/>
                        </a:spcBef>
                        <a:spcAft>
                          <a:spcPts val="0"/>
                        </a:spcAft>
                      </a:pPr>
                      <a:r>
                        <a:rPr lang="en-US" sz="1700" dirty="0">
                          <a:effectLst/>
                        </a:rPr>
                        <a:t>2.00</a:t>
                      </a:r>
                      <a:endParaRPr lang="en-US" sz="1700" dirty="0">
                        <a:effectLst/>
                        <a:latin typeface="Arial" panose="020B0604020202020204" pitchFamily="34" charset="0"/>
                        <a:ea typeface="Times New Roman" panose="02020603050405020304" pitchFamily="18" charset="0"/>
                      </a:endParaRPr>
                    </a:p>
                  </a:txBody>
                  <a:tcPr marL="74353" marR="74353" marT="74353" marB="743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9080986"/>
                  </a:ext>
                </a:extLst>
              </a:tr>
            </a:tbl>
          </a:graphicData>
        </a:graphic>
      </p:graphicFrame>
    </p:spTree>
    <p:extLst>
      <p:ext uri="{BB962C8B-B14F-4D97-AF65-F5344CB8AC3E}">
        <p14:creationId xmlns:p14="http://schemas.microsoft.com/office/powerpoint/2010/main" val="2571725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0D782-DD65-5748-BDC0-79B4F914940B}"/>
              </a:ext>
            </a:extLst>
          </p:cNvPr>
          <p:cNvSpPr>
            <a:spLocks noGrp="1"/>
          </p:cNvSpPr>
          <p:nvPr>
            <p:ph type="title"/>
          </p:nvPr>
        </p:nvSpPr>
        <p:spPr>
          <a:xfrm>
            <a:off x="838199" y="893762"/>
            <a:ext cx="10515600" cy="1325563"/>
          </a:xfrm>
        </p:spPr>
        <p:txBody>
          <a:bodyPr>
            <a:normAutofit fontScale="90000"/>
          </a:bodyPr>
          <a:lstStyle/>
          <a:p>
            <a:r>
              <a:rPr lang="en-US" sz="6700" dirty="0">
                <a:latin typeface="Impact" panose="020B0806030902050204" pitchFamily="34" charset="0"/>
              </a:rPr>
              <a:t>Data</a:t>
            </a:r>
            <a:br>
              <a:rPr lang="en-US" dirty="0"/>
            </a:br>
            <a:br>
              <a:rPr lang="en-US" sz="2200" dirty="0"/>
            </a:br>
            <a:r>
              <a:rPr lang="en-US" sz="2700" dirty="0"/>
              <a:t>Open the Analyze menu and choose </a:t>
            </a:r>
            <a:r>
              <a:rPr lang="en-US" sz="2700" b="1" dirty="0"/>
              <a:t>Interpolate</a:t>
            </a:r>
            <a:r>
              <a:rPr lang="en-US" sz="2700" dirty="0"/>
              <a:t>. Trace along the best-fit line equation to find the FeSCN</a:t>
            </a:r>
            <a:r>
              <a:rPr lang="en-US" sz="2700" baseline="30000" dirty="0"/>
              <a:t>2+</a:t>
            </a:r>
            <a:r>
              <a:rPr lang="en-US" sz="2700" dirty="0"/>
              <a:t> concentration for the sample in Beaker A</a:t>
            </a:r>
            <a:endParaRPr lang="en-US" dirty="0"/>
          </a:p>
        </p:txBody>
      </p:sp>
      <p:graphicFrame>
        <p:nvGraphicFramePr>
          <p:cNvPr id="3" name="Table 3">
            <a:extLst>
              <a:ext uri="{FF2B5EF4-FFF2-40B4-BE49-F238E27FC236}">
                <a16:creationId xmlns:a16="http://schemas.microsoft.com/office/drawing/2014/main" id="{B4591ED2-7106-6245-9E2E-F5031523DB12}"/>
              </a:ext>
            </a:extLst>
          </p:cNvPr>
          <p:cNvGraphicFramePr>
            <a:graphicFrameLocks noGrp="1"/>
          </p:cNvGraphicFramePr>
          <p:nvPr>
            <p:extLst>
              <p:ext uri="{D42A27DB-BD31-4B8C-83A1-F6EECF244321}">
                <p14:modId xmlns:p14="http://schemas.microsoft.com/office/powerpoint/2010/main" val="1067554861"/>
              </p:ext>
            </p:extLst>
          </p:nvPr>
        </p:nvGraphicFramePr>
        <p:xfrm>
          <a:off x="838199" y="2580957"/>
          <a:ext cx="9548813" cy="3657869"/>
        </p:xfrm>
        <a:graphic>
          <a:graphicData uri="http://schemas.openxmlformats.org/drawingml/2006/table">
            <a:tbl>
              <a:tblPr firstRow="1" bandRow="1">
                <a:tableStyleId>{5C22544A-7EE6-4342-B048-85BDC9FD1C3A}</a:tableStyleId>
              </a:tblPr>
              <a:tblGrid>
                <a:gridCol w="2359782">
                  <a:extLst>
                    <a:ext uri="{9D8B030D-6E8A-4147-A177-3AD203B41FA5}">
                      <a16:colId xmlns:a16="http://schemas.microsoft.com/office/drawing/2014/main" val="1050744253"/>
                    </a:ext>
                  </a:extLst>
                </a:gridCol>
                <a:gridCol w="1459742">
                  <a:extLst>
                    <a:ext uri="{9D8B030D-6E8A-4147-A177-3AD203B41FA5}">
                      <a16:colId xmlns:a16="http://schemas.microsoft.com/office/drawing/2014/main" val="2427897240"/>
                    </a:ext>
                  </a:extLst>
                </a:gridCol>
                <a:gridCol w="1909763">
                  <a:extLst>
                    <a:ext uri="{9D8B030D-6E8A-4147-A177-3AD203B41FA5}">
                      <a16:colId xmlns:a16="http://schemas.microsoft.com/office/drawing/2014/main" val="1477393814"/>
                    </a:ext>
                  </a:extLst>
                </a:gridCol>
                <a:gridCol w="1909763">
                  <a:extLst>
                    <a:ext uri="{9D8B030D-6E8A-4147-A177-3AD203B41FA5}">
                      <a16:colId xmlns:a16="http://schemas.microsoft.com/office/drawing/2014/main" val="1056725404"/>
                    </a:ext>
                  </a:extLst>
                </a:gridCol>
                <a:gridCol w="1909763">
                  <a:extLst>
                    <a:ext uri="{9D8B030D-6E8A-4147-A177-3AD203B41FA5}">
                      <a16:colId xmlns:a16="http://schemas.microsoft.com/office/drawing/2014/main" val="1596315581"/>
                    </a:ext>
                  </a:extLst>
                </a:gridCol>
              </a:tblGrid>
              <a:tr h="493752">
                <a:tc rowSpan="2">
                  <a:txBody>
                    <a:bodyPr/>
                    <a:lstStyle/>
                    <a:p>
                      <a:pPr algn="ctr"/>
                      <a:r>
                        <a:rPr lang="en-US" sz="2600" dirty="0">
                          <a:solidFill>
                            <a:schemeClr val="tx1"/>
                          </a:solidFill>
                        </a:rPr>
                        <a:t>Group</a:t>
                      </a:r>
                    </a:p>
                  </a:txBody>
                  <a:tcPr marL="91428" marR="91428"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2">
                  <a:txBody>
                    <a:bodyPr/>
                    <a:lstStyle/>
                    <a:p>
                      <a:pPr algn="ctr"/>
                      <a:r>
                        <a:rPr lang="en-US" sz="2600" dirty="0">
                          <a:solidFill>
                            <a:schemeClr val="tx1"/>
                          </a:solidFill>
                        </a:rPr>
                        <a:t>Data File</a:t>
                      </a:r>
                    </a:p>
                  </a:txBody>
                  <a:tcPr marL="91428" marR="91428"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gridSpan="3">
                  <a:txBody>
                    <a:bodyPr/>
                    <a:lstStyle/>
                    <a:p>
                      <a:pPr algn="ctr"/>
                      <a:r>
                        <a:rPr lang="en-US" sz="2600" dirty="0">
                          <a:solidFill>
                            <a:schemeClr val="tx1"/>
                          </a:solidFill>
                        </a:rPr>
                        <a:t>Absorbance of FeSCN</a:t>
                      </a:r>
                      <a:r>
                        <a:rPr lang="en-US" sz="2600" baseline="30000" dirty="0">
                          <a:solidFill>
                            <a:schemeClr val="tx1"/>
                          </a:solidFill>
                        </a:rPr>
                        <a:t>2+</a:t>
                      </a:r>
                    </a:p>
                  </a:txBody>
                  <a:tcPr marL="91428" marR="91428"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3612852"/>
                  </a:ext>
                </a:extLst>
              </a:tr>
              <a:tr h="493823">
                <a:tc vMerge="1">
                  <a:txBody>
                    <a:bodyPr/>
                    <a:lstStyle/>
                    <a:p>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600" b="1" dirty="0">
                          <a:solidFill>
                            <a:schemeClr val="tx1"/>
                          </a:solidFill>
                        </a:rPr>
                        <a:t>Beaker A</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a:solidFill>
                            <a:schemeClr val="tx1"/>
                          </a:solidFill>
                        </a:rPr>
                        <a:t>Breaker B</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a:solidFill>
                            <a:schemeClr val="tx1"/>
                          </a:solidFill>
                        </a:rPr>
                        <a:t>Beaker C</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637130"/>
                  </a:ext>
                </a:extLst>
              </a:tr>
              <a:tr h="890009">
                <a:tc>
                  <a:txBody>
                    <a:bodyPr/>
                    <a:lstStyle/>
                    <a:p>
                      <a:r>
                        <a:rPr lang="en-US" sz="2600" dirty="0">
                          <a:solidFill>
                            <a:schemeClr val="tx1"/>
                          </a:solidFill>
                        </a:rPr>
                        <a:t>Even # Lab Benches</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hlinkClick r:id="rId2"/>
                        </a:rPr>
                        <a:t>File KH</a:t>
                      </a:r>
                      <a:endParaRPr lang="en-US" sz="2600" dirty="0">
                        <a:solidFill>
                          <a:schemeClr val="tx1"/>
                        </a:solidFill>
                      </a:endParaRP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0.251</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0.290</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0.370</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8286033"/>
                  </a:ext>
                </a:extLst>
              </a:tr>
              <a:tr h="8900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600" strike="noStrike" dirty="0">
                          <a:solidFill>
                            <a:schemeClr val="tx1"/>
                          </a:solidFill>
                        </a:rPr>
                        <a:t>DO NOT USE</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2600" strike="sngStrike" dirty="0">
                          <a:solidFill>
                            <a:schemeClr val="tx1"/>
                          </a:solidFill>
                          <a:hlinkClick r:id="rId3"/>
                        </a:rPr>
                        <a:t>File DS</a:t>
                      </a:r>
                      <a:endParaRPr lang="en-US" sz="2600" strike="sngStrike" dirty="0">
                        <a:solidFill>
                          <a:schemeClr val="tx1"/>
                        </a:solidFill>
                      </a:endParaRP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2600" strike="sngStrike" dirty="0">
                          <a:solidFill>
                            <a:schemeClr val="tx1"/>
                          </a:solidFill>
                        </a:rPr>
                        <a:t>0.240</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2600" strike="sngStrike" dirty="0">
                          <a:solidFill>
                            <a:schemeClr val="tx1"/>
                          </a:solidFill>
                        </a:rPr>
                        <a:t>0.296</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2600" strike="sngStrike" dirty="0">
                          <a:solidFill>
                            <a:schemeClr val="tx1"/>
                          </a:solidFill>
                        </a:rPr>
                        <a:t>0.358</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561008765"/>
                  </a:ext>
                </a:extLst>
              </a:tr>
              <a:tr h="8900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600" dirty="0">
                          <a:solidFill>
                            <a:schemeClr val="tx1"/>
                          </a:solidFill>
                        </a:rPr>
                        <a:t>Odd # Lab Benches</a:t>
                      </a:r>
                    </a:p>
                  </a:txBody>
                  <a:tcPr marL="97637" marR="97637" marT="48818" marB="488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hlinkClick r:id="rId4"/>
                        </a:rPr>
                        <a:t>File YL</a:t>
                      </a:r>
                      <a:endParaRPr lang="en-US" sz="2600" dirty="0">
                        <a:solidFill>
                          <a:schemeClr val="tx1"/>
                        </a:solidFill>
                      </a:endParaRP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0.297</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0.357</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dirty="0">
                          <a:solidFill>
                            <a:schemeClr val="tx1"/>
                          </a:solidFill>
                        </a:rPr>
                        <a:t>0.458</a:t>
                      </a:r>
                    </a:p>
                  </a:txBody>
                  <a:tcPr marL="97637" marR="97637" marT="48818" marB="488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4390118"/>
                  </a:ext>
                </a:extLst>
              </a:tr>
            </a:tbl>
          </a:graphicData>
        </a:graphic>
      </p:graphicFrame>
    </p:spTree>
    <p:extLst>
      <p:ext uri="{BB962C8B-B14F-4D97-AF65-F5344CB8AC3E}">
        <p14:creationId xmlns:p14="http://schemas.microsoft.com/office/powerpoint/2010/main" val="564713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570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Impact</vt:lpstr>
      <vt:lpstr>Times New Roman</vt:lpstr>
      <vt:lpstr>Office Theme</vt:lpstr>
      <vt:lpstr>Determination of Keq</vt:lpstr>
      <vt:lpstr>What, why, how…</vt:lpstr>
      <vt:lpstr>Assume Room  Temperature</vt:lpstr>
      <vt:lpstr>Need Beer’s Law Curve first</vt:lpstr>
      <vt:lpstr>Then…Determine Keq</vt:lpstr>
      <vt:lpstr>Data  Open the Analyze menu and choose Interpolate. Trace along the best-fit line equation to find the FeSCN2+ concentration for the sample in Beaker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Determination of Keq</dc:title>
  <dc:creator>Ethan Schnell</dc:creator>
  <cp:lastModifiedBy>Farmer, Stephanie [DH]</cp:lastModifiedBy>
  <cp:revision>11</cp:revision>
  <dcterms:created xsi:type="dcterms:W3CDTF">2020-10-21T21:08:13Z</dcterms:created>
  <dcterms:modified xsi:type="dcterms:W3CDTF">2022-11-28T18:06:45Z</dcterms:modified>
</cp:coreProperties>
</file>