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73" r:id="rId2"/>
  </p:sldMasterIdLst>
  <p:notesMasterIdLst>
    <p:notesMasterId r:id="rId12"/>
  </p:notesMasterIdLst>
  <p:handoutMasterIdLst>
    <p:handoutMasterId r:id="rId13"/>
  </p:handoutMasterIdLst>
  <p:sldIdLst>
    <p:sldId id="288" r:id="rId3"/>
    <p:sldId id="289" r:id="rId4"/>
    <p:sldId id="264" r:id="rId5"/>
    <p:sldId id="281" r:id="rId6"/>
    <p:sldId id="283" r:id="rId7"/>
    <p:sldId id="284" r:id="rId8"/>
    <p:sldId id="285" r:id="rId9"/>
    <p:sldId id="286" r:id="rId10"/>
    <p:sldId id="290" r:id="rId11"/>
  </p:sldIdLst>
  <p:sldSz cx="12192000" cy="6858000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4D4D4D"/>
    <a:srgbClr val="FF0000"/>
    <a:srgbClr val="FF3300"/>
    <a:srgbClr val="5F5F5F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84"/>
    <p:restoredTop sz="94586"/>
  </p:normalViewPr>
  <p:slideViewPr>
    <p:cSldViewPr>
      <p:cViewPr varScale="1">
        <p:scale>
          <a:sx n="65" d="100"/>
          <a:sy n="65" d="100"/>
        </p:scale>
        <p:origin x="72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4EB2AB9-ADD8-904F-89BF-C228FA7C49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7780E3-F432-6D4A-B2F1-3CF62F5D547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51DAD1-BE38-0846-8B94-60E82E9364E4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1D470D-8F1D-4345-95C1-53052E186FA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01D749-AFB3-BF4C-BB87-29323CAF027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0BFA04-2B18-5142-8D9D-059976440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8810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5E084F-DE1A-714B-BEA3-39BFE3AB415A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2AC730-557A-2F4F-B35C-456DEB8FC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501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98D8C96-0FA3-8F45-8FC4-322426338420}" type="slidenum">
              <a:rPr lang="en-US" sz="1200"/>
              <a:pPr/>
              <a:t>5</a:t>
            </a:fld>
            <a:endParaRPr lang="en-US" sz="120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61071FF-3AB0-744D-AECF-0F2EBDA0C38E}" type="slidenum">
              <a:rPr lang="en-US" sz="1200"/>
              <a:pPr/>
              <a:t>6</a:t>
            </a:fld>
            <a:endParaRPr lang="en-US" sz="120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6644E9F-A85E-084D-A9E0-CAB9392F25B6}" type="slidenum">
              <a:rPr lang="en-US" sz="1200"/>
              <a:pPr/>
              <a:t>7</a:t>
            </a:fld>
            <a:endParaRPr lang="en-US" sz="120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4A21252-E820-FE4B-A54A-2CBE50858CF5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4A21252-E820-FE4B-A54A-2CBE50858CF5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48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3C0FE6-2BD4-44AA-9F48-690D5782FCB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936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3C13BC-650C-4559-889B-828B581673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9452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8836BE-EE02-4C0A-820F-9398D00851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1099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8EF688-0E39-4725-B909-74499BF7B2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8453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3323A0-34C4-493C-9B56-7F832A64D4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5993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07E7C9-F5F0-469A-8D46-F4EE91BE3C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716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3B0F1B-CAA6-41F9-8D22-41B626752A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0686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7B3DE-FB27-4B42-B63A-3275867E69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673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2A7997-EB3E-4F55-A9FC-EC81BE408C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0369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8AB490-D81A-4C43-9FED-9B5971947F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2332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0DAD05-7355-45D6-B231-511D022D48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835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F5F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fld id="{F8D16CD6-7AC9-4704-8C2D-9DAA901F63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141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22911" y="1287851"/>
            <a:ext cx="8746177" cy="2023753"/>
          </a:xfrm>
        </p:spPr>
        <p:txBody>
          <a:bodyPr>
            <a:normAutofit/>
          </a:bodyPr>
          <a:lstStyle/>
          <a:p>
            <a:pPr algn="ctr"/>
            <a:r>
              <a:rPr lang="en-US" sz="8000" u="sng" dirty="0" smtClean="0">
                <a:latin typeface="Impact" panose="020B0806030902050204" pitchFamily="34" charset="0"/>
              </a:rPr>
              <a:t>Equilibrium</a:t>
            </a:r>
            <a:endParaRPr lang="en-US" sz="8000" u="sng" dirty="0">
              <a:latin typeface="Impact" panose="020B080603090205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67DC9B-EEAE-F64D-A8B6-FF023D9B83FE}"/>
              </a:ext>
            </a:extLst>
          </p:cNvPr>
          <p:cNvSpPr txBox="1"/>
          <p:nvPr/>
        </p:nvSpPr>
        <p:spPr>
          <a:xfrm>
            <a:off x="2088355" y="3311604"/>
            <a:ext cx="80152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Quick Review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362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777240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Chemical Equilibrium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587533" y="1340311"/>
            <a:ext cx="1039893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457200" indent="-457200"/>
            <a:r>
              <a:rPr lang="en-US" sz="3200" dirty="0">
                <a:solidFill>
                  <a:srgbClr val="0070C0"/>
                </a:solidFill>
                <a:latin typeface="+mj-lt"/>
              </a:rPr>
              <a:t>Reversible </a:t>
            </a:r>
            <a:r>
              <a:rPr lang="en-US" sz="3200" dirty="0" smtClean="0">
                <a:solidFill>
                  <a:srgbClr val="0070C0"/>
                </a:solidFill>
                <a:latin typeface="+mj-lt"/>
              </a:rPr>
              <a:t>Reactions - </a:t>
            </a:r>
            <a:r>
              <a:rPr lang="en-US" sz="3200" dirty="0">
                <a:latin typeface="+mn-lt"/>
              </a:rPr>
              <a:t>A chemical reaction in which </a:t>
            </a:r>
            <a:r>
              <a:rPr lang="en-US" sz="3200" dirty="0" smtClean="0">
                <a:latin typeface="+mn-lt"/>
              </a:rPr>
              <a:t/>
            </a:r>
            <a:br>
              <a:rPr lang="en-US" sz="3200" dirty="0" smtClean="0">
                <a:latin typeface="+mn-lt"/>
              </a:rPr>
            </a:br>
            <a:r>
              <a:rPr lang="en-US" sz="3200" dirty="0" smtClean="0">
                <a:latin typeface="+mn-lt"/>
              </a:rPr>
              <a:t>the products can </a:t>
            </a:r>
            <a:r>
              <a:rPr lang="en-US" sz="3200" dirty="0">
                <a:latin typeface="+mn-lt"/>
              </a:rPr>
              <a:t>react to re-form the </a:t>
            </a:r>
            <a:r>
              <a:rPr lang="en-US" sz="3200" dirty="0" smtClean="0">
                <a:latin typeface="+mn-lt"/>
              </a:rPr>
              <a:t>reactants</a:t>
            </a:r>
            <a:r>
              <a:rPr lang="en-US" sz="3200" dirty="0" smtClean="0">
                <a:solidFill>
                  <a:srgbClr val="0070C0"/>
                </a:solidFill>
                <a:latin typeface="+mn-lt"/>
              </a:rPr>
              <a:t> </a:t>
            </a:r>
            <a:endParaRPr lang="en-US" sz="32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555550" y="2800136"/>
            <a:ext cx="10842467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3200" dirty="0">
                <a:solidFill>
                  <a:srgbClr val="0070C0"/>
                </a:solidFill>
                <a:latin typeface="+mj-lt"/>
              </a:rPr>
              <a:t>Chemical </a:t>
            </a:r>
            <a:r>
              <a:rPr lang="en-US" sz="3200" dirty="0" smtClean="0">
                <a:solidFill>
                  <a:srgbClr val="0070C0"/>
                </a:solidFill>
                <a:latin typeface="+mj-lt"/>
              </a:rPr>
              <a:t>Equilibrium - </a:t>
            </a:r>
            <a:r>
              <a:rPr lang="en-US" sz="3200" dirty="0">
                <a:latin typeface="+mn-lt"/>
              </a:rPr>
              <a:t>When the rate of the forward </a:t>
            </a:r>
            <a:r>
              <a:rPr lang="en-US" sz="3200" dirty="0" smtClean="0">
                <a:latin typeface="+mn-lt"/>
              </a:rPr>
              <a:t>reaction equals </a:t>
            </a:r>
            <a:r>
              <a:rPr lang="en-US" sz="3200" dirty="0">
                <a:latin typeface="+mn-lt"/>
              </a:rPr>
              <a:t>the rate of the reverse </a:t>
            </a:r>
            <a:r>
              <a:rPr lang="en-US" sz="3200" dirty="0" smtClean="0">
                <a:latin typeface="+mn-lt"/>
              </a:rPr>
              <a:t>reaction and </a:t>
            </a:r>
            <a:r>
              <a:rPr lang="en-US" sz="3200" dirty="0">
                <a:latin typeface="+mn-lt"/>
              </a:rPr>
              <a:t>the concentration of products </a:t>
            </a:r>
            <a:r>
              <a:rPr lang="en-US" sz="3200" dirty="0" smtClean="0">
                <a:latin typeface="+mn-lt"/>
              </a:rPr>
              <a:t>and reactants </a:t>
            </a:r>
            <a:r>
              <a:rPr lang="en-US" sz="3200" dirty="0">
                <a:latin typeface="+mn-lt"/>
              </a:rPr>
              <a:t>remains </a:t>
            </a:r>
            <a:r>
              <a:rPr lang="en-US" sz="3200" dirty="0" smtClean="0">
                <a:latin typeface="+mn-lt"/>
              </a:rPr>
              <a:t>unchanged</a:t>
            </a:r>
            <a:r>
              <a:rPr lang="en-US" sz="3200" dirty="0" smtClean="0">
                <a:solidFill>
                  <a:srgbClr val="0070C0"/>
                </a:solidFill>
                <a:latin typeface="+mn-lt"/>
              </a:rPr>
              <a:t> </a:t>
            </a:r>
            <a:endParaRPr lang="en-US" sz="32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4441750" y="4846999"/>
            <a:ext cx="525015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dirty="0">
                <a:latin typeface="+mj-lt"/>
              </a:rPr>
              <a:t>2HgO</a:t>
            </a:r>
            <a:r>
              <a:rPr lang="en-US" sz="3600" baseline="-25000" dirty="0">
                <a:latin typeface="+mj-lt"/>
              </a:rPr>
              <a:t>(s) </a:t>
            </a:r>
            <a:r>
              <a:rPr lang="en-US" sz="4800" dirty="0">
                <a:solidFill>
                  <a:srgbClr val="0070C0"/>
                </a:solidFill>
                <a:latin typeface="+mj-lt"/>
                <a:sym typeface="Wingdings 3" pitchFamily="18" charset="2"/>
              </a:rPr>
              <a:t></a:t>
            </a:r>
            <a:r>
              <a:rPr lang="en-US" sz="2400" dirty="0">
                <a:latin typeface="+mj-lt"/>
              </a:rPr>
              <a:t> </a:t>
            </a:r>
            <a:r>
              <a:rPr lang="en-US" sz="3600" dirty="0">
                <a:latin typeface="+mj-lt"/>
              </a:rPr>
              <a:t>2Hg</a:t>
            </a:r>
            <a:r>
              <a:rPr lang="en-US" sz="3600" baseline="-25000" dirty="0">
                <a:latin typeface="+mj-lt"/>
              </a:rPr>
              <a:t>(l)</a:t>
            </a:r>
            <a:r>
              <a:rPr lang="en-US" sz="3600" dirty="0">
                <a:latin typeface="+mj-lt"/>
              </a:rPr>
              <a:t> + O</a:t>
            </a:r>
            <a:r>
              <a:rPr lang="en-US" sz="3600" baseline="-25000" dirty="0">
                <a:latin typeface="+mj-lt"/>
              </a:rPr>
              <a:t>2(g)</a:t>
            </a:r>
            <a:r>
              <a:rPr lang="en-US" sz="3600" dirty="0">
                <a:latin typeface="+mj-lt"/>
              </a:rPr>
              <a:t> </a:t>
            </a:r>
            <a:endParaRPr lang="en-US" sz="2400" dirty="0">
              <a:latin typeface="+mj-lt"/>
            </a:endParaRP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381000" y="5790944"/>
            <a:ext cx="11430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ctr"/>
            <a:r>
              <a:rPr lang="en-US" sz="3200" dirty="0" smtClean="0">
                <a:latin typeface="+mj-lt"/>
              </a:rPr>
              <a:t>( </a:t>
            </a:r>
            <a:r>
              <a:rPr lang="en-US" sz="3200" dirty="0">
                <a:solidFill>
                  <a:srgbClr val="0070C0"/>
                </a:solidFill>
                <a:latin typeface="+mj-lt"/>
                <a:sym typeface="Wingdings 3" pitchFamily="18" charset="2"/>
              </a:rPr>
              <a:t></a:t>
            </a:r>
            <a:r>
              <a:rPr lang="en-US" sz="3200" dirty="0">
                <a:solidFill>
                  <a:schemeClr val="accent1"/>
                </a:solidFill>
                <a:latin typeface="+mj-lt"/>
                <a:sym typeface="Wingdings 3" pitchFamily="18" charset="2"/>
              </a:rPr>
              <a:t> </a:t>
            </a:r>
            <a:r>
              <a:rPr lang="en-US" sz="3200" dirty="0">
                <a:latin typeface="+mj-lt"/>
              </a:rPr>
              <a:t>) indicates equilibrium in a chemical equation</a:t>
            </a:r>
          </a:p>
        </p:txBody>
      </p:sp>
    </p:spTree>
    <p:extLst>
      <p:ext uri="{BB962C8B-B14F-4D97-AF65-F5344CB8AC3E}">
        <p14:creationId xmlns:p14="http://schemas.microsoft.com/office/powerpoint/2010/main" val="2470166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Equilbrium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1066801"/>
            <a:ext cx="6553200" cy="5160963"/>
          </a:xfrm>
          <a:prstGeom prst="rect">
            <a:avLst/>
          </a:prstGeom>
          <a:noFill/>
        </p:spPr>
      </p:pic>
      <p:sp>
        <p:nvSpPr>
          <p:cNvPr id="12293" name="Rectangle 5"/>
          <p:cNvSpPr>
            <a:spLocks noGrp="1" noChangeArrowheads="1"/>
          </p:cNvSpPr>
          <p:nvPr>
            <p:ph type="title"/>
          </p:nvPr>
        </p:nvSpPr>
        <p:spPr>
          <a:xfrm>
            <a:off x="2133600" y="234953"/>
            <a:ext cx="7772400" cy="914400"/>
          </a:xfrm>
          <a:noFill/>
          <a:ln/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2NO</a:t>
            </a:r>
            <a:r>
              <a:rPr lang="en-US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(g) 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 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2NO(g) + O</a:t>
            </a:r>
            <a:r>
              <a:rPr lang="en-US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2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(g)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6172200" y="1087439"/>
            <a:ext cx="4114800" cy="4918075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6248400" y="1560513"/>
            <a:ext cx="4191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Remember this from   </a:t>
            </a:r>
          </a:p>
          <a:p>
            <a:r>
              <a:rPr 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Kinetics?</a:t>
            </a:r>
            <a:endParaRPr lang="en-US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was it so important to measure reaction rate at the start of the reaction</a:t>
            </a:r>
          </a:p>
          <a:p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(method of initial rates?)</a:t>
            </a:r>
          </a:p>
        </p:txBody>
      </p:sp>
      <p:sp>
        <p:nvSpPr>
          <p:cNvPr id="6" name="Frame 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Equilbrium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1066801"/>
            <a:ext cx="6553200" cy="5160963"/>
          </a:xfrm>
          <a:prstGeom prst="rect">
            <a:avLst/>
          </a:prstGeom>
          <a:noFill/>
        </p:spPr>
      </p:pic>
      <p:sp>
        <p:nvSpPr>
          <p:cNvPr id="35847" name="Rectangle 7"/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7772400" cy="11430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2NO</a:t>
            </a:r>
            <a:r>
              <a:rPr lang="en-US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(g) 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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2NO(g) + O</a:t>
            </a:r>
            <a:r>
              <a:rPr lang="en-US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2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(g)</a:t>
            </a: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525019"/>
            <a:ext cx="8458200" cy="579438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H</a:t>
            </a:r>
            <a:r>
              <a:rPr lang="en-US" baseline="-25000" dirty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2</a:t>
            </a:r>
            <a:r>
              <a:rPr lang="en-US" dirty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(</a:t>
            </a:r>
            <a:r>
              <a:rPr lang="en-US" i="1" dirty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g</a:t>
            </a:r>
            <a:r>
              <a:rPr lang="en-US" dirty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) + I</a:t>
            </a:r>
            <a:r>
              <a:rPr lang="en-US" baseline="-25000" dirty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2</a:t>
            </a:r>
            <a:r>
              <a:rPr lang="en-US" dirty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(</a:t>
            </a:r>
            <a:r>
              <a:rPr lang="en-US" i="1" dirty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g</a:t>
            </a:r>
            <a:r>
              <a:rPr lang="en-US" dirty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) </a:t>
            </a:r>
            <a:r>
              <a:rPr lang="en-US" dirty="0">
                <a:solidFill>
                  <a:srgbClr val="000000"/>
                </a:solidFill>
                <a:effectLst/>
                <a:latin typeface="Symbol" charset="0"/>
                <a:cs typeface="Arial" charset="0"/>
                <a:sym typeface="Symbol" charset="0"/>
              </a:rPr>
              <a:t>Û</a:t>
            </a:r>
            <a:r>
              <a:rPr lang="en-US" dirty="0">
                <a:solidFill>
                  <a:srgbClr val="000000"/>
                </a:solidFill>
                <a:effectLst/>
                <a:latin typeface="Arial" charset="0"/>
                <a:cs typeface="Arial" charset="0"/>
                <a:sym typeface="Symbol" charset="0"/>
              </a:rPr>
              <a:t> 2 HI(</a:t>
            </a:r>
            <a:r>
              <a:rPr lang="en-US" i="1" dirty="0">
                <a:solidFill>
                  <a:srgbClr val="000000"/>
                </a:solidFill>
                <a:effectLst/>
                <a:latin typeface="Arial" charset="0"/>
                <a:cs typeface="Arial" charset="0"/>
                <a:sym typeface="Symbol" charset="0"/>
              </a:rPr>
              <a:t>g</a:t>
            </a:r>
            <a:r>
              <a:rPr lang="en-US" dirty="0">
                <a:solidFill>
                  <a:srgbClr val="000000"/>
                </a:solidFill>
                <a:effectLst/>
                <a:latin typeface="Arial" charset="0"/>
                <a:cs typeface="Arial" charset="0"/>
                <a:sym typeface="Symbol" charset="0"/>
              </a:rPr>
              <a:t>)</a:t>
            </a:r>
          </a:p>
        </p:txBody>
      </p:sp>
      <p:sp>
        <p:nvSpPr>
          <p:cNvPr id="17411" name="TextBox 15"/>
          <p:cNvSpPr txBox="1">
            <a:spLocks noChangeArrowheads="1"/>
          </p:cNvSpPr>
          <p:nvPr/>
        </p:nvSpPr>
        <p:spPr bwMode="auto">
          <a:xfrm>
            <a:off x="1066800" y="1143000"/>
            <a:ext cx="100584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dirty="0">
                <a:solidFill>
                  <a:srgbClr val="000000"/>
                </a:solidFill>
              </a:rPr>
              <a:t>As the concentration of product increases and the concentrations of reactants decrease, the rate of the forward reaction slows down, and the rate of the reverse reaction speeds up.</a:t>
            </a:r>
          </a:p>
        </p:txBody>
      </p:sp>
      <p:pic>
        <p:nvPicPr>
          <p:cNvPr id="17412" name="Picture 7" descr="14_02_Fig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471" b="14127"/>
          <a:stretch>
            <a:fillRect/>
          </a:stretch>
        </p:blipFill>
        <p:spPr bwMode="auto">
          <a:xfrm>
            <a:off x="1981200" y="3192813"/>
            <a:ext cx="8153400" cy="333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23916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72270"/>
            <a:ext cx="8458200" cy="579438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+ I</a:t>
            </a:r>
            <a:r>
              <a:rPr lang="en-US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dirty="0">
                <a:solidFill>
                  <a:srgbClr val="000000"/>
                </a:solidFill>
                <a:effectLst/>
                <a:latin typeface="Symbol" charset="0"/>
                <a:cs typeface="Arial" charset="0"/>
                <a:sym typeface="Symbol" charset="0"/>
              </a:rPr>
              <a:t>Û</a:t>
            </a:r>
            <a:r>
              <a:rPr lang="en-US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charset="0"/>
              </a:rPr>
              <a:t> 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charset="0"/>
              </a:rPr>
              <a:t>2 HI(</a:t>
            </a:r>
            <a:r>
              <a:rPr lang="en-US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charset="0"/>
              </a:rPr>
              <a:t>g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charset="0"/>
              </a:rPr>
              <a:t>)</a:t>
            </a:r>
          </a:p>
        </p:txBody>
      </p:sp>
      <p:sp>
        <p:nvSpPr>
          <p:cNvPr id="18435" name="TextBox 15"/>
          <p:cNvSpPr txBox="1">
            <a:spLocks noChangeArrowheads="1"/>
          </p:cNvSpPr>
          <p:nvPr/>
        </p:nvSpPr>
        <p:spPr bwMode="auto">
          <a:xfrm>
            <a:off x="533400" y="1156450"/>
            <a:ext cx="111252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dynamic equilibrium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the rate of the forward reaction is equal to the rate of the reverse reaction.</a:t>
            </a:r>
          </a:p>
          <a:p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concentrations of reactants and products no longer change.</a:t>
            </a:r>
          </a:p>
        </p:txBody>
      </p:sp>
      <p:pic>
        <p:nvPicPr>
          <p:cNvPr id="18436" name="Picture 7" descr="14_02_Fig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471" b="14127"/>
          <a:stretch>
            <a:fillRect/>
          </a:stretch>
        </p:blipFill>
        <p:spPr bwMode="auto">
          <a:xfrm>
            <a:off x="1981200" y="3040064"/>
            <a:ext cx="8153400" cy="333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63956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87362"/>
            <a:ext cx="10515600" cy="579438"/>
          </a:xfrm>
        </p:spPr>
        <p:txBody>
          <a:bodyPr/>
          <a:lstStyle/>
          <a:p>
            <a:pPr algn="l" eaLnBrk="1" hangingPunct="1"/>
            <a:r>
              <a:rPr lang="en-US" sz="4400" u="sng" dirty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Equilibrium </a:t>
            </a:r>
            <a:r>
              <a:rPr lang="en-US" sz="4400" u="sng" dirty="0">
                <a:solidFill>
                  <a:srgbClr val="000000"/>
                </a:solidFill>
                <a:effectLst/>
                <a:latin typeface="Arial" charset="0"/>
                <a:cs typeface="Arial" charset="0"/>
                <a:sym typeface="Symbol" charset="0"/>
              </a:rPr>
              <a:t> </a:t>
            </a:r>
            <a:r>
              <a:rPr lang="en-US" sz="4400" u="sng" dirty="0" smtClean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Equal Concentrations!</a:t>
            </a:r>
            <a:endParaRPr lang="en-US" sz="4400" u="sng" dirty="0"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11201400" cy="52578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800" b="0" dirty="0">
                <a:solidFill>
                  <a:srgbClr val="000000"/>
                </a:solidFill>
                <a:effectLst/>
                <a:latin typeface="Arial" charset="0"/>
              </a:rPr>
              <a:t>The </a:t>
            </a:r>
            <a:r>
              <a:rPr lang="en-US" sz="2800" b="0" u="sng" dirty="0" smtClean="0">
                <a:solidFill>
                  <a:srgbClr val="000000"/>
                </a:solidFill>
                <a:effectLst/>
                <a:latin typeface="Arial" charset="0"/>
              </a:rPr>
              <a:t>rates</a:t>
            </a:r>
            <a:r>
              <a:rPr lang="en-US" sz="2800" b="0" dirty="0" smtClean="0">
                <a:solidFill>
                  <a:srgbClr val="000000"/>
                </a:solidFill>
                <a:effectLst/>
                <a:latin typeface="Arial" charset="0"/>
              </a:rPr>
              <a:t> of the forward </a:t>
            </a:r>
            <a:r>
              <a:rPr lang="en-US" sz="2800" b="0" dirty="0">
                <a:solidFill>
                  <a:srgbClr val="000000"/>
                </a:solidFill>
                <a:effectLst/>
                <a:latin typeface="Arial" charset="0"/>
              </a:rPr>
              <a:t>and reverse </a:t>
            </a:r>
            <a:r>
              <a:rPr lang="en-US" sz="2800" b="0" dirty="0" err="1" smtClean="0">
                <a:solidFill>
                  <a:srgbClr val="000000"/>
                </a:solidFill>
                <a:effectLst/>
                <a:latin typeface="Arial" charset="0"/>
              </a:rPr>
              <a:t>rxns</a:t>
            </a:r>
            <a:r>
              <a:rPr lang="en-US" sz="2800" b="0" dirty="0" smtClean="0">
                <a:solidFill>
                  <a:srgbClr val="000000"/>
                </a:solidFill>
                <a:effectLst/>
                <a:latin typeface="Arial" charset="0"/>
              </a:rPr>
              <a:t> </a:t>
            </a:r>
            <a:r>
              <a:rPr lang="en-US" sz="2800" b="0" dirty="0">
                <a:solidFill>
                  <a:srgbClr val="000000"/>
                </a:solidFill>
                <a:effectLst/>
                <a:latin typeface="Arial" charset="0"/>
              </a:rPr>
              <a:t>are equal at equilibrium.</a:t>
            </a:r>
          </a:p>
          <a:p>
            <a:pPr>
              <a:spcBef>
                <a:spcPts val="600"/>
              </a:spcBef>
            </a:pPr>
            <a:r>
              <a:rPr lang="en-US" sz="2800" b="0" dirty="0">
                <a:solidFill>
                  <a:srgbClr val="000000"/>
                </a:solidFill>
                <a:effectLst/>
                <a:latin typeface="Arial" charset="0"/>
              </a:rPr>
              <a:t>But that does </a:t>
            </a:r>
            <a:r>
              <a:rPr lang="en-US" sz="2800" i="1" u="sng" dirty="0" smtClean="0">
                <a:solidFill>
                  <a:srgbClr val="000000"/>
                </a:solidFill>
                <a:effectLst/>
                <a:latin typeface="Arial" charset="0"/>
              </a:rPr>
              <a:t>NOT</a:t>
            </a:r>
            <a:r>
              <a:rPr lang="en-US" sz="2800" b="0" dirty="0" smtClean="0">
                <a:solidFill>
                  <a:srgbClr val="000000"/>
                </a:solidFill>
                <a:effectLst/>
                <a:latin typeface="Arial" charset="0"/>
              </a:rPr>
              <a:t> </a:t>
            </a:r>
            <a:r>
              <a:rPr lang="en-US" sz="2800" b="0" dirty="0">
                <a:solidFill>
                  <a:srgbClr val="000000"/>
                </a:solidFill>
                <a:effectLst/>
                <a:latin typeface="Arial" charset="0"/>
              </a:rPr>
              <a:t>mean the </a:t>
            </a:r>
            <a:r>
              <a:rPr lang="en-US" sz="2800" b="0" i="1" u="sng" dirty="0">
                <a:solidFill>
                  <a:srgbClr val="000000"/>
                </a:solidFill>
                <a:effectLst/>
                <a:latin typeface="Arial" charset="0"/>
              </a:rPr>
              <a:t>concentrations</a:t>
            </a:r>
            <a:r>
              <a:rPr lang="en-US" sz="2800" b="0" dirty="0">
                <a:solidFill>
                  <a:srgbClr val="000000"/>
                </a:solidFill>
                <a:effectLst/>
                <a:latin typeface="Arial" charset="0"/>
              </a:rPr>
              <a:t> of reactants and products are equal.</a:t>
            </a:r>
          </a:p>
          <a:p>
            <a:pPr>
              <a:spcBef>
                <a:spcPts val="600"/>
              </a:spcBef>
            </a:pPr>
            <a:r>
              <a:rPr lang="en-US" sz="2800" dirty="0" smtClean="0">
                <a:solidFill>
                  <a:srgbClr val="0070C0"/>
                </a:solidFill>
                <a:effectLst/>
                <a:latin typeface="Arial" charset="0"/>
              </a:rPr>
              <a:t>Product Favored - </a:t>
            </a:r>
            <a:r>
              <a:rPr lang="en-US" sz="2800" b="0" dirty="0" smtClean="0">
                <a:solidFill>
                  <a:srgbClr val="000000"/>
                </a:solidFill>
                <a:effectLst/>
                <a:latin typeface="Arial" charset="0"/>
              </a:rPr>
              <a:t>Some reactions reach equilibrium only after almost </a:t>
            </a:r>
            <a:r>
              <a:rPr lang="en-US" sz="2800" b="0" dirty="0">
                <a:solidFill>
                  <a:srgbClr val="000000"/>
                </a:solidFill>
                <a:effectLst/>
                <a:latin typeface="Arial" charset="0"/>
              </a:rPr>
              <a:t>all the reactant molecules are consumed; we say the position of equilibrium favors the products.</a:t>
            </a:r>
          </a:p>
          <a:p>
            <a:pPr>
              <a:spcBef>
                <a:spcPts val="600"/>
              </a:spcBef>
            </a:pPr>
            <a:r>
              <a:rPr lang="en-US" sz="2800" dirty="0" smtClean="0">
                <a:solidFill>
                  <a:srgbClr val="0070C0"/>
                </a:solidFill>
                <a:effectLst/>
                <a:latin typeface="Arial" charset="0"/>
              </a:rPr>
              <a:t>Reactant Favored - </a:t>
            </a:r>
            <a:r>
              <a:rPr lang="en-US" sz="2800" b="0" dirty="0" smtClean="0">
                <a:solidFill>
                  <a:srgbClr val="000000"/>
                </a:solidFill>
                <a:effectLst/>
                <a:latin typeface="Arial" charset="0"/>
              </a:rPr>
              <a:t>Other reactions reach equilibrium when </a:t>
            </a:r>
            <a:r>
              <a:rPr lang="en-US" sz="2800" b="0" dirty="0">
                <a:solidFill>
                  <a:srgbClr val="000000"/>
                </a:solidFill>
                <a:effectLst/>
                <a:latin typeface="Arial" charset="0"/>
              </a:rPr>
              <a:t>only a small percentage of the reactant molecules are consumed; we say the position of equilibrium favors the reactants.</a:t>
            </a:r>
          </a:p>
        </p:txBody>
      </p:sp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61436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5"/>
          <p:cNvSpPr txBox="1">
            <a:spLocks noChangeArrowheads="1"/>
          </p:cNvSpPr>
          <p:nvPr/>
        </p:nvSpPr>
        <p:spPr bwMode="auto">
          <a:xfrm>
            <a:off x="533400" y="4963839"/>
            <a:ext cx="112014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Country A citizens feel overcrowded, 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emigrate to Country B .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79378"/>
            <a:ext cx="11201400" cy="579438"/>
          </a:xfrm>
        </p:spPr>
        <p:txBody>
          <a:bodyPr/>
          <a:lstStyle/>
          <a:p>
            <a:pPr algn="l" eaLnBrk="1" hangingPunct="1"/>
            <a:r>
              <a:rPr lang="en-US" sz="44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 Analogy: Population Changes</a:t>
            </a:r>
          </a:p>
        </p:txBody>
      </p:sp>
      <p:pic>
        <p:nvPicPr>
          <p:cNvPr id="20484" name="Picture 7" descr="14_03_Fig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84" b="47685"/>
          <a:stretch>
            <a:fillRect/>
          </a:stretch>
        </p:blipFill>
        <p:spPr bwMode="auto">
          <a:xfrm>
            <a:off x="2819400" y="1306239"/>
            <a:ext cx="585216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96580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5"/>
          <p:cNvSpPr txBox="1">
            <a:spLocks noChangeArrowheads="1"/>
          </p:cNvSpPr>
          <p:nvPr/>
        </p:nvSpPr>
        <p:spPr bwMode="auto">
          <a:xfrm>
            <a:off x="495300" y="4512259"/>
            <a:ext cx="112014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>
                <a:solidFill>
                  <a:srgbClr val="000000"/>
                </a:solidFill>
              </a:rPr>
              <a:t>However, after a time, emigration will occur </a:t>
            </a:r>
            <a:r>
              <a:rPr lang="en-US" sz="3200" dirty="0" smtClean="0">
                <a:solidFill>
                  <a:srgbClr val="000000"/>
                </a:solidFill>
              </a:rPr>
              <a:t>in both </a:t>
            </a:r>
            <a:r>
              <a:rPr lang="en-US" sz="3200" dirty="0">
                <a:solidFill>
                  <a:srgbClr val="000000"/>
                </a:solidFill>
              </a:rPr>
              <a:t>directions at the same rate, leading </a:t>
            </a:r>
            <a:r>
              <a:rPr lang="en-US" sz="3200" dirty="0" smtClean="0">
                <a:solidFill>
                  <a:srgbClr val="000000"/>
                </a:solidFill>
              </a:rPr>
              <a:t>to populations </a:t>
            </a:r>
            <a:r>
              <a:rPr lang="en-US" sz="3200" dirty="0">
                <a:solidFill>
                  <a:srgbClr val="000000"/>
                </a:solidFill>
              </a:rPr>
              <a:t>in Country A and Country B that </a:t>
            </a:r>
            <a:r>
              <a:rPr lang="en-US" sz="3200" dirty="0" smtClean="0">
                <a:solidFill>
                  <a:srgbClr val="000000"/>
                </a:solidFill>
              </a:rPr>
              <a:t>are constant</a:t>
            </a:r>
            <a:r>
              <a:rPr lang="en-US" sz="3200" dirty="0">
                <a:solidFill>
                  <a:srgbClr val="000000"/>
                </a:solidFill>
              </a:rPr>
              <a:t>, but not necessarily equal.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79378"/>
            <a:ext cx="11201400" cy="579438"/>
          </a:xfrm>
        </p:spPr>
        <p:txBody>
          <a:bodyPr/>
          <a:lstStyle/>
          <a:p>
            <a:pPr algn="l" eaLnBrk="1" hangingPunct="1"/>
            <a:r>
              <a:rPr lang="en-US" sz="44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 Analogy: Population Changes</a:t>
            </a:r>
          </a:p>
        </p:txBody>
      </p:sp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6" name="Picture 7" descr="14_03_Fig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315" b="3712"/>
          <a:stretch>
            <a:fillRect/>
          </a:stretch>
        </p:blipFill>
        <p:spPr bwMode="auto">
          <a:xfrm>
            <a:off x="3429000" y="1308697"/>
            <a:ext cx="5268058" cy="320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70282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emistry">
  <a:themeElements>
    <a:clrScheme name="chemistry 8">
      <a:dk1>
        <a:srgbClr val="808080"/>
      </a:dk1>
      <a:lt1>
        <a:srgbClr val="FFFFFF"/>
      </a:lt1>
      <a:dk2>
        <a:srgbClr val="3366FF"/>
      </a:dk2>
      <a:lt2>
        <a:srgbClr val="FFFFFF"/>
      </a:lt2>
      <a:accent1>
        <a:srgbClr val="FFFF00"/>
      </a:accent1>
      <a:accent2>
        <a:srgbClr val="3333CC"/>
      </a:accent2>
      <a:accent3>
        <a:srgbClr val="ADB8FF"/>
      </a:accent3>
      <a:accent4>
        <a:srgbClr val="DADADA"/>
      </a:accent4>
      <a:accent5>
        <a:srgbClr val="FFFFAA"/>
      </a:accent5>
      <a:accent6>
        <a:srgbClr val="2D2DB9"/>
      </a:accent6>
      <a:hlink>
        <a:srgbClr val="CCCCFF"/>
      </a:hlink>
      <a:folHlink>
        <a:srgbClr val="B2B2B2"/>
      </a:folHlink>
    </a:clrScheme>
    <a:fontScheme name="chemistry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hemist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emist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8">
        <a:dk1>
          <a:srgbClr val="808080"/>
        </a:dk1>
        <a:lt1>
          <a:srgbClr val="FFFFFF"/>
        </a:lt1>
        <a:dk2>
          <a:srgbClr val="3366FF"/>
        </a:dk2>
        <a:lt2>
          <a:srgbClr val="FFFFFF"/>
        </a:lt2>
        <a:accent1>
          <a:srgbClr val="FFFF00"/>
        </a:accent1>
        <a:accent2>
          <a:srgbClr val="3333CC"/>
        </a:accent2>
        <a:accent3>
          <a:srgbClr val="ADB8FF"/>
        </a:accent3>
        <a:accent4>
          <a:srgbClr val="DADADA"/>
        </a:accent4>
        <a:accent5>
          <a:srgbClr val="FFFFA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2655</TotalTime>
  <Words>325</Words>
  <Application>Microsoft Office PowerPoint</Application>
  <PresentationFormat>Widescreen</PresentationFormat>
  <Paragraphs>33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ＭＳ Ｐゴシック</vt:lpstr>
      <vt:lpstr>Arial</vt:lpstr>
      <vt:lpstr>Calibri</vt:lpstr>
      <vt:lpstr>Comic Sans MS</vt:lpstr>
      <vt:lpstr>Impact</vt:lpstr>
      <vt:lpstr>Symbol</vt:lpstr>
      <vt:lpstr>Wingdings</vt:lpstr>
      <vt:lpstr>Wingdings 3</vt:lpstr>
      <vt:lpstr>chemistry</vt:lpstr>
      <vt:lpstr>1_Default Design</vt:lpstr>
      <vt:lpstr>Equilibrium</vt:lpstr>
      <vt:lpstr>Chemical Equilibrium</vt:lpstr>
      <vt:lpstr>2NO2(g)  2NO(g) + O2(g)</vt:lpstr>
      <vt:lpstr>2NO2(g)  2NO(g) + O2(g)</vt:lpstr>
      <vt:lpstr>H2(g) + I2(g) Û 2 HI(g)</vt:lpstr>
      <vt:lpstr>H2(g) + I2(g) Û 2 HI(g)</vt:lpstr>
      <vt:lpstr>Equilibrium  Equal Concentrations!</vt:lpstr>
      <vt:lpstr>An Analogy: Population Changes</vt:lpstr>
      <vt:lpstr>An Analogy: Population Changes</vt:lpstr>
    </vt:vector>
  </TitlesOfParts>
  <Company>Independent Web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Andrew Allan</dc:creator>
  <cp:lastModifiedBy>Farmer, Stephanie [DH]</cp:lastModifiedBy>
  <cp:revision>119</cp:revision>
  <cp:lastPrinted>2018-10-08T20:25:31Z</cp:lastPrinted>
  <dcterms:created xsi:type="dcterms:W3CDTF">2006-06-20T23:17:27Z</dcterms:created>
  <dcterms:modified xsi:type="dcterms:W3CDTF">2020-05-23T20:03:30Z</dcterms:modified>
</cp:coreProperties>
</file>