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12"/>
  </p:notesMasterIdLst>
  <p:handoutMasterIdLst>
    <p:handoutMasterId r:id="rId13"/>
  </p:handoutMasterIdLst>
  <p:sldIdLst>
    <p:sldId id="288" r:id="rId3"/>
    <p:sldId id="289" r:id="rId4"/>
    <p:sldId id="264" r:id="rId5"/>
    <p:sldId id="281" r:id="rId6"/>
    <p:sldId id="283" r:id="rId7"/>
    <p:sldId id="284" r:id="rId8"/>
    <p:sldId id="285" r:id="rId9"/>
    <p:sldId id="286" r:id="rId10"/>
    <p:sldId id="290" r:id="rId11"/>
  </p:sldIdLst>
  <p:sldSz cx="12192000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4"/>
    <p:restoredTop sz="94586"/>
  </p:normalViewPr>
  <p:slideViewPr>
    <p:cSldViewPr>
      <p:cViewPr varScale="1">
        <p:scale>
          <a:sx n="65" d="100"/>
          <a:sy n="65" d="100"/>
        </p:scale>
        <p:origin x="7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B2AB9-ADD8-904F-89BF-C228FA7C4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80E3-F432-6D4A-B2F1-3CF62F5D5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DAD1-BE38-0846-8B94-60E82E9364E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D470D-8F1D-4345-95C1-53052E186F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1D749-AFB3-BF4C-BB87-29323CAF0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FA04-2B18-5142-8D9D-0599764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084F-DE1A-714B-BEA3-39BFE3AB415A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730-557A-2F4F-B35C-456DEB8F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8D8C96-0FA3-8F45-8FC4-32242633842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1071FF-3AB0-744D-AECF-0F2EBDA0C38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644E9F-A85E-084D-A9E0-CAB9392F25B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21252-E820-FE4B-A54A-2CBE50858CF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21252-E820-FE4B-A54A-2CBE50858CF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45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9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8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36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Equilibrium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Review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6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Equilibrium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87533" y="1340311"/>
            <a:ext cx="103989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Reversible 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Reactions - </a:t>
            </a:r>
            <a:r>
              <a:rPr lang="en-US" sz="3200" dirty="0">
                <a:latin typeface="+mn-lt"/>
              </a:rPr>
              <a:t>A chemical reaction in which 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the products can </a:t>
            </a:r>
            <a:r>
              <a:rPr lang="en-US" sz="3200" dirty="0">
                <a:latin typeface="+mn-lt"/>
              </a:rPr>
              <a:t>react to re-form the </a:t>
            </a:r>
            <a:r>
              <a:rPr lang="en-US" sz="3200" dirty="0" smtClean="0">
                <a:latin typeface="+mn-lt"/>
              </a:rPr>
              <a:t>reactants</a:t>
            </a: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5550" y="2800136"/>
            <a:ext cx="1084246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Chemical 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Equilibrium - </a:t>
            </a:r>
            <a:r>
              <a:rPr lang="en-US" sz="3200" dirty="0">
                <a:latin typeface="+mn-lt"/>
              </a:rPr>
              <a:t>When the rate of the forward </a:t>
            </a:r>
            <a:r>
              <a:rPr lang="en-US" sz="3200" dirty="0" smtClean="0">
                <a:latin typeface="+mn-lt"/>
              </a:rPr>
              <a:t>reaction equals </a:t>
            </a:r>
            <a:r>
              <a:rPr lang="en-US" sz="3200" dirty="0">
                <a:latin typeface="+mn-lt"/>
              </a:rPr>
              <a:t>the rate of the reverse </a:t>
            </a:r>
            <a:r>
              <a:rPr lang="en-US" sz="3200" dirty="0" smtClean="0">
                <a:latin typeface="+mn-lt"/>
              </a:rPr>
              <a:t>reaction and </a:t>
            </a:r>
            <a:r>
              <a:rPr lang="en-US" sz="3200" dirty="0">
                <a:latin typeface="+mn-lt"/>
              </a:rPr>
              <a:t>the concentration of products </a:t>
            </a:r>
            <a:r>
              <a:rPr lang="en-US" sz="3200" dirty="0" smtClean="0">
                <a:latin typeface="+mn-lt"/>
              </a:rPr>
              <a:t>and reactants </a:t>
            </a:r>
            <a:r>
              <a:rPr lang="en-US" sz="3200" dirty="0">
                <a:latin typeface="+mn-lt"/>
              </a:rPr>
              <a:t>remains </a:t>
            </a:r>
            <a:r>
              <a:rPr lang="en-US" sz="3200" dirty="0" smtClean="0">
                <a:latin typeface="+mn-lt"/>
              </a:rPr>
              <a:t>unchanged</a:t>
            </a: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441750" y="4846999"/>
            <a:ext cx="52501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2HgO</a:t>
            </a:r>
            <a:r>
              <a:rPr lang="en-US" sz="3600" baseline="-25000" dirty="0">
                <a:latin typeface="+mj-lt"/>
              </a:rPr>
              <a:t>(s) </a:t>
            </a:r>
            <a:r>
              <a:rPr lang="en-US" sz="4800" dirty="0">
                <a:solidFill>
                  <a:srgbClr val="0070C0"/>
                </a:solidFill>
                <a:latin typeface="+mj-lt"/>
                <a:sym typeface="Wingdings 3" pitchFamily="18" charset="2"/>
              </a:rPr>
              <a:t></a:t>
            </a:r>
            <a:r>
              <a:rPr lang="en-US" sz="2400" dirty="0">
                <a:latin typeface="+mj-lt"/>
              </a:rPr>
              <a:t> </a:t>
            </a:r>
            <a:r>
              <a:rPr lang="en-US" sz="3600" dirty="0">
                <a:latin typeface="+mj-lt"/>
              </a:rPr>
              <a:t>2Hg</a:t>
            </a:r>
            <a:r>
              <a:rPr lang="en-US" sz="3600" baseline="-25000" dirty="0">
                <a:latin typeface="+mj-lt"/>
              </a:rPr>
              <a:t>(l)</a:t>
            </a:r>
            <a:r>
              <a:rPr lang="en-US" sz="3600" dirty="0">
                <a:latin typeface="+mj-lt"/>
              </a:rPr>
              <a:t> + O</a:t>
            </a:r>
            <a:r>
              <a:rPr lang="en-US" sz="3600" baseline="-25000" dirty="0">
                <a:latin typeface="+mj-lt"/>
              </a:rPr>
              <a:t>2(g)</a:t>
            </a:r>
            <a:r>
              <a:rPr lang="en-US" sz="36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81000" y="5790944"/>
            <a:ext cx="1143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3200" dirty="0" smtClean="0">
                <a:latin typeface="+mj-lt"/>
              </a:rPr>
              <a:t>( </a:t>
            </a:r>
            <a:r>
              <a:rPr lang="en-US" sz="3200" dirty="0">
                <a:solidFill>
                  <a:srgbClr val="0070C0"/>
                </a:solidFill>
                <a:latin typeface="+mj-lt"/>
                <a:sym typeface="Wingdings 3" pitchFamily="18" charset="2"/>
              </a:rPr>
              <a:t></a:t>
            </a:r>
            <a:r>
              <a:rPr lang="en-US" sz="3200" dirty="0">
                <a:solidFill>
                  <a:schemeClr val="accent1"/>
                </a:solidFill>
                <a:latin typeface="+mj-lt"/>
                <a:sym typeface="Wingdings 3" pitchFamily="18" charset="2"/>
              </a:rPr>
              <a:t> </a:t>
            </a:r>
            <a:r>
              <a:rPr lang="en-US" sz="3200" dirty="0">
                <a:latin typeface="+mj-lt"/>
              </a:rPr>
              <a:t>) indicates equilibrium in a chemical equation</a:t>
            </a:r>
          </a:p>
        </p:txBody>
      </p:sp>
    </p:spTree>
    <p:extLst>
      <p:ext uri="{BB962C8B-B14F-4D97-AF65-F5344CB8AC3E}">
        <p14:creationId xmlns:p14="http://schemas.microsoft.com/office/powerpoint/2010/main" val="24701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Equilbri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066801"/>
            <a:ext cx="6553200" cy="5160963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2133600" y="234953"/>
            <a:ext cx="7772400" cy="914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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2NO(g) + 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72200" y="1087439"/>
            <a:ext cx="4114800" cy="491807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248400" y="1560513"/>
            <a:ext cx="419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Remember this from   </a:t>
            </a:r>
          </a:p>
          <a:p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Kinetics?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was it so important to measure reaction rate at the start of the reaction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(method of initial rates?)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Equilbri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066801"/>
            <a:ext cx="6553200" cy="5160963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2NO(g) + 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25019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 + I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lang="en-US" dirty="0">
                <a:solidFill>
                  <a:srgbClr val="000000"/>
                </a:solidFill>
                <a:effectLst/>
                <a:latin typeface="Symbol" charset="0"/>
                <a:cs typeface="Arial" charset="0"/>
                <a:sym typeface="Symbol" charset="0"/>
              </a:rPr>
              <a:t>Û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 2 HI(</a:t>
            </a:r>
            <a:r>
              <a:rPr lang="en-US" i="1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)</a:t>
            </a:r>
          </a:p>
        </p:txBody>
      </p:sp>
      <p:sp>
        <p:nvSpPr>
          <p:cNvPr id="17411" name="TextBox 15"/>
          <p:cNvSpPr txBox="1">
            <a:spLocks noChangeArrowheads="1"/>
          </p:cNvSpPr>
          <p:nvPr/>
        </p:nvSpPr>
        <p:spPr bwMode="auto">
          <a:xfrm>
            <a:off x="1066800" y="1143000"/>
            <a:ext cx="10058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</a:rPr>
              <a:t>As the concentration of product increases and the concentrations of reactants decrease, the rate of the forward reaction slows down, and the rate of the reverse reaction speeds up.</a:t>
            </a:r>
          </a:p>
        </p:txBody>
      </p:sp>
      <p:pic>
        <p:nvPicPr>
          <p:cNvPr id="17412" name="Picture 7" descr="14_02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71" b="14127"/>
          <a:stretch>
            <a:fillRect/>
          </a:stretch>
        </p:blipFill>
        <p:spPr bwMode="auto">
          <a:xfrm>
            <a:off x="1981200" y="3192813"/>
            <a:ext cx="81534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391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72270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+ I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000000"/>
                </a:solidFill>
                <a:effectLst/>
                <a:latin typeface="Symbol" charset="0"/>
                <a:cs typeface="Arial" charset="0"/>
                <a:sym typeface="Symbol" charset="0"/>
              </a:rPr>
              <a:t>Û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2 HI(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)</a:t>
            </a:r>
          </a:p>
        </p:txBody>
      </p:sp>
      <p:sp>
        <p:nvSpPr>
          <p:cNvPr id="18435" name="TextBox 15"/>
          <p:cNvSpPr txBox="1">
            <a:spLocks noChangeArrowheads="1"/>
          </p:cNvSpPr>
          <p:nvPr/>
        </p:nvSpPr>
        <p:spPr bwMode="auto">
          <a:xfrm>
            <a:off x="533400" y="1156450"/>
            <a:ext cx="1112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equilibrium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rate of the forward reaction is equal to the rate of the reverse reaction.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concentrations of reactants and products no longer change.</a:t>
            </a:r>
          </a:p>
        </p:txBody>
      </p:sp>
      <p:pic>
        <p:nvPicPr>
          <p:cNvPr id="18436" name="Picture 7" descr="14_02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71" b="14127"/>
          <a:stretch>
            <a:fillRect/>
          </a:stretch>
        </p:blipFill>
        <p:spPr bwMode="auto">
          <a:xfrm>
            <a:off x="1981200" y="3040064"/>
            <a:ext cx="81534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395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7362"/>
            <a:ext cx="10515600" cy="579438"/>
          </a:xfrm>
        </p:spPr>
        <p:txBody>
          <a:bodyPr/>
          <a:lstStyle/>
          <a:p>
            <a:pPr algn="l" eaLnBrk="1" hangingPunct="1"/>
            <a:r>
              <a:rPr lang="en-US" sz="4400" u="sng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Equilibrium </a:t>
            </a:r>
            <a:r>
              <a:rPr lang="en-US" sz="4400" u="sng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 </a:t>
            </a:r>
            <a:r>
              <a:rPr lang="en-US" sz="4400" u="sng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Equal Concentrations!</a:t>
            </a:r>
            <a:endParaRPr lang="en-US" sz="4400" u="sng" dirty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1120140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The </a:t>
            </a:r>
            <a:r>
              <a:rPr lang="en-US" sz="2800" b="0" u="sng" dirty="0" smtClean="0">
                <a:solidFill>
                  <a:srgbClr val="000000"/>
                </a:solidFill>
                <a:effectLst/>
                <a:latin typeface="Arial" charset="0"/>
              </a:rPr>
              <a:t>rates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 of the forward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and reverse </a:t>
            </a:r>
            <a:r>
              <a:rPr lang="en-US" sz="2800" b="0" dirty="0" err="1" smtClean="0">
                <a:solidFill>
                  <a:srgbClr val="000000"/>
                </a:solidFill>
                <a:effectLst/>
                <a:latin typeface="Arial" charset="0"/>
              </a:rPr>
              <a:t>rxns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are equal at equilibrium.</a:t>
            </a:r>
          </a:p>
          <a:p>
            <a:pPr>
              <a:spcBef>
                <a:spcPts val="600"/>
              </a:spcBef>
            </a:pP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But that does </a:t>
            </a:r>
            <a:r>
              <a:rPr lang="en-US" sz="2800" i="1" u="sng" dirty="0" smtClean="0">
                <a:solidFill>
                  <a:srgbClr val="000000"/>
                </a:solidFill>
                <a:effectLst/>
                <a:latin typeface="Arial" charset="0"/>
              </a:rPr>
              <a:t>NOT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mean the </a:t>
            </a:r>
            <a:r>
              <a:rPr lang="en-US" sz="2800" b="0" i="1" u="sng" dirty="0">
                <a:solidFill>
                  <a:srgbClr val="000000"/>
                </a:solidFill>
                <a:effectLst/>
                <a:latin typeface="Arial" charset="0"/>
              </a:rPr>
              <a:t>concentrations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of reactants and products are equal.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Product Favored 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Some reactions reach equilibrium only after almost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all the reactant molecules are consumed; we say the position of equilibrium favors the products.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Reactant Favored 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Other reactions reach equilibrium when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only a small percentage of the reactant molecules are consumed; we say the position of equilibrium favors the reactants.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143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533400" y="4963839"/>
            <a:ext cx="11201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Country A citizens feel overcrowded,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emigrate to Country B .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9378"/>
            <a:ext cx="11201400" cy="579438"/>
          </a:xfrm>
        </p:spPr>
        <p:txBody>
          <a:bodyPr/>
          <a:lstStyle/>
          <a:p>
            <a:pPr algn="l" eaLnBrk="1" hangingPunct="1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Analogy: Population Changes</a:t>
            </a:r>
          </a:p>
        </p:txBody>
      </p:sp>
      <p:pic>
        <p:nvPicPr>
          <p:cNvPr id="20484" name="Picture 7" descr="14_03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4" b="47685"/>
          <a:stretch>
            <a:fillRect/>
          </a:stretch>
        </p:blipFill>
        <p:spPr bwMode="auto">
          <a:xfrm>
            <a:off x="2819400" y="1306239"/>
            <a:ext cx="585216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658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495300" y="4512259"/>
            <a:ext cx="11201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000000"/>
                </a:solidFill>
              </a:rPr>
              <a:t>However, after a time, emigration will occur </a:t>
            </a:r>
            <a:r>
              <a:rPr lang="en-US" sz="3200" dirty="0" smtClean="0">
                <a:solidFill>
                  <a:srgbClr val="000000"/>
                </a:solidFill>
              </a:rPr>
              <a:t>in both </a:t>
            </a:r>
            <a:r>
              <a:rPr lang="en-US" sz="3200" dirty="0">
                <a:solidFill>
                  <a:srgbClr val="000000"/>
                </a:solidFill>
              </a:rPr>
              <a:t>directions at the same rate, leading </a:t>
            </a:r>
            <a:r>
              <a:rPr lang="en-US" sz="3200" dirty="0" smtClean="0">
                <a:solidFill>
                  <a:srgbClr val="000000"/>
                </a:solidFill>
              </a:rPr>
              <a:t>to populations </a:t>
            </a:r>
            <a:r>
              <a:rPr lang="en-US" sz="3200" dirty="0">
                <a:solidFill>
                  <a:srgbClr val="000000"/>
                </a:solidFill>
              </a:rPr>
              <a:t>in Country A and Country B that </a:t>
            </a:r>
            <a:r>
              <a:rPr lang="en-US" sz="3200" dirty="0" smtClean="0">
                <a:solidFill>
                  <a:srgbClr val="000000"/>
                </a:solidFill>
              </a:rPr>
              <a:t>are constant</a:t>
            </a:r>
            <a:r>
              <a:rPr lang="en-US" sz="3200" dirty="0">
                <a:solidFill>
                  <a:srgbClr val="000000"/>
                </a:solidFill>
              </a:rPr>
              <a:t>, but not necessarily equal.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9378"/>
            <a:ext cx="11201400" cy="579438"/>
          </a:xfrm>
        </p:spPr>
        <p:txBody>
          <a:bodyPr/>
          <a:lstStyle/>
          <a:p>
            <a:pPr algn="l" eaLnBrk="1" hangingPunct="1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Analogy: Population Changes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7" descr="14_03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15" b="3712"/>
          <a:stretch>
            <a:fillRect/>
          </a:stretch>
        </p:blipFill>
        <p:spPr bwMode="auto">
          <a:xfrm>
            <a:off x="3429000" y="1308697"/>
            <a:ext cx="5268058" cy="320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028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325</Words>
  <Application>Microsoft Office PowerPoint</Application>
  <PresentationFormat>Widescreen</PresentationFormat>
  <Paragraphs>33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Calibri</vt:lpstr>
      <vt:lpstr>Comic Sans MS</vt:lpstr>
      <vt:lpstr>Impact</vt:lpstr>
      <vt:lpstr>Symbol</vt:lpstr>
      <vt:lpstr>Wingdings</vt:lpstr>
      <vt:lpstr>Wingdings 3</vt:lpstr>
      <vt:lpstr>chemistry</vt:lpstr>
      <vt:lpstr>1_Default Design</vt:lpstr>
      <vt:lpstr>Equilibrium</vt:lpstr>
      <vt:lpstr>Chemical Equilibrium</vt:lpstr>
      <vt:lpstr>2NO2(g)  2NO(g) + O2(g)</vt:lpstr>
      <vt:lpstr>2NO2(g)  2NO(g) + O2(g)</vt:lpstr>
      <vt:lpstr>H2(g) + I2(g) Û 2 HI(g)</vt:lpstr>
      <vt:lpstr>H2(g) + I2(g) Û 2 HI(g)</vt:lpstr>
      <vt:lpstr>Equilibrium  Equal Concentrations!</vt:lpstr>
      <vt:lpstr>An Analogy: Population Changes</vt:lpstr>
      <vt:lpstr>An Analogy: Population Changes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119</cp:revision>
  <cp:lastPrinted>2018-10-08T20:25:31Z</cp:lastPrinted>
  <dcterms:created xsi:type="dcterms:W3CDTF">2006-06-20T23:17:27Z</dcterms:created>
  <dcterms:modified xsi:type="dcterms:W3CDTF">2020-05-23T20:03:30Z</dcterms:modified>
</cp:coreProperties>
</file>