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302" r:id="rId3"/>
    <p:sldId id="303" r:id="rId4"/>
    <p:sldId id="304" r:id="rId5"/>
    <p:sldId id="290" r:id="rId6"/>
    <p:sldId id="279" r:id="rId7"/>
    <p:sldId id="291" r:id="rId8"/>
    <p:sldId id="28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FF0000"/>
    <a:srgbClr val="FF33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/>
    <p:restoredTop sz="94586"/>
  </p:normalViewPr>
  <p:slideViewPr>
    <p:cSldViewPr>
      <p:cViewPr varScale="1">
        <p:scale>
          <a:sx n="65" d="100"/>
          <a:sy n="65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B2AB9-ADD8-904F-89BF-C228FA7C4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80E3-F432-6D4A-B2F1-3CF62F5D5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DAD1-BE38-0846-8B94-60E82E9364E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470D-8F1D-4345-95C1-53052E186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1D749-AFB3-BF4C-BB87-29323CAF0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FA04-2B18-5142-8D9D-059976440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084F-DE1A-714B-BEA3-39BFE3AB415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AC730-557A-2F4F-B35C-456DEB8F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00494-DED4-4F4A-ABE8-4A2A18534FE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D98C4A-FF40-5E42-AF10-62C6516F1E9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CDA3F6-6E98-9444-964F-4C7B3D0D2F8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E92C03-9099-AE49-B686-3E7BEBC6798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9B933B-441E-0748-823C-928C9B2C28F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CBCBEA-F497-F444-B943-E3A87D15530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27DA3D-80D5-3546-85DC-A14522AE6FC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DF6C47-DE32-424E-AEB5-3A45055DF60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1A63DB-B332-2341-8F93-FFDDDE8A3DF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27A71-8B8C-3E47-A0FB-82C0845FD30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D1B704-ACC5-8644-A8EE-967A3FEE1AA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5595F4-0474-7B4C-A1F8-6C836CBF4FF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1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3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5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Impact" panose="020B0806030902050204" pitchFamily="34" charset="0"/>
              </a:rPr>
              <a:t>Equilibrium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85800" y="3311604"/>
            <a:ext cx="1082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Equilibrium Constant (Capitalized!)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8417"/>
            <a:ext cx="11811000" cy="1066800"/>
          </a:xfrm>
        </p:spPr>
        <p:txBody>
          <a:bodyPr/>
          <a:lstStyle/>
          <a:p>
            <a:pPr algn="l"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Relationships between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lang="en-US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and Chemical Equations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119353"/>
            <a:ext cx="11049000" cy="1143000"/>
          </a:xfrm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When the coefficients of an equation are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multiplied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by a factor, the equilibrium constant is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raised to that factor.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28600" y="2577058"/>
            <a:ext cx="5772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 err="1" smtClean="0">
                <a:solidFill>
                  <a:srgbClr val="000000"/>
                </a:solidFill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+ </a:t>
            </a:r>
            <a:r>
              <a:rPr lang="en-US" sz="2800" i="1" dirty="0" err="1">
                <a:solidFill>
                  <a:srgbClr val="000000"/>
                </a:solidFill>
              </a:rPr>
              <a:t>b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algn="ctr"/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expression </a:t>
            </a:r>
            <a:r>
              <a:rPr lang="en-US" sz="2200" b="0" dirty="0" smtClean="0">
                <a:solidFill>
                  <a:srgbClr val="000000"/>
                </a:solidFill>
                <a:sym typeface="Symbol" charset="0"/>
              </a:rPr>
              <a:t>is:</a:t>
            </a:r>
            <a:endParaRPr lang="en-US" sz="2200" b="0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229350" y="2587191"/>
            <a:ext cx="5562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+ 2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B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2</a:t>
            </a:r>
            <a:r>
              <a:rPr lang="en-US" sz="2800" i="1" dirty="0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C </a:t>
            </a:r>
          </a:p>
          <a:p>
            <a:pPr algn="ctr"/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expression </a:t>
            </a:r>
            <a:r>
              <a:rPr lang="en-US" sz="2200" b="0" dirty="0" smtClean="0">
                <a:solidFill>
                  <a:srgbClr val="000000"/>
                </a:solidFill>
                <a:sym typeface="Symbol" charset="0"/>
              </a:rPr>
              <a:t>is:</a:t>
            </a:r>
            <a:endParaRPr lang="en-US" sz="2200" b="0" dirty="0">
              <a:solidFill>
                <a:srgbClr val="000000"/>
              </a:solidFill>
              <a:sym typeface="Symbol" charset="0"/>
            </a:endParaRPr>
          </a:p>
        </p:txBody>
      </p:sp>
      <p:pic>
        <p:nvPicPr>
          <p:cNvPr id="30726" name="Picture 10" descr="Picture1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8" y="3377489"/>
            <a:ext cx="352901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Picture12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2" y="3485836"/>
            <a:ext cx="3330576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Picture13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77" y="5222391"/>
            <a:ext cx="3780485" cy="877888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355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36650"/>
            <a:ext cx="111252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When you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add equations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to get a new equation, the equilibrium constant of the new equation is the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product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of the equilibrium constants of the old equations.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9994" y="2527011"/>
            <a:ext cx="533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b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b</a:t>
            </a:r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  <a:endParaRPr lang="en-US" sz="2800" dirty="0" smtClean="0">
              <a:solidFill>
                <a:srgbClr val="000000"/>
              </a:solidFill>
              <a:sym typeface="Symbol" charset="0"/>
            </a:endParaRPr>
          </a:p>
          <a:p>
            <a:r>
              <a:rPr lang="en-US" sz="2200" b="0" dirty="0" smtClean="0">
                <a:solidFill>
                  <a:srgbClr val="000000"/>
                </a:solidFill>
                <a:sym typeface="Symbol" charset="0"/>
              </a:rPr>
              <a:t>the </a:t>
            </a:r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equilibrium constant expressions </a:t>
            </a:r>
            <a:r>
              <a:rPr lang="en-US" sz="2200" b="0" dirty="0" smtClean="0">
                <a:solidFill>
                  <a:srgbClr val="000000"/>
                </a:solidFill>
                <a:sym typeface="Symbol" charset="0"/>
              </a:rPr>
              <a:t>are:</a:t>
            </a:r>
            <a:endParaRPr lang="en-US" sz="2200" b="0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858000" y="2819400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 err="1" smtClean="0">
                <a:solidFill>
                  <a:srgbClr val="000000"/>
                </a:solidFill>
              </a:rPr>
              <a:t>a</a:t>
            </a:r>
            <a:r>
              <a:rPr lang="en-US" sz="3200" dirty="0" err="1" smtClean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32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3200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algn="ctr"/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</a:t>
            </a:r>
            <a:r>
              <a:rPr lang="en-US" sz="2200" b="0" dirty="0" smtClean="0">
                <a:solidFill>
                  <a:srgbClr val="000000"/>
                </a:solidFill>
                <a:sym typeface="Symbol" charset="0"/>
              </a:rPr>
              <a:t>is:</a:t>
            </a:r>
            <a:endParaRPr lang="en-US" sz="2200" b="0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 flipV="1">
            <a:off x="9090883" y="497463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 flipV="1">
            <a:off x="10175145" y="5415955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2" name="Picture 13" descr="Picture1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4787"/>
            <a:ext cx="20351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4" descr="Picture15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088990"/>
            <a:ext cx="1993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5" descr="Picture16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45" y="3742730"/>
            <a:ext cx="22240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6" descr="Picture17.png"/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46" y="5756863"/>
            <a:ext cx="3627438" cy="639763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125200" cy="1066800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 between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Chemical Equations</a:t>
            </a:r>
            <a:endParaRPr lang="en-US" sz="40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33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353800" cy="3886200"/>
          </a:xfrm>
        </p:spPr>
        <p:txBody>
          <a:bodyPr/>
          <a:lstStyle/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The </a:t>
            </a: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</a:rPr>
              <a:t>[   ]s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of a gas in a mixture is proportional to its partial pressure.</a:t>
            </a:r>
          </a:p>
          <a:p>
            <a:pPr eaLnBrk="1" hangingPunct="1"/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Therefore, </a:t>
            </a: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</a:rPr>
              <a:t>K can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be expressed as the ratio of the partial pressures of the gases.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US" sz="3200" i="1" dirty="0" err="1" smtClean="0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 smtClean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) 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</a:rPr>
              <a:t>b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</a:rPr>
              <a:t>B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) </a:t>
            </a:r>
            <a:r>
              <a:rPr lang="en-US" sz="3200" dirty="0">
                <a:solidFill>
                  <a:srgbClr val="000000"/>
                </a:solidFill>
                <a:effectLst/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c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 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d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)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</a:b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the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equilibrium constant expressions </a:t>
            </a: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are:</a:t>
            </a:r>
            <a:endParaRPr lang="en-US" sz="2800" b="0" dirty="0">
              <a:solidFill>
                <a:srgbClr val="000000"/>
              </a:solidFill>
              <a:effectLst/>
              <a:latin typeface="Arial" charset="0"/>
              <a:sym typeface="Symbo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927726" y="5427664"/>
            <a:ext cx="5982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or</a:t>
            </a:r>
          </a:p>
        </p:txBody>
      </p:sp>
      <p:pic>
        <p:nvPicPr>
          <p:cNvPr id="32773" name="Picture 8" descr="Picture2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580054"/>
            <a:ext cx="3621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Picture23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28" y="4506570"/>
            <a:ext cx="36147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734800" cy="1066800"/>
          </a:xfrm>
        </p:spPr>
        <p:txBody>
          <a:bodyPr/>
          <a:lstStyle/>
          <a:p>
            <a:pPr algn="l" eaLnBrk="1" hangingPunct="1"/>
            <a:r>
              <a:rPr lang="en-US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Equilibrium Constants for </a:t>
            </a:r>
            <a:r>
              <a:rPr lang="en-US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Rxns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Involving Gases</a:t>
            </a:r>
            <a:endParaRPr lang="en-US" sz="40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4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277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0" i="1" dirty="0" err="1" smtClean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, the partial pressures are always in atm.</a:t>
            </a:r>
          </a:p>
          <a:p>
            <a:pPr eaLnBrk="1" hangingPunct="1">
              <a:lnSpc>
                <a:spcPct val="90000"/>
              </a:lnSpc>
            </a:pPr>
            <a:endParaRPr lang="en-US" sz="32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0" i="1" dirty="0" err="1" smtClean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and 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are not necessarily the same because of the difference in units.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=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when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Symbol" charset="0"/>
              </a:rPr>
              <a:t>D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n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= 0</a:t>
            </a: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446337" y="5183887"/>
            <a:ext cx="6765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0070C0"/>
                </a:solidFill>
                <a:latin typeface="Symbol" charset="0"/>
              </a:rPr>
              <a:t>D</a:t>
            </a:r>
            <a:r>
              <a:rPr lang="en-US" i="1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is the difference between the number of moles of reactants and moles of products.</a:t>
            </a:r>
          </a:p>
        </p:txBody>
      </p:sp>
      <p:pic>
        <p:nvPicPr>
          <p:cNvPr id="33797" name="Picture 7" descr="Picture24.p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1" y="4167981"/>
            <a:ext cx="2992438" cy="731838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049000" cy="1066800"/>
          </a:xfrm>
        </p:spPr>
        <p:txBody>
          <a:bodyPr/>
          <a:lstStyle/>
          <a:p>
            <a:pPr algn="l" eaLnBrk="1" hangingPunct="1"/>
            <a:r>
              <a:rPr lang="en-US" sz="44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Kc and </a:t>
            </a:r>
            <a:r>
              <a:rPr lang="en-US" sz="4400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48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5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 descr="Picture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296501"/>
            <a:ext cx="69913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Picture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8" y="2793448"/>
            <a:ext cx="55165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Picture2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0"/>
          <a:stretch/>
        </p:blipFill>
        <p:spPr bwMode="auto">
          <a:xfrm>
            <a:off x="3125250" y="3595445"/>
            <a:ext cx="5711825" cy="9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Deriving the Relationship Between Kc and </a:t>
            </a:r>
            <a:r>
              <a:rPr lang="en-US" sz="4000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9" descr="Picture2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50672" r="27548"/>
          <a:stretch/>
        </p:blipFill>
        <p:spPr bwMode="auto">
          <a:xfrm>
            <a:off x="4685762" y="5004077"/>
            <a:ext cx="2590800" cy="9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457699" y="4800600"/>
            <a:ext cx="3276600" cy="1219200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405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819400" y="1392236"/>
            <a:ext cx="52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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33413" y="2410561"/>
            <a:ext cx="2242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substituting</a:t>
            </a:r>
          </a:p>
        </p:txBody>
      </p:sp>
      <p:pic>
        <p:nvPicPr>
          <p:cNvPr id="35845" name="Picture 11" descr="Picture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447800" cy="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Picture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86668"/>
            <a:ext cx="28400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3" descr="Picture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459832"/>
            <a:ext cx="27559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Picture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" y="3368427"/>
            <a:ext cx="85217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5" descr="Picture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81586"/>
            <a:ext cx="70104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Deriving the Relationship Between Kc and </a:t>
            </a:r>
            <a:r>
              <a:rPr lang="en-US" sz="4000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12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[   ]s of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pure solids and pure liquids do not change during the course of a reaction.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Because their 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[  ]s don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Arial" charset="0"/>
              </a:rPr>
              <a:t>’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t change, solids and liquids are not included in the equilibrium constant expression.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the equilibrium constant expression is as follows: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1653"/>
            <a:ext cx="8382000" cy="4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3963616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Equilibria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1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6858000" y="1905506"/>
            <a:ext cx="5029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>
                <a:solidFill>
                  <a:srgbClr val="000000"/>
                </a:solidFill>
              </a:rPr>
              <a:t>The amount of C is different, but the amounts of CO and CO</a:t>
            </a:r>
            <a:r>
              <a:rPr lang="en-US" sz="3200" b="0" baseline="-25000" dirty="0">
                <a:solidFill>
                  <a:srgbClr val="000000"/>
                </a:solidFill>
              </a:rPr>
              <a:t>2</a:t>
            </a:r>
            <a:r>
              <a:rPr lang="en-US" sz="3200" b="0" dirty="0">
                <a:solidFill>
                  <a:srgbClr val="000000"/>
                </a:solidFill>
              </a:rPr>
              <a:t> remain the same.  Therefore, the amount of C has no effect on the position of equilibrium.</a:t>
            </a:r>
          </a:p>
        </p:txBody>
      </p:sp>
      <p:pic>
        <p:nvPicPr>
          <p:cNvPr id="37892" name="Picture 7" descr="14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"/>
          <a:stretch>
            <a:fillRect/>
          </a:stretch>
        </p:blipFill>
        <p:spPr bwMode="auto">
          <a:xfrm>
            <a:off x="914400" y="1780381"/>
            <a:ext cx="54864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Equilibria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491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Constant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7533" y="1340311"/>
            <a:ext cx="10994867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>
                <a:latin typeface="+mj-lt"/>
              </a:rPr>
              <a:t>Even though the concentrations of reactants and products are not equal at equilibrium, there is a relationship between them.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Law of Mass Action</a:t>
            </a:r>
            <a:r>
              <a:rPr lang="en-US" sz="3200" dirty="0">
                <a:latin typeface="+mj-lt"/>
              </a:rPr>
              <a:t> </a:t>
            </a:r>
            <a:r>
              <a:rPr lang="en-US" sz="3200" b="0" dirty="0">
                <a:latin typeface="+mj-lt"/>
              </a:rPr>
              <a:t>or also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Equilibrium 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Expression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3200" b="0" dirty="0" smtClean="0">
                <a:latin typeface="+mj-lt"/>
              </a:rPr>
              <a:t>The </a:t>
            </a:r>
            <a:r>
              <a:rPr lang="en-US" sz="3200" b="0" dirty="0">
                <a:latin typeface="+mj-lt"/>
              </a:rPr>
              <a:t>relationship between the chemical equation and the concentrations of reactants and products is called </a:t>
            </a:r>
            <a:r>
              <a:rPr lang="en-US" sz="3200" b="0" dirty="0" smtClean="0">
                <a:latin typeface="+mj-lt"/>
              </a:rPr>
              <a:t>the</a:t>
            </a:r>
            <a:endParaRPr lang="en-US" sz="3200" b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4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Constant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7" descr="14_Pg654_UnFigur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"/>
          <a:stretch>
            <a:fillRect/>
          </a:stretch>
        </p:blipFill>
        <p:spPr>
          <a:xfrm>
            <a:off x="8327950" y="2894026"/>
            <a:ext cx="2819400" cy="3354373"/>
          </a:xfrm>
          <a:ln w="57150">
            <a:solidFill>
              <a:srgbClr val="0070C0"/>
            </a:solidFill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5550" y="1352600"/>
            <a:ext cx="11103050" cy="48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0" dirty="0">
                <a:latin typeface="+mj-lt"/>
              </a:rPr>
              <a:t>For the general equation </a:t>
            </a:r>
            <a:r>
              <a:rPr lang="en-US" sz="3200" i="1" dirty="0" err="1">
                <a:latin typeface="+mj-lt"/>
              </a:rPr>
              <a:t>a</a:t>
            </a:r>
            <a:r>
              <a:rPr lang="en-US" sz="3200" dirty="0" err="1">
                <a:latin typeface="+mj-lt"/>
              </a:rPr>
              <a:t>A</a:t>
            </a:r>
            <a:r>
              <a:rPr lang="en-US" sz="3200" dirty="0">
                <a:latin typeface="+mj-lt"/>
              </a:rPr>
              <a:t> + </a:t>
            </a:r>
            <a:r>
              <a:rPr lang="en-US" sz="3200" i="1" dirty="0" err="1">
                <a:latin typeface="+mj-lt"/>
              </a:rPr>
              <a:t>b</a:t>
            </a:r>
            <a:r>
              <a:rPr lang="en-US" sz="3200" dirty="0" err="1">
                <a:latin typeface="+mj-lt"/>
              </a:rPr>
              <a:t>B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  <a:cs typeface="Royal Society of Chemistry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latin typeface="+mj-lt"/>
                <a:sym typeface="Symbol" charset="0"/>
              </a:rPr>
              <a:t> </a:t>
            </a:r>
            <a:r>
              <a:rPr lang="en-US" sz="3200" i="1" dirty="0" err="1">
                <a:latin typeface="+mj-lt"/>
                <a:sym typeface="Symbol" charset="0"/>
              </a:rPr>
              <a:t>c</a:t>
            </a:r>
            <a:r>
              <a:rPr lang="en-US" sz="3200" dirty="0" err="1">
                <a:latin typeface="+mj-lt"/>
                <a:sym typeface="Symbol" charset="0"/>
              </a:rPr>
              <a:t>C</a:t>
            </a:r>
            <a:r>
              <a:rPr lang="en-US" sz="3200" dirty="0">
                <a:latin typeface="+mj-lt"/>
                <a:sym typeface="Symbol" charset="0"/>
              </a:rPr>
              <a:t> + </a:t>
            </a:r>
            <a:r>
              <a:rPr lang="en-US" sz="3200" i="1" dirty="0" err="1">
                <a:latin typeface="+mj-lt"/>
                <a:sym typeface="Symbol" charset="0"/>
              </a:rPr>
              <a:t>d</a:t>
            </a:r>
            <a:r>
              <a:rPr lang="en-US" sz="3200" dirty="0" err="1">
                <a:latin typeface="+mj-lt"/>
                <a:sym typeface="Symbol" charset="0"/>
              </a:rPr>
              <a:t>D</a:t>
            </a:r>
            <a:r>
              <a:rPr lang="en-US" sz="3200" dirty="0">
                <a:latin typeface="+mj-lt"/>
                <a:sym typeface="Symbol" charset="0"/>
              </a:rPr>
              <a:t>, </a:t>
            </a:r>
            <a:endParaRPr lang="en-US" sz="3200" dirty="0" smtClean="0">
              <a:latin typeface="+mj-lt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sym typeface="Symbol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+mj-lt"/>
                <a:sym typeface="Symbol" charset="0"/>
              </a:rPr>
              <a:t>law of mass action</a:t>
            </a:r>
            <a:r>
              <a:rPr lang="en-US" sz="3200" dirty="0">
                <a:latin typeface="+mj-lt"/>
                <a:sym typeface="Symbol" charset="0"/>
              </a:rPr>
              <a:t> </a:t>
            </a:r>
            <a:r>
              <a:rPr lang="en-US" sz="3200" b="0" dirty="0">
                <a:latin typeface="+mj-lt"/>
                <a:sym typeface="Symbol" charset="0"/>
              </a:rPr>
              <a:t>gives the relationship below.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0" dirty="0">
                <a:latin typeface="+mj-lt"/>
              </a:rPr>
              <a:t>The lowercase letters represent the </a:t>
            </a:r>
            <a:r>
              <a:rPr lang="en-US" sz="3200" b="0" dirty="0" smtClean="0">
                <a:latin typeface="+mj-lt"/>
              </a:rPr>
              <a:t/>
            </a:r>
            <a:br>
              <a:rPr lang="en-US" sz="3200" b="0" dirty="0" smtClean="0">
                <a:latin typeface="+mj-lt"/>
              </a:rPr>
            </a:br>
            <a:r>
              <a:rPr lang="en-US" sz="3200" b="0" dirty="0" smtClean="0">
                <a:latin typeface="+mj-lt"/>
              </a:rPr>
              <a:t>coefficients </a:t>
            </a:r>
            <a:r>
              <a:rPr lang="en-US" sz="3200" b="0" dirty="0">
                <a:latin typeface="+mj-lt"/>
              </a:rPr>
              <a:t>of the balanced </a:t>
            </a:r>
            <a:r>
              <a:rPr lang="en-US" sz="3200" b="0" dirty="0" smtClean="0">
                <a:latin typeface="+mj-lt"/>
              </a:rPr>
              <a:t/>
            </a:r>
            <a:br>
              <a:rPr lang="en-US" sz="3200" b="0" dirty="0" smtClean="0">
                <a:latin typeface="+mj-lt"/>
              </a:rPr>
            </a:br>
            <a:r>
              <a:rPr lang="en-US" sz="3200" b="0" dirty="0" smtClean="0">
                <a:latin typeface="+mj-lt"/>
              </a:rPr>
              <a:t>chemical </a:t>
            </a:r>
            <a:r>
              <a:rPr lang="en-US" sz="3200" b="0" dirty="0">
                <a:latin typeface="+mj-lt"/>
              </a:rPr>
              <a:t>equation.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0" dirty="0">
                <a:latin typeface="+mj-lt"/>
              </a:rPr>
              <a:t>Always products over reactants </a:t>
            </a:r>
            <a:endParaRPr lang="en-US" sz="4000" b="0" i="1" dirty="0">
              <a:solidFill>
                <a:srgbClr val="3C8C93"/>
              </a:solidFill>
              <a:latin typeface="+mj-lt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solidFill>
                  <a:srgbClr val="0070C0"/>
                </a:solidFill>
                <a:latin typeface="+mj-lt"/>
                <a:sym typeface="Symbol" charset="0"/>
              </a:rPr>
              <a:t>K</a:t>
            </a:r>
            <a:r>
              <a:rPr lang="en-US" sz="3200" dirty="0">
                <a:solidFill>
                  <a:srgbClr val="3C8C93"/>
                </a:solidFill>
                <a:latin typeface="+mj-lt"/>
                <a:sym typeface="Symbol" charset="0"/>
              </a:rPr>
              <a:t> </a:t>
            </a:r>
            <a:r>
              <a:rPr lang="en-US" sz="3200" b="0" dirty="0">
                <a:latin typeface="+mj-lt"/>
                <a:sym typeface="Symbol" charset="0"/>
              </a:rPr>
              <a:t>is called the</a:t>
            </a:r>
            <a:r>
              <a:rPr lang="en-US" sz="3200" dirty="0">
                <a:latin typeface="+mj-lt"/>
                <a:sym typeface="Symbo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j-lt"/>
                <a:sym typeface="Symbol" charset="0"/>
              </a:rPr>
              <a:t>equilibrium constant</a:t>
            </a:r>
            <a:r>
              <a:rPr lang="en-US" sz="3200" dirty="0">
                <a:latin typeface="+mj-lt"/>
                <a:sym typeface="Symbol" charset="0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0" dirty="0" err="1">
                <a:latin typeface="+mj-lt"/>
                <a:sym typeface="Symbol" charset="0"/>
              </a:rPr>
              <a:t>Unitless</a:t>
            </a:r>
            <a:endParaRPr lang="en-US" b="0" dirty="0">
              <a:latin typeface="+mj-lt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1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137"/>
            <a:ext cx="11430000" cy="781663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Writing Equilibrium Constant Expressions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1219201"/>
            <a:ext cx="11201400" cy="2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4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800" dirty="0">
              <a:solidFill>
                <a:srgbClr val="000000"/>
              </a:solidFill>
              <a:sym typeface="Symbol" charset="0"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sym typeface="Symbol" charset="0"/>
              </a:rPr>
              <a:t>2 N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O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5(</a:t>
            </a:r>
            <a:r>
              <a:rPr lang="en-US" sz="40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 4 NO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40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 + O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40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) </a:t>
            </a:r>
          </a:p>
          <a:p>
            <a:endParaRPr lang="en-US" sz="2800" baseline="-25000" dirty="0">
              <a:solidFill>
                <a:srgbClr val="000000"/>
              </a:solidFill>
              <a:sym typeface="Symbol" charset="0"/>
            </a:endParaRPr>
          </a:p>
          <a:p>
            <a:pPr algn="ctr"/>
            <a:r>
              <a:rPr lang="en-US" sz="3600" b="0" dirty="0" smtClean="0">
                <a:solidFill>
                  <a:srgbClr val="000000"/>
                </a:solidFill>
                <a:sym typeface="Symbol" charset="0"/>
              </a:rPr>
              <a:t>The </a:t>
            </a:r>
            <a:r>
              <a:rPr lang="en-US" sz="3600" b="0" dirty="0">
                <a:solidFill>
                  <a:srgbClr val="000000"/>
                </a:solidFill>
                <a:sym typeface="Symbol" charset="0"/>
              </a:rPr>
              <a:t>equilibrium constant expression </a:t>
            </a:r>
            <a:r>
              <a:rPr lang="en-US" sz="3600" b="0" dirty="0" smtClean="0">
                <a:solidFill>
                  <a:srgbClr val="000000"/>
                </a:solidFill>
                <a:sym typeface="Symbol" charset="0"/>
              </a:rPr>
              <a:t>is:</a:t>
            </a:r>
            <a:endParaRPr lang="en-US" sz="2800" b="0" dirty="0">
              <a:solidFill>
                <a:srgbClr val="000000"/>
              </a:solidFill>
              <a:sym typeface="Symbol" charset="0"/>
            </a:endParaRPr>
          </a:p>
          <a:p>
            <a:endParaRPr lang="en-US" sz="2800" dirty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42968"/>
            <a:ext cx="42603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1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0853"/>
            <a:ext cx="8001000" cy="8382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Favored Equilibrium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2677" y="1133013"/>
            <a:ext cx="1181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values for </a:t>
            </a:r>
            <a:r>
              <a:rPr lang="en-US" sz="32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signify the reaction is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favored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858962" y="5284788"/>
            <a:ext cx="809307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equilibrium is achieved,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reactant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converted to product</a:t>
            </a:r>
          </a:p>
        </p:txBody>
      </p:sp>
      <p:pic>
        <p:nvPicPr>
          <p:cNvPr id="33800" name="Picture 8" descr="Equilibri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811245"/>
            <a:ext cx="3810000" cy="3379788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3381"/>
            <a:ext cx="87630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Large Equilibrium Constant</a:t>
            </a:r>
          </a:p>
        </p:txBody>
      </p:sp>
      <p:pic>
        <p:nvPicPr>
          <p:cNvPr id="27651" name="Picture 6" descr="14_0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>
            <a:fillRect/>
          </a:stretch>
        </p:blipFill>
        <p:spPr bwMode="auto">
          <a:xfrm>
            <a:off x="1752600" y="1447800"/>
            <a:ext cx="80772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447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6" y="297323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Reactant Favored Equilibrium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6876" y="1228778"/>
            <a:ext cx="11337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values for </a:t>
            </a:r>
            <a:r>
              <a:rPr lang="en-US" sz="32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signify the reaction is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favored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00200" y="5405631"/>
            <a:ext cx="862647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equilibrium is achieved,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little reactant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converted to product</a:t>
            </a:r>
          </a:p>
        </p:txBody>
      </p:sp>
      <p:pic>
        <p:nvPicPr>
          <p:cNvPr id="34823" name="Picture 7" descr="Equilibri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538" y="1915908"/>
            <a:ext cx="3733800" cy="3325813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3726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 Small Equilibrium Constant</a:t>
            </a:r>
          </a:p>
        </p:txBody>
      </p:sp>
      <p:pic>
        <p:nvPicPr>
          <p:cNvPr id="28675" name="Picture 5" descr="14_0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>
            <a:fillRect/>
          </a:stretch>
        </p:blipFill>
        <p:spPr bwMode="auto">
          <a:xfrm>
            <a:off x="1981200" y="1447801"/>
            <a:ext cx="8153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864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125200" cy="1066800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 between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Chemical Equations</a:t>
            </a:r>
            <a:endParaRPr lang="en-US" sz="40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5492"/>
            <a:ext cx="10744200" cy="1143000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 reaction is </a:t>
            </a:r>
            <a:r>
              <a:rPr lang="en-US" sz="36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written backward</a:t>
            </a:r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equilibrium constant is </a:t>
            </a:r>
            <a:r>
              <a:rPr lang="en-US" sz="36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inverted.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60940" y="2557733"/>
            <a:ext cx="5562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the equilibrium constant expression 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is: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251882" y="2557733"/>
            <a:ext cx="542131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b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B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the equilibrium constant expression 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is: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</p:txBody>
      </p:sp>
      <p:pic>
        <p:nvPicPr>
          <p:cNvPr id="29702" name="Picture 10" descr="Picture8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5825"/>
            <a:ext cx="41259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Picture9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75" y="3402600"/>
            <a:ext cx="42783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Picture10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90" y="5088946"/>
            <a:ext cx="4406900" cy="1255713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1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</p:bldLst>
  </p:timing>
</p:sld>
</file>

<file path=ppt/theme/theme1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518</Words>
  <Application>Microsoft Office PowerPoint</Application>
  <PresentationFormat>Widescreen</PresentationFormat>
  <Paragraphs>82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Comic Sans MS</vt:lpstr>
      <vt:lpstr>Impact</vt:lpstr>
      <vt:lpstr>Royal Society of Chemistry</vt:lpstr>
      <vt:lpstr>Symbol</vt:lpstr>
      <vt:lpstr>Wingdings</vt:lpstr>
      <vt:lpstr>chemistry</vt:lpstr>
      <vt:lpstr>1_Default Design</vt:lpstr>
      <vt:lpstr>Equilibrium</vt:lpstr>
      <vt:lpstr>Equilibrium Constant</vt:lpstr>
      <vt:lpstr>Equilibrium Constant</vt:lpstr>
      <vt:lpstr>Writing Equilibrium Constant Expressions</vt:lpstr>
      <vt:lpstr>Product Favored Equilibrium</vt:lpstr>
      <vt:lpstr>A Large Equilibrium Constant</vt:lpstr>
      <vt:lpstr>Reactant Favored Equilibrium</vt:lpstr>
      <vt:lpstr>A Small Equilibrium Constant</vt:lpstr>
      <vt:lpstr>Relationships between K and Chemical Equations</vt:lpstr>
      <vt:lpstr>Relationships between K and Chemical Equations</vt:lpstr>
      <vt:lpstr>Relationships between K and Chemical Equations</vt:lpstr>
      <vt:lpstr>Equilibrium Constants for Rxns Involving Gases</vt:lpstr>
      <vt:lpstr>Kc and Kp</vt:lpstr>
      <vt:lpstr>Deriving the Relationship Between Kc and Kp</vt:lpstr>
      <vt:lpstr>Deriving the Relationship Between Kc and Kp</vt:lpstr>
      <vt:lpstr>Heterogeneous Equilibria</vt:lpstr>
      <vt:lpstr>Heterogeneous Equilibria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122</cp:revision>
  <cp:lastPrinted>2018-10-08T20:25:31Z</cp:lastPrinted>
  <dcterms:created xsi:type="dcterms:W3CDTF">2006-06-20T23:17:27Z</dcterms:created>
  <dcterms:modified xsi:type="dcterms:W3CDTF">2020-05-23T23:17:41Z</dcterms:modified>
</cp:coreProperties>
</file>