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8"/>
  </p:notesMasterIdLst>
  <p:handoutMasterIdLst>
    <p:handoutMasterId r:id="rId19"/>
  </p:handoutMasterIdLst>
  <p:sldIdLst>
    <p:sldId id="317" r:id="rId3"/>
    <p:sldId id="318" r:id="rId4"/>
    <p:sldId id="319" r:id="rId5"/>
    <p:sldId id="320" r:id="rId6"/>
    <p:sldId id="321" r:id="rId7"/>
    <p:sldId id="260" r:id="rId8"/>
    <p:sldId id="261" r:id="rId9"/>
    <p:sldId id="262" r:id="rId10"/>
    <p:sldId id="263" r:id="rId11"/>
    <p:sldId id="311" r:id="rId12"/>
    <p:sldId id="322" r:id="rId13"/>
    <p:sldId id="323" r:id="rId14"/>
    <p:sldId id="324" r:id="rId15"/>
    <p:sldId id="325" r:id="rId16"/>
    <p:sldId id="326" r:id="rId17"/>
  </p:sldIdLst>
  <p:sldSz cx="12192000" cy="6858000"/>
  <p:notesSz cx="9144000" cy="6858000"/>
  <p:defaultTextStyle>
    <a:defPPr>
      <a:defRPr lang="en-US"/>
    </a:defPPr>
    <a:lvl1pPr algn="l" rtl="0" fontAlgn="base">
      <a:spcBef>
        <a:spcPct val="0"/>
      </a:spcBef>
      <a:spcAft>
        <a:spcPct val="0"/>
      </a:spcAft>
      <a:defRPr sz="2800" b="1" kern="1200">
        <a:solidFill>
          <a:schemeClr val="tx1"/>
        </a:solidFill>
        <a:latin typeface="Comic Sans MS" pitchFamily="66" charset="0"/>
        <a:ea typeface="+mn-ea"/>
        <a:cs typeface="+mn-cs"/>
      </a:defRPr>
    </a:lvl1pPr>
    <a:lvl2pPr marL="457200" algn="l" rtl="0" fontAlgn="base">
      <a:spcBef>
        <a:spcPct val="0"/>
      </a:spcBef>
      <a:spcAft>
        <a:spcPct val="0"/>
      </a:spcAft>
      <a:defRPr sz="2800" b="1" kern="1200">
        <a:solidFill>
          <a:schemeClr val="tx1"/>
        </a:solidFill>
        <a:latin typeface="Comic Sans MS" pitchFamily="66" charset="0"/>
        <a:ea typeface="+mn-ea"/>
        <a:cs typeface="+mn-cs"/>
      </a:defRPr>
    </a:lvl2pPr>
    <a:lvl3pPr marL="914400" algn="l" rtl="0" fontAlgn="base">
      <a:spcBef>
        <a:spcPct val="0"/>
      </a:spcBef>
      <a:spcAft>
        <a:spcPct val="0"/>
      </a:spcAft>
      <a:defRPr sz="2800" b="1" kern="1200">
        <a:solidFill>
          <a:schemeClr val="tx1"/>
        </a:solidFill>
        <a:latin typeface="Comic Sans MS" pitchFamily="66" charset="0"/>
        <a:ea typeface="+mn-ea"/>
        <a:cs typeface="+mn-cs"/>
      </a:defRPr>
    </a:lvl3pPr>
    <a:lvl4pPr marL="1371600" algn="l" rtl="0" fontAlgn="base">
      <a:spcBef>
        <a:spcPct val="0"/>
      </a:spcBef>
      <a:spcAft>
        <a:spcPct val="0"/>
      </a:spcAft>
      <a:defRPr sz="2800" b="1" kern="1200">
        <a:solidFill>
          <a:schemeClr val="tx1"/>
        </a:solidFill>
        <a:latin typeface="Comic Sans MS" pitchFamily="66" charset="0"/>
        <a:ea typeface="+mn-ea"/>
        <a:cs typeface="+mn-cs"/>
      </a:defRPr>
    </a:lvl4pPr>
    <a:lvl5pPr marL="1828800" algn="l" rtl="0" fontAlgn="base">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FF0000"/>
    <a:srgbClr val="FF3300"/>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4"/>
    <p:restoredTop sz="94586"/>
  </p:normalViewPr>
  <p:slideViewPr>
    <p:cSldViewPr>
      <p:cViewPr varScale="1">
        <p:scale>
          <a:sx n="65" d="100"/>
          <a:sy n="65" d="100"/>
        </p:scale>
        <p:origin x="72"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B2AB9-ADD8-904F-89BF-C228FA7C49E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7780E3-F432-6D4A-B2F1-3CF62F5D547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951DAD1-BE38-0846-8B94-60E82E9364E4}" type="datetimeFigureOut">
              <a:rPr lang="en-US" smtClean="0"/>
              <a:t>5/23/2020</a:t>
            </a:fld>
            <a:endParaRPr lang="en-US"/>
          </a:p>
        </p:txBody>
      </p:sp>
      <p:sp>
        <p:nvSpPr>
          <p:cNvPr id="4" name="Footer Placeholder 3">
            <a:extLst>
              <a:ext uri="{FF2B5EF4-FFF2-40B4-BE49-F238E27FC236}">
                <a16:creationId xmlns:a16="http://schemas.microsoft.com/office/drawing/2014/main" id="{2D1D470D-8F1D-4345-95C1-53052E186FA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01D749-AFB3-BF4C-BB87-29323CAF027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0BFA04-2B18-5142-8D9D-0599764400D9}" type="slidenum">
              <a:rPr lang="en-US" smtClean="0"/>
              <a:t>‹#›</a:t>
            </a:fld>
            <a:endParaRPr lang="en-US"/>
          </a:p>
        </p:txBody>
      </p:sp>
    </p:spTree>
    <p:extLst>
      <p:ext uri="{BB962C8B-B14F-4D97-AF65-F5344CB8AC3E}">
        <p14:creationId xmlns:p14="http://schemas.microsoft.com/office/powerpoint/2010/main" val="201788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45E084F-DE1A-714B-BEA3-39BFE3AB415A}" type="datetimeFigureOut">
              <a:rPr lang="en-US" smtClean="0"/>
              <a:t>5/23/2020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32AC730-557A-2F4F-B35C-456DEB8FCF7C}" type="slidenum">
              <a:rPr lang="en-US" smtClean="0"/>
              <a:t>‹#›</a:t>
            </a:fld>
            <a:endParaRPr lang="en-US"/>
          </a:p>
        </p:txBody>
      </p:sp>
    </p:spTree>
    <p:extLst>
      <p:ext uri="{BB962C8B-B14F-4D97-AF65-F5344CB8AC3E}">
        <p14:creationId xmlns:p14="http://schemas.microsoft.com/office/powerpoint/2010/main" val="3774501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10</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11</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89897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12</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89171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13</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69681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14</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8602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15</a:t>
            </a:fld>
            <a:endParaRPr lang="en-US" sz="1200"/>
          </a:p>
        </p:txBody>
      </p:sp>
      <p:sp>
        <p:nvSpPr>
          <p:cNvPr id="135171" name="Rectangle 2"/>
          <p:cNvSpPr>
            <a:spLocks noGrp="1" noRot="1" noChangeAspect="1" noChangeArrowheads="1" noTextEdit="1"/>
          </p:cNvSpPr>
          <p:nvPr>
            <p:ph type="sldImg"/>
          </p:nvPr>
        </p:nvSpPr>
        <p:spPr>
          <a:xfrm>
            <a:off x="2286000" y="514350"/>
            <a:ext cx="4572000" cy="2571750"/>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289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3FA2D-B471-44C2-9DA2-21F3D70E1E3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80A56-0304-4776-B52A-D58E36882D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2A9FFA-D4CD-4575-93A5-8D1F51ADDF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1282B6-6D95-4655-850A-4F6BE99B6A4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AA63C4-A997-4936-AD76-3305D4FBFB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12E6D6-9ED1-4FC5-8274-C0F9A35A1D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13ECE5-D5C4-43E4-B3FD-5D5C80926E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5B3AA6-2F07-43DD-9B68-90B13CE000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1F802E-4839-4AB9-9A32-6CBCDFD12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2254DD-52A7-4E0B-86E2-3F4EFBA3E3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FE735E-1DD3-4CCD-BDD6-01FB682E432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FA5FEF7-1D8F-4C63-9A96-A3CCC9F59E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22911" y="1287851"/>
            <a:ext cx="8746177" cy="2023753"/>
          </a:xfrm>
        </p:spPr>
        <p:txBody>
          <a:bodyPr>
            <a:normAutofit/>
          </a:bodyPr>
          <a:lstStyle/>
          <a:p>
            <a:pPr algn="ctr"/>
            <a:r>
              <a:rPr lang="en-US" sz="8000" u="sng" dirty="0" smtClean="0">
                <a:latin typeface="Impact" panose="020B0806030902050204" pitchFamily="34" charset="0"/>
              </a:rPr>
              <a:t>Equilibrium</a:t>
            </a:r>
            <a:endParaRPr lang="en-US" sz="8000" u="sng" dirty="0">
              <a:latin typeface="Impact" panose="020B0806030902050204" pitchFamily="34" charset="0"/>
            </a:endParaRPr>
          </a:p>
        </p:txBody>
      </p:sp>
      <p:sp>
        <p:nvSpPr>
          <p:cNvPr id="2" name="TextBox 1">
            <a:extLst>
              <a:ext uri="{FF2B5EF4-FFF2-40B4-BE49-F238E27FC236}">
                <a16:creationId xmlns:a16="http://schemas.microsoft.com/office/drawing/2014/main" id="{EB67DC9B-EEAE-F64D-A8B6-FF023D9B83FE}"/>
              </a:ext>
            </a:extLst>
          </p:cNvPr>
          <p:cNvSpPr txBox="1"/>
          <p:nvPr/>
        </p:nvSpPr>
        <p:spPr>
          <a:xfrm>
            <a:off x="685800" y="3311604"/>
            <a:ext cx="10820399" cy="1107996"/>
          </a:xfrm>
          <a:prstGeom prst="rect">
            <a:avLst/>
          </a:prstGeom>
          <a:noFill/>
        </p:spPr>
        <p:txBody>
          <a:bodyPr wrap="square" rtlCol="0">
            <a:spAutoFit/>
          </a:bodyPr>
          <a:lstStyle/>
          <a:p>
            <a:pPr lvl="0" algn="ctr">
              <a:defRPr/>
            </a:pPr>
            <a:r>
              <a:rPr lang="en-US" sz="6600" dirty="0" smtClean="0">
                <a:solidFill>
                  <a:srgbClr val="000000"/>
                </a:solidFill>
                <a:latin typeface="Arial" panose="020B0604020202020204" pitchFamily="34" charset="0"/>
                <a:cs typeface="Arial" panose="020B0604020202020204" pitchFamily="34" charset="0"/>
              </a:rPr>
              <a:t>Le </a:t>
            </a:r>
            <a:r>
              <a:rPr lang="en-US" sz="6600" dirty="0" err="1" smtClean="0">
                <a:solidFill>
                  <a:srgbClr val="000000"/>
                </a:solidFill>
                <a:latin typeface="Arial" panose="020B0604020202020204" pitchFamily="34" charset="0"/>
                <a:cs typeface="Arial" panose="020B0604020202020204" pitchFamily="34" charset="0"/>
              </a:rPr>
              <a:t>Ch</a:t>
            </a:r>
            <a:r>
              <a:rPr lang="en-US" sz="6600" dirty="0" err="1">
                <a:latin typeface="Arial" charset="0"/>
              </a:rPr>
              <a:t>â</a:t>
            </a:r>
            <a:r>
              <a:rPr lang="en-US" sz="6600" dirty="0" err="1" smtClean="0">
                <a:solidFill>
                  <a:srgbClr val="000000"/>
                </a:solidFill>
                <a:latin typeface="Arial" panose="020B0604020202020204" pitchFamily="34" charset="0"/>
                <a:cs typeface="Arial" panose="020B0604020202020204" pitchFamily="34" charset="0"/>
              </a:rPr>
              <a:t>telier’s</a:t>
            </a:r>
            <a:r>
              <a:rPr lang="en-US" sz="6600" dirty="0" smtClean="0">
                <a:solidFill>
                  <a:srgbClr val="000000"/>
                </a:solidFill>
                <a:latin typeface="Arial" panose="020B0604020202020204" pitchFamily="34" charset="0"/>
                <a:cs typeface="Arial" panose="020B0604020202020204" pitchFamily="34" charset="0"/>
              </a:rPr>
              <a:t> Principle</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rame 3"/>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091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400" u="sng" dirty="0">
                <a:solidFill>
                  <a:srgbClr val="000000"/>
                </a:solidFill>
                <a:effectLst/>
                <a:latin typeface="Arial" panose="020B0604020202020204" pitchFamily="34" charset="0"/>
                <a:cs typeface="Arial" panose="020B0604020202020204" pitchFamily="34" charset="0"/>
              </a:rPr>
              <a:t>The Effect of </a:t>
            </a:r>
            <a:r>
              <a:rPr lang="en-US" sz="4400" u="sng" dirty="0" smtClean="0">
                <a:solidFill>
                  <a:srgbClr val="000000"/>
                </a:solidFill>
                <a:effectLst/>
                <a:latin typeface="Arial" panose="020B0604020202020204" pitchFamily="34" charset="0"/>
                <a:cs typeface="Arial" panose="020B0604020202020204" pitchFamily="34" charset="0"/>
              </a:rPr>
              <a:t>[   ] </a:t>
            </a:r>
            <a:r>
              <a:rPr lang="en-US" sz="4400" u="sng" dirty="0">
                <a:solidFill>
                  <a:srgbClr val="000000"/>
                </a:solidFill>
                <a:effectLst/>
                <a:latin typeface="Arial" panose="020B0604020202020204" pitchFamily="34" charset="0"/>
                <a:cs typeface="Arial" panose="020B0604020202020204" pitchFamily="34" charset="0"/>
              </a:rPr>
              <a:t>Changes on Equilibrium</a:t>
            </a:r>
          </a:p>
        </p:txBody>
      </p:sp>
      <p:sp>
        <p:nvSpPr>
          <p:cNvPr id="60419" name="Text Box 4"/>
          <p:cNvSpPr txBox="1">
            <a:spLocks noChangeArrowheads="1"/>
          </p:cNvSpPr>
          <p:nvPr/>
        </p:nvSpPr>
        <p:spPr bwMode="auto">
          <a:xfrm>
            <a:off x="381000" y="5791201"/>
            <a:ext cx="11277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70C0"/>
                </a:solidFill>
                <a:latin typeface="Arial" panose="020B0604020202020204" pitchFamily="34" charset="0"/>
                <a:cs typeface="Arial" panose="020B0604020202020204" pitchFamily="34" charset="0"/>
              </a:rPr>
              <a:t>When NO</a:t>
            </a:r>
            <a:r>
              <a:rPr lang="en-US" sz="2800" baseline="-25000" dirty="0">
                <a:solidFill>
                  <a:srgbClr val="0070C0"/>
                </a:solidFill>
                <a:latin typeface="Arial" panose="020B0604020202020204" pitchFamily="34" charset="0"/>
                <a:cs typeface="Arial" panose="020B0604020202020204" pitchFamily="34" charset="0"/>
              </a:rPr>
              <a:t>2 </a:t>
            </a:r>
            <a:r>
              <a:rPr lang="en-US" sz="2800" dirty="0">
                <a:solidFill>
                  <a:srgbClr val="0070C0"/>
                </a:solidFill>
                <a:latin typeface="Arial" panose="020B0604020202020204" pitchFamily="34" charset="0"/>
                <a:cs typeface="Arial" panose="020B0604020202020204" pitchFamily="34" charset="0"/>
              </a:rPr>
              <a:t>is added, some of it combines to make more N</a:t>
            </a:r>
            <a:r>
              <a:rPr lang="en-US" sz="2800" baseline="-25000" dirty="0">
                <a:solidFill>
                  <a:srgbClr val="0070C0"/>
                </a:solidFill>
                <a:latin typeface="Arial" panose="020B0604020202020204" pitchFamily="34" charset="0"/>
                <a:cs typeface="Arial" panose="020B0604020202020204" pitchFamily="34" charset="0"/>
              </a:rPr>
              <a:t>2</a:t>
            </a:r>
            <a:r>
              <a:rPr lang="en-US" sz="2800" dirty="0">
                <a:solidFill>
                  <a:srgbClr val="0070C0"/>
                </a:solidFill>
                <a:latin typeface="Arial" panose="020B0604020202020204" pitchFamily="34" charset="0"/>
                <a:cs typeface="Arial" panose="020B0604020202020204" pitchFamily="34" charset="0"/>
              </a:rPr>
              <a:t>O</a:t>
            </a:r>
            <a:r>
              <a:rPr lang="en-US" sz="2800" baseline="-25000" dirty="0">
                <a:solidFill>
                  <a:srgbClr val="0070C0"/>
                </a:solidFill>
                <a:latin typeface="Arial" panose="020B0604020202020204" pitchFamily="34" charset="0"/>
                <a:cs typeface="Arial" panose="020B0604020202020204" pitchFamily="34" charset="0"/>
              </a:rPr>
              <a:t>4</a:t>
            </a:r>
            <a:r>
              <a:rPr lang="en-US" sz="2800" dirty="0">
                <a:solidFill>
                  <a:srgbClr val="0070C0"/>
                </a:solidFill>
                <a:latin typeface="Arial" panose="020B0604020202020204" pitchFamily="34" charset="0"/>
                <a:cs typeface="Arial" panose="020B0604020202020204" pitchFamily="34" charset="0"/>
              </a:rPr>
              <a:t>.</a:t>
            </a:r>
          </a:p>
        </p:txBody>
      </p:sp>
      <p:pic>
        <p:nvPicPr>
          <p:cNvPr id="60420" name="Picture 7" descr="14_09_Figure"/>
          <p:cNvPicPr>
            <a:picLocks noChangeAspect="1" noChangeArrowheads="1"/>
          </p:cNvPicPr>
          <p:nvPr/>
        </p:nvPicPr>
        <p:blipFill>
          <a:blip r:embed="rId3">
            <a:extLst>
              <a:ext uri="{28A0092B-C50C-407E-A947-70E740481C1C}">
                <a14:useLocalDpi xmlns:a14="http://schemas.microsoft.com/office/drawing/2010/main" val="0"/>
              </a:ext>
            </a:extLst>
          </a:blip>
          <a:srcRect b="3154"/>
          <a:stretch>
            <a:fillRect/>
          </a:stretch>
        </p:blipFill>
        <p:spPr bwMode="auto">
          <a:xfrm>
            <a:off x="2628900" y="1322874"/>
            <a:ext cx="6781800" cy="438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95328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400" u="sng" dirty="0">
                <a:solidFill>
                  <a:srgbClr val="000000"/>
                </a:solidFill>
                <a:effectLst/>
                <a:latin typeface="Arial" panose="020B0604020202020204" pitchFamily="34" charset="0"/>
                <a:cs typeface="Arial" panose="020B0604020202020204" pitchFamily="34" charset="0"/>
              </a:rPr>
              <a:t>The Effect of </a:t>
            </a:r>
            <a:r>
              <a:rPr lang="en-US" sz="4400" u="sng" dirty="0" smtClean="0">
                <a:solidFill>
                  <a:srgbClr val="000000"/>
                </a:solidFill>
                <a:effectLst/>
                <a:latin typeface="Arial" panose="020B0604020202020204" pitchFamily="34" charset="0"/>
                <a:cs typeface="Arial" panose="020B0604020202020204" pitchFamily="34" charset="0"/>
              </a:rPr>
              <a:t>[   ] </a:t>
            </a:r>
            <a:r>
              <a:rPr lang="en-US" sz="4400" u="sng" dirty="0">
                <a:solidFill>
                  <a:srgbClr val="000000"/>
                </a:solidFill>
                <a:effectLst/>
                <a:latin typeface="Arial" panose="020B0604020202020204" pitchFamily="34" charset="0"/>
                <a:cs typeface="Arial" panose="020B0604020202020204" pitchFamily="34" charset="0"/>
              </a:rPr>
              <a:t>Changes on Equilibrium</a:t>
            </a:r>
          </a:p>
        </p:txBody>
      </p:sp>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 Box 4"/>
          <p:cNvSpPr txBox="1">
            <a:spLocks noChangeArrowheads="1"/>
          </p:cNvSpPr>
          <p:nvPr/>
        </p:nvSpPr>
        <p:spPr bwMode="auto">
          <a:xfrm>
            <a:off x="381000" y="5638801"/>
            <a:ext cx="11506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70C0"/>
                </a:solidFill>
              </a:rPr>
              <a:t>When N</a:t>
            </a:r>
            <a:r>
              <a:rPr lang="en-US" sz="2800" baseline="-25000" dirty="0">
                <a:solidFill>
                  <a:srgbClr val="0070C0"/>
                </a:solidFill>
              </a:rPr>
              <a:t>2</a:t>
            </a:r>
            <a:r>
              <a:rPr lang="en-US" sz="2800" dirty="0">
                <a:solidFill>
                  <a:srgbClr val="0070C0"/>
                </a:solidFill>
              </a:rPr>
              <a:t>O</a:t>
            </a:r>
            <a:r>
              <a:rPr lang="en-US" sz="2800" baseline="-25000" dirty="0">
                <a:solidFill>
                  <a:srgbClr val="0070C0"/>
                </a:solidFill>
              </a:rPr>
              <a:t>4 </a:t>
            </a:r>
            <a:r>
              <a:rPr lang="en-US" sz="2800" dirty="0">
                <a:solidFill>
                  <a:srgbClr val="0070C0"/>
                </a:solidFill>
              </a:rPr>
              <a:t>is added, some of it decomposes to make more NO</a:t>
            </a:r>
            <a:r>
              <a:rPr lang="en-US" sz="2800" baseline="-25000" dirty="0">
                <a:solidFill>
                  <a:srgbClr val="0070C0"/>
                </a:solidFill>
              </a:rPr>
              <a:t>2</a:t>
            </a:r>
            <a:r>
              <a:rPr lang="en-US" sz="2800" dirty="0">
                <a:solidFill>
                  <a:srgbClr val="0070C0"/>
                </a:solidFill>
              </a:rPr>
              <a:t>.</a:t>
            </a:r>
          </a:p>
        </p:txBody>
      </p:sp>
      <p:pic>
        <p:nvPicPr>
          <p:cNvPr id="7" name="Picture 7" descr="14_10_FigureA"/>
          <p:cNvPicPr>
            <a:picLocks noChangeAspect="1" noChangeArrowheads="1"/>
          </p:cNvPicPr>
          <p:nvPr/>
        </p:nvPicPr>
        <p:blipFill>
          <a:blip r:embed="rId3">
            <a:extLst>
              <a:ext uri="{28A0092B-C50C-407E-A947-70E740481C1C}">
                <a14:useLocalDpi xmlns:a14="http://schemas.microsoft.com/office/drawing/2010/main" val="0"/>
              </a:ext>
            </a:extLst>
          </a:blip>
          <a:srcRect b="7930"/>
          <a:stretch>
            <a:fillRect/>
          </a:stretch>
        </p:blipFill>
        <p:spPr bwMode="auto">
          <a:xfrm>
            <a:off x="3200401" y="1203326"/>
            <a:ext cx="5535613" cy="443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21751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400" u="sng" dirty="0">
                <a:solidFill>
                  <a:srgbClr val="000000"/>
                </a:solidFill>
                <a:effectLst/>
                <a:latin typeface="Arial" panose="020B0604020202020204" pitchFamily="34" charset="0"/>
                <a:cs typeface="Arial" panose="020B0604020202020204" pitchFamily="34" charset="0"/>
              </a:rPr>
              <a:t>The Effect of </a:t>
            </a:r>
            <a:r>
              <a:rPr lang="en-US" sz="4400" u="sng" dirty="0" smtClean="0">
                <a:solidFill>
                  <a:srgbClr val="000000"/>
                </a:solidFill>
                <a:effectLst/>
                <a:latin typeface="Arial" panose="020B0604020202020204" pitchFamily="34" charset="0"/>
                <a:cs typeface="Arial" panose="020B0604020202020204" pitchFamily="34" charset="0"/>
              </a:rPr>
              <a:t>[   ] </a:t>
            </a:r>
            <a:r>
              <a:rPr lang="en-US" sz="4400" u="sng" dirty="0">
                <a:solidFill>
                  <a:srgbClr val="000000"/>
                </a:solidFill>
                <a:effectLst/>
                <a:latin typeface="Arial" panose="020B0604020202020204" pitchFamily="34" charset="0"/>
                <a:cs typeface="Arial" panose="020B0604020202020204" pitchFamily="34" charset="0"/>
              </a:rPr>
              <a:t>Changes on Equilibrium</a:t>
            </a:r>
          </a:p>
        </p:txBody>
      </p:sp>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8" name="Text Box 4"/>
          <p:cNvSpPr txBox="1">
            <a:spLocks noChangeArrowheads="1"/>
          </p:cNvSpPr>
          <p:nvPr/>
        </p:nvSpPr>
        <p:spPr bwMode="auto">
          <a:xfrm>
            <a:off x="381000" y="5578476"/>
            <a:ext cx="11430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dirty="0">
                <a:solidFill>
                  <a:srgbClr val="0070C0"/>
                </a:solidFill>
              </a:rPr>
              <a:t>When N</a:t>
            </a:r>
            <a:r>
              <a:rPr lang="en-US" sz="2800" baseline="-25000" dirty="0">
                <a:solidFill>
                  <a:srgbClr val="0070C0"/>
                </a:solidFill>
              </a:rPr>
              <a:t>2</a:t>
            </a:r>
            <a:r>
              <a:rPr lang="en-US" sz="2800" dirty="0">
                <a:solidFill>
                  <a:srgbClr val="0070C0"/>
                </a:solidFill>
              </a:rPr>
              <a:t>O</a:t>
            </a:r>
            <a:r>
              <a:rPr lang="en-US" sz="2800" baseline="-25000" dirty="0">
                <a:solidFill>
                  <a:srgbClr val="0070C0"/>
                </a:solidFill>
              </a:rPr>
              <a:t>4 </a:t>
            </a:r>
            <a:r>
              <a:rPr lang="en-US" sz="2800" dirty="0">
                <a:solidFill>
                  <a:srgbClr val="0070C0"/>
                </a:solidFill>
              </a:rPr>
              <a:t>is added, some of it decomposes to make more NO</a:t>
            </a:r>
            <a:r>
              <a:rPr lang="en-US" sz="2800" baseline="-25000" dirty="0">
                <a:solidFill>
                  <a:srgbClr val="0070C0"/>
                </a:solidFill>
              </a:rPr>
              <a:t>2</a:t>
            </a:r>
            <a:r>
              <a:rPr lang="en-US" sz="2800" dirty="0">
                <a:solidFill>
                  <a:srgbClr val="0070C0"/>
                </a:solidFill>
              </a:rPr>
              <a:t>.</a:t>
            </a:r>
          </a:p>
        </p:txBody>
      </p:sp>
      <p:pic>
        <p:nvPicPr>
          <p:cNvPr id="9" name="Picture 7" descr="14_10_FigureB"/>
          <p:cNvPicPr>
            <a:picLocks noChangeAspect="1" noChangeArrowheads="1"/>
          </p:cNvPicPr>
          <p:nvPr/>
        </p:nvPicPr>
        <p:blipFill>
          <a:blip r:embed="rId3">
            <a:extLst>
              <a:ext uri="{28A0092B-C50C-407E-A947-70E740481C1C}">
                <a14:useLocalDpi xmlns:a14="http://schemas.microsoft.com/office/drawing/2010/main" val="0"/>
              </a:ext>
            </a:extLst>
          </a:blip>
          <a:srcRect b="8328"/>
          <a:stretch>
            <a:fillRect/>
          </a:stretch>
        </p:blipFill>
        <p:spPr bwMode="auto">
          <a:xfrm>
            <a:off x="3200401" y="1130300"/>
            <a:ext cx="5459413" cy="435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88495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000" u="sng" dirty="0" smtClean="0">
                <a:solidFill>
                  <a:srgbClr val="000000"/>
                </a:solidFill>
                <a:effectLst/>
                <a:latin typeface="Arial" panose="020B0604020202020204" pitchFamily="34" charset="0"/>
                <a:cs typeface="Arial" panose="020B0604020202020204" pitchFamily="34" charset="0"/>
              </a:rPr>
              <a:t>The Effect of Volum</a:t>
            </a:r>
            <a:r>
              <a:rPr lang="en-US" sz="4000" u="sng" dirty="0" smtClean="0">
                <a:solidFill>
                  <a:srgbClr val="000000"/>
                </a:solidFill>
                <a:effectLst/>
                <a:latin typeface="Arial" panose="020B0604020202020204" pitchFamily="34" charset="0"/>
                <a:cs typeface="Arial" panose="020B0604020202020204" pitchFamily="34" charset="0"/>
              </a:rPr>
              <a:t>e Changes on Equilibrium</a:t>
            </a:r>
            <a:endParaRPr lang="en-US" sz="4000" u="sng" dirty="0">
              <a:solidFill>
                <a:srgbClr val="000000"/>
              </a:solidFill>
              <a:effectLst/>
              <a:latin typeface="Arial" panose="020B0604020202020204" pitchFamily="34" charset="0"/>
              <a:cs typeface="Arial" panose="020B0604020202020204" pitchFamily="34" charset="0"/>
            </a:endParaRPr>
          </a:p>
        </p:txBody>
      </p:sp>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 Box 6"/>
          <p:cNvSpPr txBox="1">
            <a:spLocks noChangeArrowheads="1"/>
          </p:cNvSpPr>
          <p:nvPr/>
        </p:nvSpPr>
        <p:spPr bwMode="auto">
          <a:xfrm>
            <a:off x="3048000" y="1905000"/>
            <a:ext cx="6391838"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0" dirty="0">
                <a:solidFill>
                  <a:srgbClr val="000000"/>
                </a:solidFill>
              </a:rPr>
              <a:t>Because there are more gas molecules on the reactants side of the reaction, when the pressure is increased, the position of equilibrium shifts toward the side with fewer molecules to decrease the pressure.</a:t>
            </a:r>
          </a:p>
        </p:txBody>
      </p:sp>
      <p:pic>
        <p:nvPicPr>
          <p:cNvPr id="7" name="Picture 9" descr="C14_p681"/>
          <p:cNvPicPr>
            <a:picLocks noChangeAspect="1" noChangeArrowheads="1"/>
          </p:cNvPicPr>
          <p:nvPr/>
        </p:nvPicPr>
        <p:blipFill>
          <a:blip r:embed="rId3">
            <a:extLst>
              <a:ext uri="{28A0092B-C50C-407E-A947-70E740481C1C}">
                <a14:useLocalDpi xmlns:a14="http://schemas.microsoft.com/office/drawing/2010/main" val="0"/>
              </a:ext>
            </a:extLst>
          </a:blip>
          <a:srcRect t="5415" r="53339"/>
          <a:stretch>
            <a:fillRect/>
          </a:stretch>
        </p:blipFill>
        <p:spPr bwMode="auto">
          <a:xfrm>
            <a:off x="609600" y="1322874"/>
            <a:ext cx="2119313"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14_p681"/>
          <p:cNvPicPr>
            <a:picLocks noChangeAspect="1" noChangeArrowheads="1"/>
          </p:cNvPicPr>
          <p:nvPr/>
        </p:nvPicPr>
        <p:blipFill>
          <a:blip r:embed="rId3">
            <a:extLst>
              <a:ext uri="{28A0092B-C50C-407E-A947-70E740481C1C}">
                <a14:useLocalDpi xmlns:a14="http://schemas.microsoft.com/office/drawing/2010/main" val="0"/>
              </a:ext>
            </a:extLst>
          </a:blip>
          <a:srcRect l="51311" t="4646"/>
          <a:stretch>
            <a:fillRect/>
          </a:stretch>
        </p:blipFill>
        <p:spPr bwMode="auto">
          <a:xfrm>
            <a:off x="9439838" y="1322874"/>
            <a:ext cx="2211388"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12943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000" u="sng" dirty="0" smtClean="0">
                <a:solidFill>
                  <a:srgbClr val="000000"/>
                </a:solidFill>
                <a:effectLst/>
                <a:latin typeface="Arial" panose="020B0604020202020204" pitchFamily="34" charset="0"/>
                <a:cs typeface="Arial" panose="020B0604020202020204" pitchFamily="34" charset="0"/>
              </a:rPr>
              <a:t>The Effect of Volum</a:t>
            </a:r>
            <a:r>
              <a:rPr lang="en-US" sz="4000" u="sng" dirty="0" smtClean="0">
                <a:solidFill>
                  <a:srgbClr val="000000"/>
                </a:solidFill>
                <a:effectLst/>
                <a:latin typeface="Arial" panose="020B0604020202020204" pitchFamily="34" charset="0"/>
                <a:cs typeface="Arial" panose="020B0604020202020204" pitchFamily="34" charset="0"/>
              </a:rPr>
              <a:t>e Changes on Equilibrium</a:t>
            </a:r>
            <a:endParaRPr lang="en-US" sz="4000" u="sng" dirty="0">
              <a:solidFill>
                <a:srgbClr val="000000"/>
              </a:solidFill>
              <a:effectLst/>
              <a:latin typeface="Arial" panose="020B0604020202020204" pitchFamily="34" charset="0"/>
              <a:cs typeface="Arial" panose="020B0604020202020204" pitchFamily="34" charset="0"/>
            </a:endParaRPr>
          </a:p>
        </p:txBody>
      </p:sp>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8" name="Text Box 11"/>
          <p:cNvSpPr txBox="1">
            <a:spLocks noChangeArrowheads="1"/>
          </p:cNvSpPr>
          <p:nvPr/>
        </p:nvSpPr>
        <p:spPr bwMode="auto">
          <a:xfrm>
            <a:off x="2941637" y="1905506"/>
            <a:ext cx="6400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0" dirty="0">
                <a:solidFill>
                  <a:srgbClr val="000000"/>
                </a:solidFill>
              </a:rPr>
              <a:t>When the pressure is decreased by increasing the volume, the position of equilibrium shifts toward the side with the greater number of molecules—the reactant side.</a:t>
            </a:r>
          </a:p>
        </p:txBody>
      </p:sp>
      <p:pic>
        <p:nvPicPr>
          <p:cNvPr id="9" name="Picture 8" descr="C14_p681"/>
          <p:cNvPicPr>
            <a:picLocks noChangeAspect="1" noChangeArrowheads="1"/>
          </p:cNvPicPr>
          <p:nvPr/>
        </p:nvPicPr>
        <p:blipFill>
          <a:blip r:embed="rId3">
            <a:extLst>
              <a:ext uri="{28A0092B-C50C-407E-A947-70E740481C1C}">
                <a14:useLocalDpi xmlns:a14="http://schemas.microsoft.com/office/drawing/2010/main" val="0"/>
              </a:ext>
            </a:extLst>
          </a:blip>
          <a:srcRect t="4614" r="51346"/>
          <a:stretch>
            <a:fillRect/>
          </a:stretch>
        </p:blipFill>
        <p:spPr bwMode="auto">
          <a:xfrm>
            <a:off x="533400" y="1322874"/>
            <a:ext cx="220980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14_p681"/>
          <p:cNvPicPr>
            <a:picLocks noChangeAspect="1" noChangeArrowheads="1"/>
          </p:cNvPicPr>
          <p:nvPr/>
        </p:nvPicPr>
        <p:blipFill>
          <a:blip r:embed="rId3">
            <a:extLst>
              <a:ext uri="{28A0092B-C50C-407E-A947-70E740481C1C}">
                <a14:useLocalDpi xmlns:a14="http://schemas.microsoft.com/office/drawing/2010/main" val="0"/>
              </a:ext>
            </a:extLst>
          </a:blip>
          <a:srcRect l="53372" t="5415"/>
          <a:stretch>
            <a:fillRect/>
          </a:stretch>
        </p:blipFill>
        <p:spPr bwMode="auto">
          <a:xfrm>
            <a:off x="9540875" y="1322874"/>
            <a:ext cx="2117725"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33208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4012"/>
            <a:ext cx="11277600" cy="794850"/>
          </a:xfrm>
        </p:spPr>
        <p:txBody>
          <a:bodyPr/>
          <a:lstStyle/>
          <a:p>
            <a:pPr algn="l" eaLnBrk="1" hangingPunct="1"/>
            <a:r>
              <a:rPr lang="en-US" sz="4000" u="sng" dirty="0" smtClean="0">
                <a:solidFill>
                  <a:srgbClr val="000000"/>
                </a:solidFill>
                <a:effectLst/>
                <a:latin typeface="Arial" panose="020B0604020202020204" pitchFamily="34" charset="0"/>
                <a:cs typeface="Arial" panose="020B0604020202020204" pitchFamily="34" charset="0"/>
              </a:rPr>
              <a:t>The Effects of Catalysts</a:t>
            </a:r>
            <a:endParaRPr lang="en-US" sz="4000" u="sng" dirty="0">
              <a:solidFill>
                <a:srgbClr val="000000"/>
              </a:solidFill>
              <a:effectLst/>
              <a:latin typeface="Arial" panose="020B0604020202020204" pitchFamily="34" charset="0"/>
              <a:cs typeface="Arial" panose="020B0604020202020204" pitchFamily="34" charset="0"/>
            </a:endParaRPr>
          </a:p>
        </p:txBody>
      </p:sp>
      <p:sp>
        <p:nvSpPr>
          <p:cNvPr id="5" name="Frame 4"/>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3"/>
          <p:cNvSpPr txBox="1">
            <a:spLocks noChangeArrowheads="1"/>
          </p:cNvSpPr>
          <p:nvPr/>
        </p:nvSpPr>
        <p:spPr>
          <a:xfrm>
            <a:off x="381000" y="1322874"/>
            <a:ext cx="11277600" cy="4953000"/>
          </a:xfrm>
          <a:prstGeom prst="rect">
            <a:avLst/>
          </a:prstGeom>
        </p:spPr>
        <p:txBody>
          <a:bodyPr vert="horz" wrap="square" lIns="90488" tIns="44450" rIns="90488" bIns="4445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9pPr>
          </a:lstStyle>
          <a:p>
            <a:pPr>
              <a:lnSpc>
                <a:spcPct val="90000"/>
              </a:lnSpc>
            </a:pPr>
            <a:r>
              <a:rPr lang="en-US" sz="3200" b="0" kern="0" dirty="0" smtClean="0">
                <a:solidFill>
                  <a:srgbClr val="000000"/>
                </a:solidFill>
                <a:effectLst/>
                <a:latin typeface="Arial" charset="0"/>
              </a:rPr>
              <a:t>Provide an alternative, more efficient mechanism.</a:t>
            </a:r>
          </a:p>
          <a:p>
            <a:pPr>
              <a:lnSpc>
                <a:spcPct val="90000"/>
              </a:lnSpc>
            </a:pPr>
            <a:r>
              <a:rPr lang="en-US" sz="3200" b="0" kern="0" dirty="0" smtClean="0">
                <a:solidFill>
                  <a:srgbClr val="000000"/>
                </a:solidFill>
                <a:effectLst/>
                <a:latin typeface="Arial" charset="0"/>
              </a:rPr>
              <a:t>Work for both forward and reverse reactions.</a:t>
            </a:r>
          </a:p>
          <a:p>
            <a:pPr>
              <a:lnSpc>
                <a:spcPct val="90000"/>
              </a:lnSpc>
            </a:pPr>
            <a:r>
              <a:rPr lang="en-US" sz="3200" b="0" kern="0" dirty="0" smtClean="0">
                <a:solidFill>
                  <a:srgbClr val="000000"/>
                </a:solidFill>
                <a:effectLst/>
                <a:latin typeface="Arial" charset="0"/>
              </a:rPr>
              <a:t>Affect the rate of the forward and reverse reactions by the same factor.</a:t>
            </a:r>
          </a:p>
          <a:p>
            <a:pPr>
              <a:lnSpc>
                <a:spcPct val="90000"/>
              </a:lnSpc>
            </a:pPr>
            <a:r>
              <a:rPr lang="en-US" sz="3200" b="0" kern="0" dirty="0" smtClean="0">
                <a:solidFill>
                  <a:srgbClr val="000000"/>
                </a:solidFill>
                <a:effectLst/>
                <a:latin typeface="Arial" charset="0"/>
              </a:rPr>
              <a:t>Therefore, catalysts do not affect the position of equilibrium.</a:t>
            </a:r>
          </a:p>
          <a:p>
            <a:pPr>
              <a:lnSpc>
                <a:spcPct val="90000"/>
              </a:lnSpc>
            </a:pPr>
            <a:endParaRPr lang="en-US" sz="3200" b="0" kern="0" dirty="0">
              <a:solidFill>
                <a:srgbClr val="000000"/>
              </a:solidFill>
              <a:effectLst/>
              <a:latin typeface="Arial" charset="0"/>
            </a:endParaRPr>
          </a:p>
          <a:p>
            <a:pPr marL="0" indent="0" algn="ctr">
              <a:lnSpc>
                <a:spcPct val="90000"/>
              </a:lnSpc>
              <a:buNone/>
            </a:pPr>
            <a:r>
              <a:rPr lang="en-US" sz="3200" kern="0" dirty="0" smtClean="0">
                <a:solidFill>
                  <a:srgbClr val="000000"/>
                </a:solidFill>
                <a:effectLst/>
                <a:latin typeface="Arial" charset="0"/>
              </a:rPr>
              <a:t>They do not change the </a:t>
            </a:r>
            <a:r>
              <a:rPr lang="en-US" sz="3200" u="sng" kern="0" dirty="0" smtClean="0">
                <a:solidFill>
                  <a:srgbClr val="000000"/>
                </a:solidFill>
                <a:effectLst/>
                <a:latin typeface="Arial" charset="0"/>
              </a:rPr>
              <a:t>position</a:t>
            </a:r>
            <a:r>
              <a:rPr lang="en-US" sz="3200" kern="0" dirty="0" smtClean="0">
                <a:solidFill>
                  <a:srgbClr val="000000"/>
                </a:solidFill>
                <a:effectLst/>
                <a:latin typeface="Arial" charset="0"/>
              </a:rPr>
              <a:t> of equilibrium…</a:t>
            </a:r>
          </a:p>
          <a:p>
            <a:pPr marL="0" indent="0" algn="ctr">
              <a:lnSpc>
                <a:spcPct val="90000"/>
              </a:lnSpc>
              <a:buNone/>
            </a:pPr>
            <a:r>
              <a:rPr lang="en-US" sz="3200" kern="0" dirty="0" smtClean="0">
                <a:solidFill>
                  <a:srgbClr val="0070C0"/>
                </a:solidFill>
                <a:effectLst/>
                <a:latin typeface="Arial" charset="0"/>
              </a:rPr>
              <a:t>You just get to equilibrium </a:t>
            </a:r>
            <a:r>
              <a:rPr lang="en-US" sz="3200" u="sng" kern="0" dirty="0" smtClean="0">
                <a:solidFill>
                  <a:srgbClr val="0070C0"/>
                </a:solidFill>
                <a:effectLst/>
                <a:latin typeface="Arial" charset="0"/>
              </a:rPr>
              <a:t>faster!</a:t>
            </a:r>
            <a:endParaRPr lang="en-US" sz="3200" kern="0" dirty="0">
              <a:solidFill>
                <a:srgbClr val="0070C0"/>
              </a:solidFill>
              <a:effectLst/>
              <a:latin typeface="Arial" charset="0"/>
            </a:endParaRPr>
          </a:p>
        </p:txBody>
      </p:sp>
    </p:spTree>
    <p:extLst>
      <p:ext uri="{BB962C8B-B14F-4D97-AF65-F5344CB8AC3E}">
        <p14:creationId xmlns:p14="http://schemas.microsoft.com/office/powerpoint/2010/main" val="20759997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7772400" cy="1143000"/>
          </a:xfrm>
        </p:spPr>
        <p:txBody>
          <a:bodyPr/>
          <a:lstStyle/>
          <a:p>
            <a:pPr algn="l"/>
            <a:r>
              <a:rPr lang="en-US" b="1" u="sng" dirty="0" smtClean="0">
                <a:latin typeface="Arial" panose="020B0604020202020204" pitchFamily="34" charset="0"/>
                <a:cs typeface="Arial" panose="020B0604020202020204" pitchFamily="34" charset="0"/>
              </a:rPr>
              <a:t>Le </a:t>
            </a:r>
            <a:r>
              <a:rPr lang="en-US" b="1" u="sng" dirty="0" err="1" smtClean="0">
                <a:latin typeface="Arial" panose="020B0604020202020204" pitchFamily="34" charset="0"/>
                <a:cs typeface="Arial" panose="020B0604020202020204" pitchFamily="34" charset="0"/>
              </a:rPr>
              <a:t>Ch</a:t>
            </a:r>
            <a:r>
              <a:rPr lang="en-US" b="1" u="sng" dirty="0" err="1">
                <a:latin typeface="Arial" charset="0"/>
              </a:rPr>
              <a:t>â</a:t>
            </a:r>
            <a:r>
              <a:rPr lang="en-US" b="1" u="sng" dirty="0" err="1" smtClean="0">
                <a:latin typeface="Arial" panose="020B0604020202020204" pitchFamily="34" charset="0"/>
                <a:cs typeface="Arial" panose="020B0604020202020204" pitchFamily="34" charset="0"/>
              </a:rPr>
              <a:t>telier’s</a:t>
            </a:r>
            <a:r>
              <a:rPr lang="en-US" b="1" u="sng" dirty="0" smtClean="0">
                <a:latin typeface="Arial" panose="020B0604020202020204" pitchFamily="34" charset="0"/>
                <a:cs typeface="Arial" panose="020B0604020202020204" pitchFamily="34" charset="0"/>
              </a:rPr>
              <a:t> Principle</a:t>
            </a:r>
            <a:endParaRPr lang="en-US" b="1" u="sng" dirty="0">
              <a:latin typeface="Arial" panose="020B0604020202020204" pitchFamily="34" charset="0"/>
              <a:cs typeface="Arial" panose="020B0604020202020204" pitchFamily="34" charset="0"/>
            </a:endParaRPr>
          </a:p>
        </p:txBody>
      </p:sp>
      <p:sp>
        <p:nvSpPr>
          <p:cNvPr id="7" name="Frame 6"/>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4" name="Text Box 3"/>
          <p:cNvSpPr txBox="1">
            <a:spLocks noChangeArrowheads="1"/>
          </p:cNvSpPr>
          <p:nvPr/>
        </p:nvSpPr>
        <p:spPr bwMode="auto">
          <a:xfrm>
            <a:off x="587533" y="1340311"/>
            <a:ext cx="10994867" cy="3046988"/>
          </a:xfrm>
          <a:prstGeom prst="rect">
            <a:avLst/>
          </a:prstGeom>
          <a:noFill/>
          <a:ln w="9525">
            <a:noFill/>
            <a:miter lim="800000"/>
            <a:headEnd/>
            <a:tailEnd/>
          </a:ln>
          <a:effectLst/>
        </p:spPr>
        <p:txBody>
          <a:bodyPr wrap="square">
            <a:spAutoFit/>
          </a:bodyPr>
          <a:lstStyle/>
          <a:p>
            <a:pPr eaLnBrk="1" hangingPunct="1"/>
            <a:r>
              <a:rPr lang="en-US" sz="3200" dirty="0">
                <a:solidFill>
                  <a:srgbClr val="0070C0"/>
                </a:solidFill>
                <a:latin typeface="Arial" charset="0"/>
              </a:rPr>
              <a:t>Le </a:t>
            </a:r>
            <a:r>
              <a:rPr lang="en-US" sz="3200" dirty="0" err="1">
                <a:solidFill>
                  <a:srgbClr val="0070C0"/>
                </a:solidFill>
                <a:latin typeface="Arial" charset="0"/>
              </a:rPr>
              <a:t>Châtelier's</a:t>
            </a:r>
            <a:r>
              <a:rPr lang="en-US" sz="3200" dirty="0">
                <a:solidFill>
                  <a:srgbClr val="0070C0"/>
                </a:solidFill>
                <a:latin typeface="Arial" charset="0"/>
              </a:rPr>
              <a:t> </a:t>
            </a:r>
            <a:r>
              <a:rPr lang="en-US" sz="3200" dirty="0" smtClean="0">
                <a:solidFill>
                  <a:srgbClr val="0070C0"/>
                </a:solidFill>
                <a:latin typeface="Arial" charset="0"/>
              </a:rPr>
              <a:t>principle-  </a:t>
            </a:r>
            <a:r>
              <a:rPr lang="en-US" sz="3200" b="0" dirty="0">
                <a:latin typeface="Arial" charset="0"/>
              </a:rPr>
              <a:t>guides us in predicting the effect various changes in conditions have on the position of equilibrium. </a:t>
            </a:r>
          </a:p>
          <a:p>
            <a:pPr eaLnBrk="1" hangingPunct="1"/>
            <a:endParaRPr lang="en-US" sz="3200" b="0" dirty="0">
              <a:latin typeface="Arial" charset="0"/>
            </a:endParaRPr>
          </a:p>
          <a:p>
            <a:pPr eaLnBrk="1" hangingPunct="1"/>
            <a:r>
              <a:rPr lang="en-US" sz="3200" b="0" dirty="0" smtClean="0">
                <a:latin typeface="Arial" charset="0"/>
              </a:rPr>
              <a:t>If </a:t>
            </a:r>
            <a:r>
              <a:rPr lang="en-US" sz="3200" b="0" dirty="0">
                <a:latin typeface="Arial" charset="0"/>
              </a:rPr>
              <a:t>a system at equilibrium is disturbed, the position of equilibrium will shift to minimize the disturbance.  </a:t>
            </a:r>
          </a:p>
        </p:txBody>
      </p:sp>
    </p:spTree>
    <p:extLst>
      <p:ext uri="{BB962C8B-B14F-4D97-AF65-F5344CB8AC3E}">
        <p14:creationId xmlns:p14="http://schemas.microsoft.com/office/powerpoint/2010/main" val="356143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9731450" cy="1143000"/>
          </a:xfrm>
        </p:spPr>
        <p:txBody>
          <a:bodyPr/>
          <a:lstStyle/>
          <a:p>
            <a:pPr algn="l"/>
            <a:r>
              <a:rPr lang="en-US" b="1" u="sng" dirty="0" smtClean="0">
                <a:latin typeface="Arial" panose="020B0604020202020204" pitchFamily="34" charset="0"/>
                <a:cs typeface="Arial" panose="020B0604020202020204" pitchFamily="34" charset="0"/>
              </a:rPr>
              <a:t>An Analogy: Population Changes</a:t>
            </a:r>
            <a:endParaRPr lang="en-US" b="1" u="sng" dirty="0">
              <a:latin typeface="Arial" panose="020B0604020202020204" pitchFamily="34" charset="0"/>
              <a:cs typeface="Arial" panose="020B0604020202020204" pitchFamily="34" charset="0"/>
            </a:endParaRPr>
          </a:p>
        </p:txBody>
      </p:sp>
      <p:sp>
        <p:nvSpPr>
          <p:cNvPr id="7" name="Frame 6"/>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 Box 3"/>
          <p:cNvSpPr txBox="1">
            <a:spLocks noChangeArrowheads="1"/>
          </p:cNvSpPr>
          <p:nvPr/>
        </p:nvSpPr>
        <p:spPr bwMode="auto">
          <a:xfrm>
            <a:off x="6829732" y="1903193"/>
            <a:ext cx="48006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0" dirty="0"/>
              <a:t>When the populations of Country A and Country </a:t>
            </a:r>
            <a:r>
              <a:rPr lang="en-US" sz="3200" b="0" dirty="0" smtClean="0"/>
              <a:t>B are </a:t>
            </a:r>
            <a:r>
              <a:rPr lang="en-US" sz="3200" b="0" dirty="0"/>
              <a:t>in equilibrium, the emigration rates between </a:t>
            </a:r>
            <a:r>
              <a:rPr lang="en-US" sz="3200" b="0" dirty="0" smtClean="0"/>
              <a:t>the two </a:t>
            </a:r>
            <a:r>
              <a:rPr lang="en-US" sz="3200" b="0" dirty="0"/>
              <a:t>countries are equal so the populations stay constant.</a:t>
            </a:r>
          </a:p>
          <a:p>
            <a:endParaRPr lang="en-US" dirty="0"/>
          </a:p>
        </p:txBody>
      </p:sp>
      <p:pic>
        <p:nvPicPr>
          <p:cNvPr id="8" name="Picture 7" descr="14_08_Figure"/>
          <p:cNvPicPr>
            <a:picLocks noChangeAspect="1" noChangeArrowheads="1"/>
          </p:cNvPicPr>
          <p:nvPr/>
        </p:nvPicPr>
        <p:blipFill>
          <a:blip r:embed="rId2">
            <a:extLst>
              <a:ext uri="{28A0092B-C50C-407E-A947-70E740481C1C}">
                <a14:useLocalDpi xmlns:a14="http://schemas.microsoft.com/office/drawing/2010/main" val="0"/>
              </a:ext>
            </a:extLst>
          </a:blip>
          <a:srcRect b="2713"/>
          <a:stretch>
            <a:fillRect/>
          </a:stretch>
        </p:blipFill>
        <p:spPr bwMode="auto">
          <a:xfrm>
            <a:off x="1066800" y="1502518"/>
            <a:ext cx="5334000" cy="471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2926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9731450" cy="1143000"/>
          </a:xfrm>
        </p:spPr>
        <p:txBody>
          <a:bodyPr/>
          <a:lstStyle/>
          <a:p>
            <a:pPr algn="l"/>
            <a:r>
              <a:rPr lang="en-US" b="1" u="sng" dirty="0" smtClean="0">
                <a:latin typeface="Arial" panose="020B0604020202020204" pitchFamily="34" charset="0"/>
                <a:cs typeface="Arial" panose="020B0604020202020204" pitchFamily="34" charset="0"/>
              </a:rPr>
              <a:t>An Analogy: Population Changes</a:t>
            </a:r>
            <a:endParaRPr lang="en-US" b="1" u="sng" dirty="0">
              <a:latin typeface="Arial" panose="020B0604020202020204" pitchFamily="34" charset="0"/>
              <a:cs typeface="Arial" panose="020B0604020202020204" pitchFamily="34" charset="0"/>
            </a:endParaRPr>
          </a:p>
        </p:txBody>
      </p:sp>
      <p:sp>
        <p:nvSpPr>
          <p:cNvPr id="7" name="Frame 6"/>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 Box 3"/>
          <p:cNvSpPr txBox="1">
            <a:spLocks noChangeArrowheads="1"/>
          </p:cNvSpPr>
          <p:nvPr/>
        </p:nvSpPr>
        <p:spPr bwMode="auto">
          <a:xfrm>
            <a:off x="6829732" y="1903193"/>
            <a:ext cx="48006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0" dirty="0"/>
              <a:t>When an influx of population enters Country </a:t>
            </a:r>
            <a:r>
              <a:rPr lang="en-US" sz="3200" b="0" dirty="0" smtClean="0"/>
              <a:t>B from </a:t>
            </a:r>
            <a:r>
              <a:rPr lang="en-US" sz="3200" b="0" dirty="0"/>
              <a:t>somewhere outside Country A, it disturbs the </a:t>
            </a:r>
          </a:p>
          <a:p>
            <a:r>
              <a:rPr lang="en-US" sz="3200" b="0" dirty="0"/>
              <a:t>equilibrium established between Country A and Country B.</a:t>
            </a:r>
          </a:p>
          <a:p>
            <a:endParaRPr lang="en-US" b="0" dirty="0"/>
          </a:p>
        </p:txBody>
      </p:sp>
      <p:pic>
        <p:nvPicPr>
          <p:cNvPr id="9" name="Picture 7" descr="14_08_Figure"/>
          <p:cNvPicPr>
            <a:picLocks noChangeAspect="1" noChangeArrowheads="1"/>
          </p:cNvPicPr>
          <p:nvPr/>
        </p:nvPicPr>
        <p:blipFill>
          <a:blip r:embed="rId2">
            <a:extLst>
              <a:ext uri="{28A0092B-C50C-407E-A947-70E740481C1C}">
                <a14:useLocalDpi xmlns:a14="http://schemas.microsoft.com/office/drawing/2010/main" val="0"/>
              </a:ext>
            </a:extLst>
          </a:blip>
          <a:srcRect b="3520"/>
          <a:stretch>
            <a:fillRect/>
          </a:stretch>
        </p:blipFill>
        <p:spPr bwMode="auto">
          <a:xfrm>
            <a:off x="724848" y="1502518"/>
            <a:ext cx="5380037" cy="471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050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55550" y="209601"/>
            <a:ext cx="9731450" cy="1143000"/>
          </a:xfrm>
        </p:spPr>
        <p:txBody>
          <a:bodyPr/>
          <a:lstStyle/>
          <a:p>
            <a:pPr algn="l"/>
            <a:r>
              <a:rPr lang="en-US" b="1" u="sng" dirty="0" smtClean="0">
                <a:latin typeface="Arial" panose="020B0604020202020204" pitchFamily="34" charset="0"/>
                <a:cs typeface="Arial" panose="020B0604020202020204" pitchFamily="34" charset="0"/>
              </a:rPr>
              <a:t>An Analogy: Population Changes</a:t>
            </a:r>
            <a:endParaRPr lang="en-US" b="1" u="sng" dirty="0">
              <a:latin typeface="Arial" panose="020B0604020202020204" pitchFamily="34" charset="0"/>
              <a:cs typeface="Arial" panose="020B0604020202020204" pitchFamily="34" charset="0"/>
            </a:endParaRPr>
          </a:p>
        </p:txBody>
      </p:sp>
      <p:sp>
        <p:nvSpPr>
          <p:cNvPr id="7" name="Frame 6"/>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 Box 3"/>
          <p:cNvSpPr txBox="1">
            <a:spLocks noChangeArrowheads="1"/>
          </p:cNvSpPr>
          <p:nvPr/>
        </p:nvSpPr>
        <p:spPr bwMode="auto">
          <a:xfrm>
            <a:off x="5867400" y="1903193"/>
            <a:ext cx="60198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0" dirty="0"/>
              <a:t>The result will be people moving from Country B into Country A faster than people moving from Country A into Country B.  </a:t>
            </a:r>
          </a:p>
          <a:p>
            <a:endParaRPr lang="en-US" sz="2800" b="0" dirty="0"/>
          </a:p>
          <a:p>
            <a:r>
              <a:rPr lang="en-US" sz="2800" b="0" dirty="0"/>
              <a:t>This will continue until a new equilibrium between the populations is established; the new populations will have different numbers of people than the old ones</a:t>
            </a:r>
            <a:r>
              <a:rPr lang="en-US" sz="2800" b="0" dirty="0" smtClean="0"/>
              <a:t>.</a:t>
            </a:r>
            <a:endParaRPr lang="en-US" sz="2800" b="0" dirty="0"/>
          </a:p>
        </p:txBody>
      </p:sp>
      <p:pic>
        <p:nvPicPr>
          <p:cNvPr id="8" name="Picture 7" descr="14_08_Figure"/>
          <p:cNvPicPr>
            <a:picLocks noChangeAspect="1" noChangeArrowheads="1"/>
          </p:cNvPicPr>
          <p:nvPr/>
        </p:nvPicPr>
        <p:blipFill>
          <a:blip r:embed="rId2">
            <a:extLst>
              <a:ext uri="{28A0092B-C50C-407E-A947-70E740481C1C}">
                <a14:useLocalDpi xmlns:a14="http://schemas.microsoft.com/office/drawing/2010/main" val="0"/>
              </a:ext>
            </a:extLst>
          </a:blip>
          <a:srcRect b="4175"/>
          <a:stretch>
            <a:fillRect/>
          </a:stretch>
        </p:blipFill>
        <p:spPr bwMode="auto">
          <a:xfrm>
            <a:off x="914400" y="1562202"/>
            <a:ext cx="4848224" cy="421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5306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3215"/>
            <a:ext cx="7772400" cy="869949"/>
          </a:xfrm>
        </p:spPr>
        <p:txBody>
          <a:bodyPr/>
          <a:lstStyle/>
          <a:p>
            <a:pPr algn="l"/>
            <a:r>
              <a:rPr lang="en-US" sz="4400" u="sng" dirty="0" smtClean="0">
                <a:solidFill>
                  <a:srgbClr val="000000"/>
                </a:solidFill>
                <a:effectLst/>
                <a:latin typeface="Arial" panose="020B0604020202020204" pitchFamily="34" charset="0"/>
                <a:cs typeface="Arial" panose="020B0604020202020204" pitchFamily="34" charset="0"/>
              </a:rPr>
              <a:t>Le </a:t>
            </a:r>
            <a:r>
              <a:rPr lang="en-US" sz="4400" u="sng" dirty="0" err="1" smtClean="0">
                <a:solidFill>
                  <a:srgbClr val="000000"/>
                </a:solidFill>
                <a:effectLst/>
                <a:latin typeface="Arial" panose="020B0604020202020204" pitchFamily="34" charset="0"/>
                <a:cs typeface="Arial" panose="020B0604020202020204" pitchFamily="34" charset="0"/>
              </a:rPr>
              <a:t>Chatelier</a:t>
            </a:r>
            <a:r>
              <a:rPr lang="en-US" sz="4400" u="sng" dirty="0" smtClean="0">
                <a:solidFill>
                  <a:srgbClr val="000000"/>
                </a:solidFill>
                <a:effectLst/>
                <a:latin typeface="Arial" panose="020B0604020202020204" pitchFamily="34" charset="0"/>
                <a:cs typeface="Arial" panose="020B0604020202020204" pitchFamily="34" charset="0"/>
              </a:rPr>
              <a:t> </a:t>
            </a:r>
            <a:r>
              <a:rPr lang="en-US" sz="4400" u="sng" dirty="0">
                <a:solidFill>
                  <a:srgbClr val="000000"/>
                </a:solidFill>
                <a:effectLst/>
                <a:latin typeface="Arial" panose="020B0604020202020204" pitchFamily="34" charset="0"/>
                <a:cs typeface="Arial" panose="020B0604020202020204" pitchFamily="34" charset="0"/>
              </a:rPr>
              <a:t>Example #1</a:t>
            </a:r>
          </a:p>
        </p:txBody>
      </p:sp>
      <p:sp>
        <p:nvSpPr>
          <p:cNvPr id="8195" name="Text Box 3"/>
          <p:cNvSpPr txBox="1">
            <a:spLocks noChangeArrowheads="1"/>
          </p:cNvSpPr>
          <p:nvPr/>
        </p:nvSpPr>
        <p:spPr bwMode="auto">
          <a:xfrm>
            <a:off x="533400" y="1364456"/>
            <a:ext cx="1104900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A closed container of ice and water is at equilibrium. Then, the temperature is raised.</a:t>
            </a:r>
          </a:p>
        </p:txBody>
      </p:sp>
      <p:sp>
        <p:nvSpPr>
          <p:cNvPr id="8196" name="Text Box 4"/>
          <p:cNvSpPr txBox="1">
            <a:spLocks noChangeArrowheads="1"/>
          </p:cNvSpPr>
          <p:nvPr/>
        </p:nvSpPr>
        <p:spPr bwMode="auto">
          <a:xfrm>
            <a:off x="3733800" y="3151188"/>
            <a:ext cx="4214102" cy="523220"/>
          </a:xfrm>
          <a:prstGeom prst="rect">
            <a:avLst/>
          </a:prstGeom>
          <a:noFill/>
          <a:ln w="12700">
            <a:noFill/>
            <a:miter lim="800000"/>
            <a:headEnd/>
            <a:tailEnd/>
          </a:ln>
          <a:effectLst/>
        </p:spPr>
        <p:txBody>
          <a:bodyPr wrap="none">
            <a:spAutoFit/>
          </a:bodyPr>
          <a:lstStyle/>
          <a:p>
            <a:r>
              <a:rPr lang="en-US">
                <a:solidFill>
                  <a:srgbClr val="000000"/>
                </a:solidFill>
                <a:latin typeface="Arial" panose="020B0604020202020204" pitchFamily="34" charset="0"/>
                <a:cs typeface="Arial" panose="020B0604020202020204" pitchFamily="34" charset="0"/>
              </a:rPr>
              <a:t>Ice  +  Energy  </a:t>
            </a:r>
            <a:r>
              <a:rPr lang="en-US">
                <a:solidFill>
                  <a:srgbClr val="000000"/>
                </a:solidFill>
                <a:latin typeface="Arial" panose="020B0604020202020204" pitchFamily="34" charset="0"/>
                <a:cs typeface="Arial" panose="020B0604020202020204" pitchFamily="34" charset="0"/>
                <a:sym typeface="Wingdings 3" pitchFamily="18" charset="2"/>
              </a:rPr>
              <a:t></a:t>
            </a:r>
            <a:r>
              <a:rPr lang="en-US">
                <a:solidFill>
                  <a:srgbClr val="000000"/>
                </a:solidFill>
                <a:latin typeface="Arial" panose="020B0604020202020204" pitchFamily="34" charset="0"/>
                <a:cs typeface="Arial" panose="020B0604020202020204" pitchFamily="34" charset="0"/>
                <a:sym typeface="Wingdings" pitchFamily="2" charset="2"/>
              </a:rPr>
              <a:t>  Water</a:t>
            </a:r>
            <a:endParaRPr lang="en-US">
              <a:solidFill>
                <a:srgbClr val="000000"/>
              </a:solidFill>
              <a:latin typeface="Arial" panose="020B0604020202020204" pitchFamily="34" charset="0"/>
              <a:cs typeface="Arial" panose="020B0604020202020204" pitchFamily="34" charset="0"/>
            </a:endParaRPr>
          </a:p>
        </p:txBody>
      </p:sp>
      <p:sp>
        <p:nvSpPr>
          <p:cNvPr id="8197" name="Line 5"/>
          <p:cNvSpPr>
            <a:spLocks noChangeShapeType="1"/>
          </p:cNvSpPr>
          <p:nvPr/>
        </p:nvSpPr>
        <p:spPr bwMode="auto">
          <a:xfrm flipV="1">
            <a:off x="5638800" y="2541588"/>
            <a:ext cx="0" cy="60960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8198" name="Text Box 6"/>
          <p:cNvSpPr txBox="1">
            <a:spLocks noChangeArrowheads="1"/>
          </p:cNvSpPr>
          <p:nvPr/>
        </p:nvSpPr>
        <p:spPr bwMode="auto">
          <a:xfrm>
            <a:off x="533400" y="4979949"/>
            <a:ext cx="1082040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The system temporarily shifts to the _______ to restore equilibrium.</a:t>
            </a:r>
          </a:p>
        </p:txBody>
      </p:sp>
      <p:sp>
        <p:nvSpPr>
          <p:cNvPr id="8199" name="Line 7"/>
          <p:cNvSpPr>
            <a:spLocks noChangeShapeType="1"/>
          </p:cNvSpPr>
          <p:nvPr/>
        </p:nvSpPr>
        <p:spPr bwMode="auto">
          <a:xfrm>
            <a:off x="6248400" y="2971800"/>
            <a:ext cx="1905000" cy="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8200" name="Text Box 8"/>
          <p:cNvSpPr txBox="1">
            <a:spLocks noChangeArrowheads="1"/>
          </p:cNvSpPr>
          <p:nvPr/>
        </p:nvSpPr>
        <p:spPr bwMode="auto">
          <a:xfrm>
            <a:off x="8153400" y="4872227"/>
            <a:ext cx="1324402" cy="707886"/>
          </a:xfrm>
          <a:prstGeom prst="rect">
            <a:avLst/>
          </a:prstGeom>
          <a:noFill/>
          <a:ln w="12700">
            <a:noFill/>
            <a:miter lim="800000"/>
            <a:headEnd/>
            <a:tailEnd/>
          </a:ln>
          <a:effectLst/>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right</a:t>
            </a:r>
          </a:p>
        </p:txBody>
      </p:sp>
      <p:sp>
        <p:nvSpPr>
          <p:cNvPr id="9" name="Frame 8"/>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slide(fromBottom)">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additive="base">
                                        <p:cTn id="17" dur="500" fill="hold"/>
                                        <p:tgtEl>
                                          <p:spTgt spid="8198"/>
                                        </p:tgtEl>
                                        <p:attrNameLst>
                                          <p:attrName>ppt_x</p:attrName>
                                        </p:attrNameLst>
                                      </p:cBhvr>
                                      <p:tavLst>
                                        <p:tav tm="0">
                                          <p:val>
                                            <p:strVal val="0-#ppt_w/2"/>
                                          </p:val>
                                        </p:tav>
                                        <p:tav tm="100000">
                                          <p:val>
                                            <p:strVal val="#ppt_x"/>
                                          </p:val>
                                        </p:tav>
                                      </p:tavLst>
                                    </p:anim>
                                    <p:anim calcmode="lin" valueType="num">
                                      <p:cBhvr additive="base">
                                        <p:cTn id="1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blinds(horizontal)">
                                      <p:cBhvr>
                                        <p:cTn id="23" dur="500"/>
                                        <p:tgtEl>
                                          <p:spTgt spid="819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checkerboard(across)">
                                      <p:cBhvr>
                                        <p:cTn id="2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p:bldP spid="8199" grpId="0" animBg="1"/>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49238"/>
            <a:ext cx="7772400" cy="1022350"/>
          </a:xfrm>
        </p:spPr>
        <p:txBody>
          <a:bodyPr/>
          <a:lstStyle/>
          <a:p>
            <a:pPr algn="l"/>
            <a:r>
              <a:rPr lang="en-US" sz="4400" u="sng" dirty="0" smtClean="0">
                <a:solidFill>
                  <a:srgbClr val="000000"/>
                </a:solidFill>
                <a:effectLst/>
                <a:latin typeface="Arial" panose="020B0604020202020204" pitchFamily="34" charset="0"/>
                <a:cs typeface="Arial" panose="020B0604020202020204" pitchFamily="34" charset="0"/>
              </a:rPr>
              <a:t>Le </a:t>
            </a:r>
            <a:r>
              <a:rPr lang="en-US" sz="4400" u="sng" dirty="0" err="1" smtClean="0">
                <a:solidFill>
                  <a:srgbClr val="000000"/>
                </a:solidFill>
                <a:effectLst/>
                <a:latin typeface="Arial" panose="020B0604020202020204" pitchFamily="34" charset="0"/>
                <a:cs typeface="Arial" panose="020B0604020202020204" pitchFamily="34" charset="0"/>
              </a:rPr>
              <a:t>Chatelier</a:t>
            </a:r>
            <a:r>
              <a:rPr lang="en-US" sz="4400" u="sng" dirty="0" smtClean="0">
                <a:solidFill>
                  <a:srgbClr val="000000"/>
                </a:solidFill>
                <a:effectLst/>
                <a:latin typeface="Arial" panose="020B0604020202020204" pitchFamily="34" charset="0"/>
                <a:cs typeface="Arial" panose="020B0604020202020204" pitchFamily="34" charset="0"/>
              </a:rPr>
              <a:t> </a:t>
            </a:r>
            <a:r>
              <a:rPr lang="en-US" sz="4400" u="sng" dirty="0">
                <a:solidFill>
                  <a:srgbClr val="000000"/>
                </a:solidFill>
                <a:effectLst/>
                <a:latin typeface="Arial" panose="020B0604020202020204" pitchFamily="34" charset="0"/>
                <a:cs typeface="Arial" panose="020B0604020202020204" pitchFamily="34" charset="0"/>
              </a:rPr>
              <a:t>Example #2</a:t>
            </a:r>
          </a:p>
        </p:txBody>
      </p:sp>
      <p:sp>
        <p:nvSpPr>
          <p:cNvPr id="9219" name="Text Box 3"/>
          <p:cNvSpPr txBox="1">
            <a:spLocks noChangeArrowheads="1"/>
          </p:cNvSpPr>
          <p:nvPr/>
        </p:nvSpPr>
        <p:spPr bwMode="auto">
          <a:xfrm>
            <a:off x="457200" y="1417638"/>
            <a:ext cx="1120140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A closed container of N</a:t>
            </a:r>
            <a:r>
              <a:rPr lang="en-US" sz="3600" b="0" baseline="-25000" dirty="0">
                <a:solidFill>
                  <a:srgbClr val="000000"/>
                </a:solidFill>
                <a:latin typeface="Arial" panose="020B0604020202020204" pitchFamily="34" charset="0"/>
                <a:cs typeface="Arial" panose="020B0604020202020204" pitchFamily="34" charset="0"/>
              </a:rPr>
              <a:t>2</a:t>
            </a:r>
            <a:r>
              <a:rPr lang="en-US" sz="3600" b="0" dirty="0">
                <a:solidFill>
                  <a:srgbClr val="000000"/>
                </a:solidFill>
                <a:latin typeface="Arial" panose="020B0604020202020204" pitchFamily="34" charset="0"/>
                <a:cs typeface="Arial" panose="020B0604020202020204" pitchFamily="34" charset="0"/>
              </a:rPr>
              <a:t>O</a:t>
            </a:r>
            <a:r>
              <a:rPr lang="en-US" sz="3600" b="0" baseline="-25000" dirty="0">
                <a:solidFill>
                  <a:srgbClr val="000000"/>
                </a:solidFill>
                <a:latin typeface="Arial" panose="020B0604020202020204" pitchFamily="34" charset="0"/>
                <a:cs typeface="Arial" panose="020B0604020202020204" pitchFamily="34" charset="0"/>
              </a:rPr>
              <a:t>4</a:t>
            </a:r>
            <a:r>
              <a:rPr lang="en-US" sz="3600" b="0" dirty="0">
                <a:solidFill>
                  <a:srgbClr val="000000"/>
                </a:solidFill>
                <a:latin typeface="Arial" panose="020B0604020202020204" pitchFamily="34" charset="0"/>
                <a:cs typeface="Arial" panose="020B0604020202020204" pitchFamily="34" charset="0"/>
              </a:rPr>
              <a:t> and NO</a:t>
            </a:r>
            <a:r>
              <a:rPr lang="en-US" sz="3600" b="0" baseline="-25000" dirty="0">
                <a:solidFill>
                  <a:srgbClr val="000000"/>
                </a:solidFill>
                <a:latin typeface="Arial" panose="020B0604020202020204" pitchFamily="34" charset="0"/>
                <a:cs typeface="Arial" panose="020B0604020202020204" pitchFamily="34" charset="0"/>
              </a:rPr>
              <a:t>2</a:t>
            </a:r>
            <a:r>
              <a:rPr lang="en-US" sz="3600" b="0" dirty="0">
                <a:solidFill>
                  <a:srgbClr val="000000"/>
                </a:solidFill>
                <a:latin typeface="Arial" panose="020B0604020202020204" pitchFamily="34" charset="0"/>
                <a:cs typeface="Arial" panose="020B0604020202020204" pitchFamily="34" charset="0"/>
              </a:rPr>
              <a:t> is at equilibrium. NO</a:t>
            </a:r>
            <a:r>
              <a:rPr lang="en-US" sz="3600" b="0" baseline="-25000" dirty="0">
                <a:solidFill>
                  <a:srgbClr val="000000"/>
                </a:solidFill>
                <a:latin typeface="Arial" panose="020B0604020202020204" pitchFamily="34" charset="0"/>
                <a:cs typeface="Arial" panose="020B0604020202020204" pitchFamily="34" charset="0"/>
              </a:rPr>
              <a:t>2</a:t>
            </a:r>
            <a:r>
              <a:rPr lang="en-US" sz="3600" b="0" dirty="0">
                <a:solidFill>
                  <a:srgbClr val="000000"/>
                </a:solidFill>
                <a:latin typeface="Arial" panose="020B0604020202020204" pitchFamily="34" charset="0"/>
                <a:cs typeface="Arial" panose="020B0604020202020204" pitchFamily="34" charset="0"/>
              </a:rPr>
              <a:t> is added to the container.</a:t>
            </a:r>
          </a:p>
        </p:txBody>
      </p:sp>
      <p:sp>
        <p:nvSpPr>
          <p:cNvPr id="9220" name="Text Box 4"/>
          <p:cNvSpPr txBox="1">
            <a:spLocks noChangeArrowheads="1"/>
          </p:cNvSpPr>
          <p:nvPr/>
        </p:nvSpPr>
        <p:spPr bwMode="auto">
          <a:xfrm>
            <a:off x="3429000" y="3151188"/>
            <a:ext cx="6324600" cy="519112"/>
          </a:xfrm>
          <a:prstGeom prst="rect">
            <a:avLst/>
          </a:prstGeom>
          <a:noFill/>
          <a:ln w="12700">
            <a:noFill/>
            <a:miter lim="800000"/>
            <a:headEnd/>
            <a:tailEnd/>
          </a:ln>
          <a:effectLst/>
        </p:spPr>
        <p:txBody>
          <a:bodyPr>
            <a:spAutoFit/>
          </a:bodyPr>
          <a:lstStyle/>
          <a:p>
            <a:r>
              <a:rPr lang="en-US">
                <a:solidFill>
                  <a:srgbClr val="000000"/>
                </a:solidFill>
                <a:latin typeface="Arial" panose="020B0604020202020204" pitchFamily="34" charset="0"/>
                <a:cs typeface="Arial" panose="020B0604020202020204" pitchFamily="34" charset="0"/>
              </a:rPr>
              <a:t>N</a:t>
            </a:r>
            <a:r>
              <a:rPr lang="en-US" baseline="-25000">
                <a:solidFill>
                  <a:srgbClr val="000000"/>
                </a:solidFill>
                <a:latin typeface="Arial" panose="020B0604020202020204" pitchFamily="34" charset="0"/>
                <a:cs typeface="Arial" panose="020B0604020202020204" pitchFamily="34" charset="0"/>
              </a:rPr>
              <a:t>2</a:t>
            </a:r>
            <a:r>
              <a:rPr lang="en-US">
                <a:solidFill>
                  <a:srgbClr val="000000"/>
                </a:solidFill>
                <a:latin typeface="Arial" panose="020B0604020202020204" pitchFamily="34" charset="0"/>
                <a:cs typeface="Arial" panose="020B0604020202020204" pitchFamily="34" charset="0"/>
              </a:rPr>
              <a:t>O</a:t>
            </a:r>
            <a:r>
              <a:rPr lang="en-US" baseline="-25000">
                <a:solidFill>
                  <a:srgbClr val="000000"/>
                </a:solidFill>
                <a:latin typeface="Arial" panose="020B0604020202020204" pitchFamily="34" charset="0"/>
                <a:cs typeface="Arial" panose="020B0604020202020204" pitchFamily="34" charset="0"/>
              </a:rPr>
              <a:t>4 </a:t>
            </a:r>
            <a:r>
              <a:rPr lang="en-US" b="0">
                <a:solidFill>
                  <a:srgbClr val="000000"/>
                </a:solidFill>
                <a:latin typeface="Arial" panose="020B0604020202020204" pitchFamily="34" charset="0"/>
                <a:cs typeface="Arial" panose="020B0604020202020204" pitchFamily="34" charset="0"/>
              </a:rPr>
              <a:t>(g)</a:t>
            </a:r>
            <a:r>
              <a:rPr lang="en-US">
                <a:solidFill>
                  <a:srgbClr val="000000"/>
                </a:solidFill>
                <a:latin typeface="Arial" panose="020B0604020202020204" pitchFamily="34" charset="0"/>
                <a:cs typeface="Arial" panose="020B0604020202020204" pitchFamily="34" charset="0"/>
              </a:rPr>
              <a:t>  +  Energy  </a:t>
            </a:r>
            <a:r>
              <a:rPr lang="en-US">
                <a:solidFill>
                  <a:srgbClr val="000000"/>
                </a:solidFill>
                <a:latin typeface="Arial" panose="020B0604020202020204" pitchFamily="34" charset="0"/>
                <a:cs typeface="Arial" panose="020B0604020202020204" pitchFamily="34" charset="0"/>
                <a:sym typeface="Wingdings 3" pitchFamily="18" charset="2"/>
              </a:rPr>
              <a:t></a:t>
            </a:r>
            <a:r>
              <a:rPr lang="en-US">
                <a:solidFill>
                  <a:srgbClr val="000000"/>
                </a:solidFill>
                <a:latin typeface="Arial" panose="020B0604020202020204" pitchFamily="34" charset="0"/>
                <a:cs typeface="Arial" panose="020B0604020202020204" pitchFamily="34" charset="0"/>
                <a:sym typeface="Wingdings" pitchFamily="2" charset="2"/>
              </a:rPr>
              <a:t>  2 NO</a:t>
            </a:r>
            <a:r>
              <a:rPr lang="en-US" baseline="-25000">
                <a:solidFill>
                  <a:srgbClr val="000000"/>
                </a:solidFill>
                <a:latin typeface="Arial" panose="020B0604020202020204" pitchFamily="34" charset="0"/>
                <a:cs typeface="Arial" panose="020B0604020202020204" pitchFamily="34" charset="0"/>
                <a:sym typeface="Wingdings" pitchFamily="2" charset="2"/>
              </a:rPr>
              <a:t>2</a:t>
            </a:r>
            <a:r>
              <a:rPr lang="en-US">
                <a:solidFill>
                  <a:srgbClr val="000000"/>
                </a:solidFill>
                <a:latin typeface="Arial" panose="020B0604020202020204" pitchFamily="34" charset="0"/>
                <a:cs typeface="Arial" panose="020B0604020202020204" pitchFamily="34" charset="0"/>
                <a:sym typeface="Wingdings" pitchFamily="2" charset="2"/>
              </a:rPr>
              <a:t> </a:t>
            </a:r>
            <a:r>
              <a:rPr lang="en-US" b="0">
                <a:solidFill>
                  <a:srgbClr val="000000"/>
                </a:solidFill>
                <a:latin typeface="Arial" panose="020B0604020202020204" pitchFamily="34" charset="0"/>
                <a:cs typeface="Arial" panose="020B0604020202020204" pitchFamily="34" charset="0"/>
                <a:sym typeface="Wingdings" pitchFamily="2" charset="2"/>
              </a:rPr>
              <a:t>(g)</a:t>
            </a:r>
            <a:r>
              <a:rPr lang="en-US" baseline="-25000">
                <a:solidFill>
                  <a:srgbClr val="000000"/>
                </a:solidFill>
                <a:latin typeface="Arial" panose="020B0604020202020204" pitchFamily="34" charset="0"/>
                <a:cs typeface="Arial" panose="020B0604020202020204" pitchFamily="34" charset="0"/>
                <a:sym typeface="Wingdings" pitchFamily="2" charset="2"/>
              </a:rPr>
              <a:t> </a:t>
            </a:r>
            <a:endParaRPr lang="en-US" baseline="-25000">
              <a:solidFill>
                <a:srgbClr val="000000"/>
              </a:solidFill>
              <a:latin typeface="Arial" panose="020B0604020202020204" pitchFamily="34" charset="0"/>
              <a:cs typeface="Arial" panose="020B0604020202020204" pitchFamily="34" charset="0"/>
            </a:endParaRPr>
          </a:p>
        </p:txBody>
      </p:sp>
      <p:sp>
        <p:nvSpPr>
          <p:cNvPr id="9221" name="Line 5"/>
          <p:cNvSpPr>
            <a:spLocks noChangeShapeType="1"/>
          </p:cNvSpPr>
          <p:nvPr/>
        </p:nvSpPr>
        <p:spPr bwMode="auto">
          <a:xfrm flipV="1">
            <a:off x="8382000" y="2590800"/>
            <a:ext cx="0" cy="60960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9222" name="Text Box 6"/>
          <p:cNvSpPr txBox="1">
            <a:spLocks noChangeArrowheads="1"/>
          </p:cNvSpPr>
          <p:nvPr/>
        </p:nvSpPr>
        <p:spPr bwMode="auto">
          <a:xfrm>
            <a:off x="838200" y="5066647"/>
            <a:ext cx="1013460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The system temporarily shifts to the _______ to restore equilibrium.</a:t>
            </a:r>
          </a:p>
        </p:txBody>
      </p:sp>
      <p:sp>
        <p:nvSpPr>
          <p:cNvPr id="9223" name="Line 7"/>
          <p:cNvSpPr>
            <a:spLocks noChangeShapeType="1"/>
          </p:cNvSpPr>
          <p:nvPr/>
        </p:nvSpPr>
        <p:spPr bwMode="auto">
          <a:xfrm flipH="1">
            <a:off x="4876800" y="2971800"/>
            <a:ext cx="3048000" cy="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9224" name="Text Box 8"/>
          <p:cNvSpPr txBox="1">
            <a:spLocks noChangeArrowheads="1"/>
          </p:cNvSpPr>
          <p:nvPr/>
        </p:nvSpPr>
        <p:spPr bwMode="auto">
          <a:xfrm>
            <a:off x="8686800" y="4876800"/>
            <a:ext cx="1031051" cy="769441"/>
          </a:xfrm>
          <a:prstGeom prst="rect">
            <a:avLst/>
          </a:prstGeom>
          <a:noFill/>
          <a:ln w="12700">
            <a:noFill/>
            <a:miter lim="800000"/>
            <a:headEnd/>
            <a:tailEnd/>
          </a:ln>
          <a:effectLst/>
        </p:spPr>
        <p:txBody>
          <a:bodyPr wrap="none">
            <a:spAutoFit/>
          </a:bodyPr>
          <a:lstStyle/>
          <a:p>
            <a:r>
              <a:rPr lang="en-US" sz="4400" dirty="0">
                <a:solidFill>
                  <a:srgbClr val="0070C0"/>
                </a:solidFill>
                <a:latin typeface="Arial" panose="020B0604020202020204" pitchFamily="34" charset="0"/>
                <a:cs typeface="Arial" panose="020B0604020202020204" pitchFamily="34" charset="0"/>
              </a:rPr>
              <a:t>left</a:t>
            </a:r>
          </a:p>
        </p:txBody>
      </p:sp>
      <p:sp>
        <p:nvSpPr>
          <p:cNvPr id="9" name="Frame 8"/>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lide(fromBottom)">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additive="base">
                                        <p:cTn id="17" dur="500" fill="hold"/>
                                        <p:tgtEl>
                                          <p:spTgt spid="9222"/>
                                        </p:tgtEl>
                                        <p:attrNameLst>
                                          <p:attrName>ppt_x</p:attrName>
                                        </p:attrNameLst>
                                      </p:cBhvr>
                                      <p:tavLst>
                                        <p:tav tm="0">
                                          <p:val>
                                            <p:strVal val="0-#ppt_w/2"/>
                                          </p:val>
                                        </p:tav>
                                        <p:tav tm="100000">
                                          <p:val>
                                            <p:strVal val="#ppt_x"/>
                                          </p:val>
                                        </p:tav>
                                      </p:tavLst>
                                    </p:anim>
                                    <p:anim calcmode="lin" valueType="num">
                                      <p:cBhvr additive="base">
                                        <p:cTn id="18"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blinds(horizontal)">
                                      <p:cBhvr>
                                        <p:cTn id="23" dur="500"/>
                                        <p:tgtEl>
                                          <p:spTgt spid="922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checkerboard(across)">
                                      <p:cBhvr>
                                        <p:cTn id="28"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P spid="9222" grpId="0"/>
      <p:bldP spid="9223" grpId="0" animBg="1"/>
      <p:bldP spid="92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8710" y="327917"/>
            <a:ext cx="7772400" cy="872471"/>
          </a:xfrm>
        </p:spPr>
        <p:txBody>
          <a:bodyPr/>
          <a:lstStyle/>
          <a:p>
            <a:pPr algn="l"/>
            <a:r>
              <a:rPr lang="en-US" sz="4400" u="sng" dirty="0" smtClean="0">
                <a:solidFill>
                  <a:srgbClr val="000000"/>
                </a:solidFill>
                <a:effectLst/>
                <a:latin typeface="Arial" panose="020B0604020202020204" pitchFamily="34" charset="0"/>
                <a:cs typeface="Arial" panose="020B0604020202020204" pitchFamily="34" charset="0"/>
              </a:rPr>
              <a:t>Le </a:t>
            </a:r>
            <a:r>
              <a:rPr lang="en-US" sz="4400" u="sng" dirty="0" err="1" smtClean="0">
                <a:solidFill>
                  <a:srgbClr val="000000"/>
                </a:solidFill>
                <a:effectLst/>
                <a:latin typeface="Arial" panose="020B0604020202020204" pitchFamily="34" charset="0"/>
                <a:cs typeface="Arial" panose="020B0604020202020204" pitchFamily="34" charset="0"/>
              </a:rPr>
              <a:t>Chatelier</a:t>
            </a:r>
            <a:r>
              <a:rPr lang="en-US" sz="4400" u="sng" dirty="0" smtClean="0">
                <a:solidFill>
                  <a:srgbClr val="000000"/>
                </a:solidFill>
                <a:effectLst/>
                <a:latin typeface="Arial" panose="020B0604020202020204" pitchFamily="34" charset="0"/>
                <a:cs typeface="Arial" panose="020B0604020202020204" pitchFamily="34" charset="0"/>
              </a:rPr>
              <a:t> </a:t>
            </a:r>
            <a:r>
              <a:rPr lang="en-US" sz="4400" u="sng" dirty="0">
                <a:solidFill>
                  <a:srgbClr val="000000"/>
                </a:solidFill>
                <a:effectLst/>
                <a:latin typeface="Arial" panose="020B0604020202020204" pitchFamily="34" charset="0"/>
                <a:cs typeface="Arial" panose="020B0604020202020204" pitchFamily="34" charset="0"/>
              </a:rPr>
              <a:t>Example #3</a:t>
            </a:r>
          </a:p>
        </p:txBody>
      </p:sp>
      <p:sp>
        <p:nvSpPr>
          <p:cNvPr id="10243" name="Text Box 3"/>
          <p:cNvSpPr txBox="1">
            <a:spLocks noChangeArrowheads="1"/>
          </p:cNvSpPr>
          <p:nvPr/>
        </p:nvSpPr>
        <p:spPr bwMode="auto">
          <a:xfrm>
            <a:off x="368710" y="1371600"/>
            <a:ext cx="1128989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A closed container of water and its vapor is at equilibrium. Vapor is removed from the system.</a:t>
            </a:r>
          </a:p>
        </p:txBody>
      </p:sp>
      <p:sp>
        <p:nvSpPr>
          <p:cNvPr id="10244" name="Text Box 4"/>
          <p:cNvSpPr txBox="1">
            <a:spLocks noChangeArrowheads="1"/>
          </p:cNvSpPr>
          <p:nvPr/>
        </p:nvSpPr>
        <p:spPr bwMode="auto">
          <a:xfrm>
            <a:off x="3657600" y="2514601"/>
            <a:ext cx="4647426" cy="523220"/>
          </a:xfrm>
          <a:prstGeom prst="rect">
            <a:avLst/>
          </a:prstGeom>
          <a:noFill/>
          <a:ln w="12700">
            <a:noFill/>
            <a:miter lim="800000"/>
            <a:headEnd/>
            <a:tailEnd/>
          </a:ln>
          <a:effectLst/>
        </p:spPr>
        <p:txBody>
          <a:bodyPr wrap="none">
            <a:spAutoFit/>
          </a:bodyPr>
          <a:lstStyle/>
          <a:p>
            <a:r>
              <a:rPr lang="en-US">
                <a:solidFill>
                  <a:srgbClr val="000000"/>
                </a:solidFill>
                <a:latin typeface="Arial" panose="020B0604020202020204" pitchFamily="34" charset="0"/>
                <a:cs typeface="Arial" panose="020B0604020202020204" pitchFamily="34" charset="0"/>
              </a:rPr>
              <a:t>water  +  Energy  </a:t>
            </a:r>
            <a:r>
              <a:rPr lang="en-US">
                <a:solidFill>
                  <a:srgbClr val="000000"/>
                </a:solidFill>
                <a:latin typeface="Arial" panose="020B0604020202020204" pitchFamily="34" charset="0"/>
                <a:cs typeface="Arial" panose="020B0604020202020204" pitchFamily="34" charset="0"/>
                <a:sym typeface="Wingdings 3" pitchFamily="18" charset="2"/>
              </a:rPr>
              <a:t> </a:t>
            </a:r>
            <a:r>
              <a:rPr lang="en-US">
                <a:solidFill>
                  <a:srgbClr val="000000"/>
                </a:solidFill>
                <a:latin typeface="Arial" panose="020B0604020202020204" pitchFamily="34" charset="0"/>
                <a:cs typeface="Arial" panose="020B0604020202020204" pitchFamily="34" charset="0"/>
                <a:sym typeface="Wingdings" pitchFamily="2" charset="2"/>
              </a:rPr>
              <a:t> vapor</a:t>
            </a:r>
          </a:p>
        </p:txBody>
      </p:sp>
      <p:sp>
        <p:nvSpPr>
          <p:cNvPr id="10245" name="Line 5"/>
          <p:cNvSpPr>
            <a:spLocks noChangeShapeType="1"/>
          </p:cNvSpPr>
          <p:nvPr/>
        </p:nvSpPr>
        <p:spPr bwMode="auto">
          <a:xfrm>
            <a:off x="8153400" y="3048000"/>
            <a:ext cx="0" cy="91440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0246" name="Text Box 6"/>
          <p:cNvSpPr txBox="1">
            <a:spLocks noChangeArrowheads="1"/>
          </p:cNvSpPr>
          <p:nvPr/>
        </p:nvSpPr>
        <p:spPr bwMode="auto">
          <a:xfrm>
            <a:off x="876300" y="4810035"/>
            <a:ext cx="10744200"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The system temporarily shifts to the _______ to restore equilibrium.</a:t>
            </a:r>
          </a:p>
        </p:txBody>
      </p:sp>
      <p:sp>
        <p:nvSpPr>
          <p:cNvPr id="10247" name="Line 7"/>
          <p:cNvSpPr>
            <a:spLocks noChangeShapeType="1"/>
          </p:cNvSpPr>
          <p:nvPr/>
        </p:nvSpPr>
        <p:spPr bwMode="auto">
          <a:xfrm>
            <a:off x="4800600" y="3276600"/>
            <a:ext cx="2895600" cy="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0248" name="Text Box 8"/>
          <p:cNvSpPr txBox="1">
            <a:spLocks noChangeArrowheads="1"/>
          </p:cNvSpPr>
          <p:nvPr/>
        </p:nvSpPr>
        <p:spPr bwMode="auto">
          <a:xfrm>
            <a:off x="8534400" y="4702313"/>
            <a:ext cx="1324402" cy="707886"/>
          </a:xfrm>
          <a:prstGeom prst="rect">
            <a:avLst/>
          </a:prstGeom>
          <a:noFill/>
          <a:ln w="12700">
            <a:noFill/>
            <a:miter lim="800000"/>
            <a:headEnd/>
            <a:tailEnd/>
          </a:ln>
          <a:effectLst/>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right</a:t>
            </a:r>
          </a:p>
        </p:txBody>
      </p:sp>
      <p:sp>
        <p:nvSpPr>
          <p:cNvPr id="9" name="Frame 8"/>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slide(fromBottom)">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 fill="hold"/>
                                        <p:tgtEl>
                                          <p:spTgt spid="10246"/>
                                        </p:tgtEl>
                                        <p:attrNameLst>
                                          <p:attrName>ppt_x</p:attrName>
                                        </p:attrNameLst>
                                      </p:cBhvr>
                                      <p:tavLst>
                                        <p:tav tm="0">
                                          <p:val>
                                            <p:strVal val="0-#ppt_w/2"/>
                                          </p:val>
                                        </p:tav>
                                        <p:tav tm="100000">
                                          <p:val>
                                            <p:strVal val="#ppt_x"/>
                                          </p:val>
                                        </p:tav>
                                      </p:tavLst>
                                    </p:anim>
                                    <p:anim calcmode="lin" valueType="num">
                                      <p:cBhvr additive="base">
                                        <p:cTn id="18"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blinds(horizontal)">
                                      <p:cBhvr>
                                        <p:cTn id="23" dur="500"/>
                                        <p:tgtEl>
                                          <p:spTgt spid="1024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checkerboard(across)">
                                      <p:cBhvr>
                                        <p:cTn id="28"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p:bldP spid="10247" grpId="0" animBg="1"/>
      <p:bldP spid="102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38126"/>
            <a:ext cx="7772400" cy="1000125"/>
          </a:xfrm>
        </p:spPr>
        <p:txBody>
          <a:bodyPr/>
          <a:lstStyle/>
          <a:p>
            <a:pPr algn="l"/>
            <a:r>
              <a:rPr lang="en-US" sz="4400" u="sng" dirty="0" smtClean="0">
                <a:solidFill>
                  <a:srgbClr val="000000"/>
                </a:solidFill>
                <a:effectLst/>
                <a:latin typeface="Arial" panose="020B0604020202020204" pitchFamily="34" charset="0"/>
                <a:cs typeface="Arial" panose="020B0604020202020204" pitchFamily="34" charset="0"/>
              </a:rPr>
              <a:t>Le </a:t>
            </a:r>
            <a:r>
              <a:rPr lang="en-US" sz="4400" u="sng" dirty="0" err="1" smtClean="0">
                <a:solidFill>
                  <a:srgbClr val="000000"/>
                </a:solidFill>
                <a:effectLst/>
                <a:latin typeface="Arial" panose="020B0604020202020204" pitchFamily="34" charset="0"/>
                <a:cs typeface="Arial" panose="020B0604020202020204" pitchFamily="34" charset="0"/>
              </a:rPr>
              <a:t>Chatelier</a:t>
            </a:r>
            <a:r>
              <a:rPr lang="en-US" sz="4400" u="sng" dirty="0" smtClean="0">
                <a:solidFill>
                  <a:srgbClr val="000000"/>
                </a:solidFill>
                <a:effectLst/>
                <a:latin typeface="Arial" panose="020B0604020202020204" pitchFamily="34" charset="0"/>
                <a:cs typeface="Arial" panose="020B0604020202020204" pitchFamily="34" charset="0"/>
              </a:rPr>
              <a:t> </a:t>
            </a:r>
            <a:r>
              <a:rPr lang="en-US" sz="4400" u="sng" dirty="0">
                <a:solidFill>
                  <a:srgbClr val="000000"/>
                </a:solidFill>
                <a:effectLst/>
                <a:latin typeface="Arial" panose="020B0604020202020204" pitchFamily="34" charset="0"/>
                <a:cs typeface="Arial" panose="020B0604020202020204" pitchFamily="34" charset="0"/>
              </a:rPr>
              <a:t>Example #4</a:t>
            </a:r>
          </a:p>
        </p:txBody>
      </p:sp>
      <p:sp>
        <p:nvSpPr>
          <p:cNvPr id="11267" name="Text Box 3"/>
          <p:cNvSpPr txBox="1">
            <a:spLocks noChangeArrowheads="1"/>
          </p:cNvSpPr>
          <p:nvPr/>
        </p:nvSpPr>
        <p:spPr bwMode="auto">
          <a:xfrm>
            <a:off x="457200" y="1417638"/>
            <a:ext cx="9829801" cy="1200329"/>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A closed container of N</a:t>
            </a:r>
            <a:r>
              <a:rPr lang="en-US" sz="3600" b="0" baseline="-25000" dirty="0">
                <a:solidFill>
                  <a:srgbClr val="000000"/>
                </a:solidFill>
                <a:latin typeface="Arial" panose="020B0604020202020204" pitchFamily="34" charset="0"/>
                <a:cs typeface="Arial" panose="020B0604020202020204" pitchFamily="34" charset="0"/>
              </a:rPr>
              <a:t>2</a:t>
            </a:r>
            <a:r>
              <a:rPr lang="en-US" sz="3600" b="0" dirty="0">
                <a:solidFill>
                  <a:srgbClr val="000000"/>
                </a:solidFill>
                <a:latin typeface="Arial" panose="020B0604020202020204" pitchFamily="34" charset="0"/>
                <a:cs typeface="Arial" panose="020B0604020202020204" pitchFamily="34" charset="0"/>
              </a:rPr>
              <a:t>O</a:t>
            </a:r>
            <a:r>
              <a:rPr lang="en-US" sz="3600" b="0" baseline="-25000" dirty="0">
                <a:solidFill>
                  <a:srgbClr val="000000"/>
                </a:solidFill>
                <a:latin typeface="Arial" panose="020B0604020202020204" pitchFamily="34" charset="0"/>
                <a:cs typeface="Arial" panose="020B0604020202020204" pitchFamily="34" charset="0"/>
              </a:rPr>
              <a:t>4</a:t>
            </a:r>
            <a:r>
              <a:rPr lang="en-US" sz="3600" b="0" dirty="0">
                <a:solidFill>
                  <a:srgbClr val="000000"/>
                </a:solidFill>
                <a:latin typeface="Arial" panose="020B0604020202020204" pitchFamily="34" charset="0"/>
                <a:cs typeface="Arial" panose="020B0604020202020204" pitchFamily="34" charset="0"/>
              </a:rPr>
              <a:t> and NO</a:t>
            </a:r>
            <a:r>
              <a:rPr lang="en-US" sz="3600" b="0" baseline="-25000" dirty="0">
                <a:solidFill>
                  <a:srgbClr val="000000"/>
                </a:solidFill>
                <a:latin typeface="Arial" panose="020B0604020202020204" pitchFamily="34" charset="0"/>
                <a:cs typeface="Arial" panose="020B0604020202020204" pitchFamily="34" charset="0"/>
              </a:rPr>
              <a:t>2</a:t>
            </a:r>
            <a:r>
              <a:rPr lang="en-US" sz="3600" b="0" dirty="0">
                <a:solidFill>
                  <a:srgbClr val="000000"/>
                </a:solidFill>
                <a:latin typeface="Arial" panose="020B0604020202020204" pitchFamily="34" charset="0"/>
                <a:cs typeface="Arial" panose="020B0604020202020204" pitchFamily="34" charset="0"/>
              </a:rPr>
              <a:t> is at equilibrium. The pressure is increased.</a:t>
            </a:r>
          </a:p>
        </p:txBody>
      </p:sp>
      <p:sp>
        <p:nvSpPr>
          <p:cNvPr id="11268" name="Text Box 4"/>
          <p:cNvSpPr txBox="1">
            <a:spLocks noChangeArrowheads="1"/>
          </p:cNvSpPr>
          <p:nvPr/>
        </p:nvSpPr>
        <p:spPr bwMode="auto">
          <a:xfrm>
            <a:off x="3429000" y="3151188"/>
            <a:ext cx="6324600" cy="519112"/>
          </a:xfrm>
          <a:prstGeom prst="rect">
            <a:avLst/>
          </a:prstGeom>
          <a:noFill/>
          <a:ln w="12700">
            <a:noFill/>
            <a:miter lim="800000"/>
            <a:headEnd/>
            <a:tailEnd/>
          </a:ln>
          <a:effectLst/>
        </p:spPr>
        <p:txBody>
          <a:bodyPr>
            <a:spAutoFit/>
          </a:bodyPr>
          <a:lstStyle/>
          <a:p>
            <a:r>
              <a:rPr lang="en-US">
                <a:solidFill>
                  <a:srgbClr val="000000"/>
                </a:solidFill>
                <a:latin typeface="Arial" panose="020B0604020202020204" pitchFamily="34" charset="0"/>
                <a:cs typeface="Arial" panose="020B0604020202020204" pitchFamily="34" charset="0"/>
              </a:rPr>
              <a:t>N</a:t>
            </a:r>
            <a:r>
              <a:rPr lang="en-US" baseline="-25000">
                <a:solidFill>
                  <a:srgbClr val="000000"/>
                </a:solidFill>
                <a:latin typeface="Arial" panose="020B0604020202020204" pitchFamily="34" charset="0"/>
                <a:cs typeface="Arial" panose="020B0604020202020204" pitchFamily="34" charset="0"/>
              </a:rPr>
              <a:t>2</a:t>
            </a:r>
            <a:r>
              <a:rPr lang="en-US">
                <a:solidFill>
                  <a:srgbClr val="000000"/>
                </a:solidFill>
                <a:latin typeface="Arial" panose="020B0604020202020204" pitchFamily="34" charset="0"/>
                <a:cs typeface="Arial" panose="020B0604020202020204" pitchFamily="34" charset="0"/>
              </a:rPr>
              <a:t>O</a:t>
            </a:r>
            <a:r>
              <a:rPr lang="en-US" baseline="-25000">
                <a:solidFill>
                  <a:srgbClr val="000000"/>
                </a:solidFill>
                <a:latin typeface="Arial" panose="020B0604020202020204" pitchFamily="34" charset="0"/>
                <a:cs typeface="Arial" panose="020B0604020202020204" pitchFamily="34" charset="0"/>
              </a:rPr>
              <a:t>4 </a:t>
            </a:r>
            <a:r>
              <a:rPr lang="en-US" b="0">
                <a:solidFill>
                  <a:srgbClr val="000000"/>
                </a:solidFill>
                <a:latin typeface="Arial" panose="020B0604020202020204" pitchFamily="34" charset="0"/>
                <a:cs typeface="Arial" panose="020B0604020202020204" pitchFamily="34" charset="0"/>
              </a:rPr>
              <a:t>(g)</a:t>
            </a:r>
            <a:r>
              <a:rPr lang="en-US">
                <a:solidFill>
                  <a:srgbClr val="000000"/>
                </a:solidFill>
                <a:latin typeface="Arial" panose="020B0604020202020204" pitchFamily="34" charset="0"/>
                <a:cs typeface="Arial" panose="020B0604020202020204" pitchFamily="34" charset="0"/>
              </a:rPr>
              <a:t>  +  Energy </a:t>
            </a:r>
            <a:r>
              <a:rPr lang="en-US">
                <a:solidFill>
                  <a:srgbClr val="000000"/>
                </a:solidFill>
                <a:latin typeface="Arial" panose="020B0604020202020204" pitchFamily="34" charset="0"/>
                <a:cs typeface="Arial" panose="020B0604020202020204" pitchFamily="34" charset="0"/>
                <a:sym typeface="Wingdings 3" pitchFamily="18" charset="2"/>
              </a:rPr>
              <a:t></a:t>
            </a:r>
            <a:r>
              <a:rPr lang="en-US">
                <a:solidFill>
                  <a:srgbClr val="000000"/>
                </a:solidFill>
                <a:latin typeface="Arial" panose="020B0604020202020204" pitchFamily="34" charset="0"/>
                <a:cs typeface="Arial" panose="020B0604020202020204" pitchFamily="34" charset="0"/>
                <a:sym typeface="Wingdings" pitchFamily="2" charset="2"/>
              </a:rPr>
              <a:t> 2 NO</a:t>
            </a:r>
            <a:r>
              <a:rPr lang="en-US" baseline="-25000">
                <a:solidFill>
                  <a:srgbClr val="000000"/>
                </a:solidFill>
                <a:latin typeface="Arial" panose="020B0604020202020204" pitchFamily="34" charset="0"/>
                <a:cs typeface="Arial" panose="020B0604020202020204" pitchFamily="34" charset="0"/>
                <a:sym typeface="Wingdings" pitchFamily="2" charset="2"/>
              </a:rPr>
              <a:t>2</a:t>
            </a:r>
            <a:r>
              <a:rPr lang="en-US">
                <a:solidFill>
                  <a:srgbClr val="000000"/>
                </a:solidFill>
                <a:latin typeface="Arial" panose="020B0604020202020204" pitchFamily="34" charset="0"/>
                <a:cs typeface="Arial" panose="020B0604020202020204" pitchFamily="34" charset="0"/>
                <a:sym typeface="Wingdings" pitchFamily="2" charset="2"/>
              </a:rPr>
              <a:t> </a:t>
            </a:r>
            <a:r>
              <a:rPr lang="en-US" b="0">
                <a:solidFill>
                  <a:srgbClr val="000000"/>
                </a:solidFill>
                <a:latin typeface="Arial" panose="020B0604020202020204" pitchFamily="34" charset="0"/>
                <a:cs typeface="Arial" panose="020B0604020202020204" pitchFamily="34" charset="0"/>
                <a:sym typeface="Wingdings" pitchFamily="2" charset="2"/>
              </a:rPr>
              <a:t>(g)</a:t>
            </a:r>
            <a:r>
              <a:rPr lang="en-US" baseline="-25000">
                <a:solidFill>
                  <a:srgbClr val="000000"/>
                </a:solidFill>
                <a:latin typeface="Arial" panose="020B0604020202020204" pitchFamily="34" charset="0"/>
                <a:cs typeface="Arial" panose="020B0604020202020204" pitchFamily="34" charset="0"/>
                <a:sym typeface="Wingdings" pitchFamily="2" charset="2"/>
              </a:rPr>
              <a:t> </a:t>
            </a:r>
          </a:p>
        </p:txBody>
      </p:sp>
      <p:sp>
        <p:nvSpPr>
          <p:cNvPr id="11269" name="Text Box 5"/>
          <p:cNvSpPr txBox="1">
            <a:spLocks noChangeArrowheads="1"/>
          </p:cNvSpPr>
          <p:nvPr/>
        </p:nvSpPr>
        <p:spPr bwMode="auto">
          <a:xfrm>
            <a:off x="647700" y="4203521"/>
            <a:ext cx="10896600" cy="1754326"/>
          </a:xfrm>
          <a:prstGeom prst="rect">
            <a:avLst/>
          </a:prstGeom>
          <a:noFill/>
          <a:ln w="12700">
            <a:noFill/>
            <a:miter lim="800000"/>
            <a:headEnd/>
            <a:tailEnd/>
          </a:ln>
          <a:effectLst/>
        </p:spPr>
        <p:txBody>
          <a:bodyPr wrap="square">
            <a:spAutoFit/>
          </a:bodyPr>
          <a:lstStyle/>
          <a:p>
            <a:r>
              <a:rPr lang="en-US" sz="3600" b="0" dirty="0">
                <a:solidFill>
                  <a:srgbClr val="000000"/>
                </a:solidFill>
                <a:latin typeface="Arial" panose="020B0604020202020204" pitchFamily="34" charset="0"/>
                <a:cs typeface="Arial" panose="020B0604020202020204" pitchFamily="34" charset="0"/>
              </a:rPr>
              <a:t>The system temporarily shifts to the _______ to restore equilibrium, because there are </a:t>
            </a:r>
            <a:r>
              <a:rPr lang="en-US" sz="3600" i="1" dirty="0">
                <a:solidFill>
                  <a:srgbClr val="000000"/>
                </a:solidFill>
                <a:latin typeface="Arial" panose="020B0604020202020204" pitchFamily="34" charset="0"/>
                <a:cs typeface="Arial" panose="020B0604020202020204" pitchFamily="34" charset="0"/>
              </a:rPr>
              <a:t>fewer moles of gas</a:t>
            </a:r>
            <a:r>
              <a:rPr lang="en-US" sz="3600" dirty="0">
                <a:solidFill>
                  <a:srgbClr val="000000"/>
                </a:solidFill>
                <a:latin typeface="Arial" panose="020B0604020202020204" pitchFamily="34" charset="0"/>
                <a:cs typeface="Arial" panose="020B0604020202020204" pitchFamily="34" charset="0"/>
              </a:rPr>
              <a:t> </a:t>
            </a:r>
            <a:r>
              <a:rPr lang="en-US" sz="3600" b="0" dirty="0">
                <a:solidFill>
                  <a:srgbClr val="000000"/>
                </a:solidFill>
                <a:latin typeface="Arial" panose="020B0604020202020204" pitchFamily="34" charset="0"/>
                <a:cs typeface="Arial" panose="020B0604020202020204" pitchFamily="34" charset="0"/>
              </a:rPr>
              <a:t>on that side of the equation.</a:t>
            </a:r>
          </a:p>
        </p:txBody>
      </p:sp>
      <p:sp>
        <p:nvSpPr>
          <p:cNvPr id="11270" name="Line 6"/>
          <p:cNvSpPr>
            <a:spLocks noChangeShapeType="1"/>
          </p:cNvSpPr>
          <p:nvPr/>
        </p:nvSpPr>
        <p:spPr bwMode="auto">
          <a:xfrm flipH="1">
            <a:off x="4876800" y="2971800"/>
            <a:ext cx="3048000" cy="0"/>
          </a:xfrm>
          <a:prstGeom prst="line">
            <a:avLst/>
          </a:prstGeom>
          <a:noFill/>
          <a:ln w="76200">
            <a:solidFill>
              <a:schemeClr val="bg1"/>
            </a:solidFill>
            <a:round/>
            <a:headEnd/>
            <a:tailEnd type="triangle" w="med" len="me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a:off x="8534400" y="4131678"/>
            <a:ext cx="955711" cy="707886"/>
          </a:xfrm>
          <a:prstGeom prst="rect">
            <a:avLst/>
          </a:prstGeom>
          <a:noFill/>
          <a:ln w="12700">
            <a:noFill/>
            <a:miter lim="800000"/>
            <a:headEnd/>
            <a:tailEnd/>
          </a:ln>
          <a:effectLst/>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left</a:t>
            </a:r>
          </a:p>
        </p:txBody>
      </p:sp>
      <p:sp>
        <p:nvSpPr>
          <p:cNvPr id="8" name="Frame 7"/>
          <p:cNvSpPr/>
          <p:nvPr/>
        </p:nvSpPr>
        <p:spPr>
          <a:xfrm>
            <a:off x="0" y="0"/>
            <a:ext cx="12192000" cy="6858000"/>
          </a:xfrm>
          <a:prstGeom prst="frame">
            <a:avLst>
              <a:gd name="adj1" fmla="val 3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500" fill="hold"/>
                                        <p:tgtEl>
                                          <p:spTgt spid="11269"/>
                                        </p:tgtEl>
                                        <p:attrNameLst>
                                          <p:attrName>ppt_x</p:attrName>
                                        </p:attrNameLst>
                                      </p:cBhvr>
                                      <p:tavLst>
                                        <p:tav tm="0">
                                          <p:val>
                                            <p:strVal val="0-#ppt_w/2"/>
                                          </p:val>
                                        </p:tav>
                                        <p:tav tm="100000">
                                          <p:val>
                                            <p:strVal val="#ppt_x"/>
                                          </p:val>
                                        </p:tav>
                                      </p:tavLst>
                                    </p:anim>
                                    <p:anim calcmode="lin" valueType="num">
                                      <p:cBhvr additive="base">
                                        <p:cTn id="13"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blinds(horizontal)">
                                      <p:cBhvr>
                                        <p:cTn id="18" dur="500"/>
                                        <p:tgtEl>
                                          <p:spTgt spid="1127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checkerboard(across)">
                                      <p:cBhvr>
                                        <p:cTn id="23"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animBg="1"/>
      <p:bldP spid="1127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emistry">
  <a:themeElements>
    <a:clrScheme name="1_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1_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562</Words>
  <Application>Microsoft Office PowerPoint</Application>
  <PresentationFormat>Widescreen</PresentationFormat>
  <Paragraphs>59</Paragraphs>
  <Slides>15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Comic Sans MS</vt:lpstr>
      <vt:lpstr>Impact</vt:lpstr>
      <vt:lpstr>Wingdings</vt:lpstr>
      <vt:lpstr>Wingdings 3</vt:lpstr>
      <vt:lpstr>Default Design</vt:lpstr>
      <vt:lpstr>1_chemistry</vt:lpstr>
      <vt:lpstr>Equilibrium</vt:lpstr>
      <vt:lpstr>Le Châtelier’s Principle</vt:lpstr>
      <vt:lpstr>An Analogy: Population Changes</vt:lpstr>
      <vt:lpstr>An Analogy: Population Changes</vt:lpstr>
      <vt:lpstr>An Analogy: Population Changes</vt:lpstr>
      <vt:lpstr>Le Chatelier Example #1</vt:lpstr>
      <vt:lpstr>Le Chatelier Example #2</vt:lpstr>
      <vt:lpstr>Le Chatelier Example #3</vt:lpstr>
      <vt:lpstr>Le Chatelier Example #4</vt:lpstr>
      <vt:lpstr>The Effect of [   ] Changes on Equilibrium</vt:lpstr>
      <vt:lpstr>The Effect of [   ] Changes on Equilibrium</vt:lpstr>
      <vt:lpstr>The Effect of [   ] Changes on Equilibrium</vt:lpstr>
      <vt:lpstr>The Effect of Volume Changes on Equilibrium</vt:lpstr>
      <vt:lpstr>The Effect of Volume Changes on Equilibrium</vt:lpstr>
      <vt:lpstr>The Effects of Catalysts</vt:lpstr>
    </vt:vector>
  </TitlesOfParts>
  <Company>Independent Web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Allan</dc:creator>
  <cp:lastModifiedBy>Farmer, Stephanie [DH]</cp:lastModifiedBy>
  <cp:revision>120</cp:revision>
  <cp:lastPrinted>2018-10-08T20:25:31Z</cp:lastPrinted>
  <dcterms:created xsi:type="dcterms:W3CDTF">2006-06-20T23:17:27Z</dcterms:created>
  <dcterms:modified xsi:type="dcterms:W3CDTF">2020-05-23T23:35:57Z</dcterms:modified>
</cp:coreProperties>
</file>