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8"/>
  </p:notesMasterIdLst>
  <p:handoutMasterIdLst>
    <p:handoutMasterId r:id="rId19"/>
  </p:handoutMasterIdLst>
  <p:sldIdLst>
    <p:sldId id="307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273" r:id="rId12"/>
    <p:sldId id="275" r:id="rId13"/>
    <p:sldId id="274" r:id="rId14"/>
    <p:sldId id="316" r:id="rId15"/>
    <p:sldId id="317" r:id="rId16"/>
    <p:sldId id="318" r:id="rId17"/>
  </p:sldIdLst>
  <p:sldSz cx="12192000" cy="6858000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4D4D4D"/>
    <a:srgbClr val="FF0000"/>
    <a:srgbClr val="FF3300"/>
    <a:srgbClr val="5F5F5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84"/>
    <p:restoredTop sz="94586"/>
  </p:normalViewPr>
  <p:slideViewPr>
    <p:cSldViewPr>
      <p:cViewPr varScale="1">
        <p:scale>
          <a:sx n="65" d="100"/>
          <a:sy n="65" d="100"/>
        </p:scale>
        <p:origin x="72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EB2AB9-ADD8-904F-89BF-C228FA7C49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7780E3-F432-6D4A-B2F1-3CF62F5D54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1DAD1-BE38-0846-8B94-60E82E9364E4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1D470D-8F1D-4345-95C1-53052E186F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01D749-AFB3-BF4C-BB87-29323CAF027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0BFA04-2B18-5142-8D9D-059976440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881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5E084F-DE1A-714B-BEA3-39BFE3AB415A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AC730-557A-2F4F-B35C-456DEB8FC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01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B3FA2D-B471-44C2-9DA2-21F3D70E1E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780A56-0304-4776-B52A-D58E36882D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2A9FFA-D4CD-4575-93A5-8D1F51ADDF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1282B6-6D95-4655-850A-4F6BE99B6A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A63C4-A997-4936-AD76-3305D4FBFB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2E6D6-9ED1-4FC5-8274-C0F9A35A1D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13ECE5-D5C4-43E4-B3FD-5D5C80926E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B3AA6-2F07-43DD-9B68-90B13CE000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1F802E-4839-4AB9-9A32-6CBCDFD12A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2254DD-52A7-4E0B-86E2-3F4EFBA3E3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E735E-1DD3-4CCD-BDD6-01FB682E43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F5F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fld id="{DFA5FEF7-1D8F-4C63-9A96-A3CCC9F59EC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F5F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1" y="1287851"/>
            <a:ext cx="8746177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 smtClean="0">
                <a:latin typeface="Impact" panose="020B0806030902050204" pitchFamily="34" charset="0"/>
              </a:rPr>
              <a:t>Equilibrium</a:t>
            </a:r>
            <a:endParaRPr lang="en-US" sz="8000" u="sng" dirty="0">
              <a:latin typeface="Impact" panose="020B080603090205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685800" y="3311604"/>
            <a:ext cx="1082039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6600" noProof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Reaction Quotient – Q</a:t>
            </a:r>
          </a:p>
          <a:p>
            <a:pPr lvl="0" algn="ctr">
              <a:defRPr/>
            </a:pPr>
            <a:r>
              <a:rPr kumimoji="0" lang="en-US" sz="6600" b="1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 ICE Tables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773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85800" y="1143000"/>
            <a:ext cx="9677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 this reaction at some temperature: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O(g) + CO(g)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 H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(g) + CO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(g)    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K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 = 2.0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685801" y="2514601"/>
            <a:ext cx="946467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Assume you start with </a:t>
            </a:r>
            <a:r>
              <a:rPr lang="en-US" b="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molecules of H</a:t>
            </a:r>
            <a:r>
              <a:rPr lang="en-US" b="0" u="sng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b="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molecules of CO</a:t>
            </a:r>
            <a:r>
              <a:rPr lang="en-US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How many molecules of H</a:t>
            </a:r>
            <a:r>
              <a:rPr lang="en-US" b="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O, CO, H</a:t>
            </a:r>
            <a:r>
              <a:rPr lang="en-US" b="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CO</a:t>
            </a:r>
            <a:r>
              <a:rPr lang="en-US" b="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 present at equilibrium?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85800" y="4495800"/>
            <a:ext cx="10820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Here, we learn about </a:t>
            </a:r>
            <a:r>
              <a:rPr lang="en-US" sz="32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“ICE”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the 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important problem solving technique in </a:t>
            </a:r>
            <a:r>
              <a:rPr lang="en-US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year.</a:t>
            </a:r>
            <a:br>
              <a:rPr lang="en-US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use it a </a:t>
            </a:r>
            <a:r>
              <a:rPr lang="en-US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lot!</a:t>
            </a:r>
            <a:endParaRPr lang="en-US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381000"/>
            <a:ext cx="11331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Solving for Equilibrium Concentrations</a:t>
            </a:r>
            <a:endParaRPr lang="en-US" b="1" u="sng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rame 9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  <p:bldP spid="225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286000" y="1143001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O(g) + CO(g)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 H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(g) + CO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(g)    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K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 = 2.0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533400" y="2282825"/>
            <a:ext cx="113316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0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#1:</a:t>
            </a:r>
            <a:r>
              <a:rPr lang="en-US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 the </a:t>
            </a:r>
            <a:r>
              <a:rPr lang="en-US" sz="40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law of mass action for the </a:t>
            </a:r>
            <a:r>
              <a:rPr lang="en-US" sz="4000" b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rxn</a:t>
            </a:r>
            <a:endParaRPr lang="en-US" sz="40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560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3465916"/>
              </p:ext>
            </p:extLst>
          </p:nvPr>
        </p:nvGraphicFramePr>
        <p:xfrm>
          <a:off x="3810000" y="3429000"/>
          <a:ext cx="41910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0" name="Equation" r:id="rId3" imgW="1079280" imgH="431640" progId="">
                  <p:embed/>
                </p:oleObj>
              </mc:Choice>
              <mc:Fallback>
                <p:oleObj name="Equation" r:id="rId3" imgW="1079280" imgH="43164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429000"/>
                        <a:ext cx="4191000" cy="16764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381000"/>
            <a:ext cx="11331650" cy="762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Solving for Equilibrium Concentration</a:t>
            </a:r>
            <a:endParaRPr lang="en-US" b="1" u="sng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rame 9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038600" y="2514601"/>
            <a:ext cx="632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aseline="-2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O(g) + CO(g) 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  H</a:t>
            </a:r>
            <a:r>
              <a:rPr lang="en-US" baseline="-2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2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(g) +  CO</a:t>
            </a:r>
            <a:r>
              <a:rPr lang="en-US" baseline="-2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2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(g)</a:t>
            </a:r>
          </a:p>
        </p:txBody>
      </p:sp>
      <p:graphicFrame>
        <p:nvGraphicFramePr>
          <p:cNvPr id="23598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858296"/>
              </p:ext>
            </p:extLst>
          </p:nvPr>
        </p:nvGraphicFramePr>
        <p:xfrm>
          <a:off x="1524000" y="3200401"/>
          <a:ext cx="8763000" cy="1981201"/>
        </p:xfrm>
        <a:graphic>
          <a:graphicData uri="http://schemas.openxmlformats.org/drawingml/2006/table">
            <a:tbl>
              <a:tblPr/>
              <a:tblGrid>
                <a:gridCol w="2289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8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7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8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78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nitial: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hange: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quilibrium: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3599" name="Text Box 47"/>
          <p:cNvSpPr txBox="1">
            <a:spLocks noChangeArrowheads="1"/>
          </p:cNvSpPr>
          <p:nvPr/>
        </p:nvSpPr>
        <p:spPr bwMode="auto">
          <a:xfrm>
            <a:off x="1066800" y="1063625"/>
            <a:ext cx="10591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#2:</a:t>
            </a:r>
            <a:r>
              <a:rPr lang="en-US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“ICE” the problem, beginning with the Initial concentrations</a:t>
            </a:r>
          </a:p>
        </p:txBody>
      </p:sp>
      <p:sp>
        <p:nvSpPr>
          <p:cNvPr id="23600" name="Text Box 48"/>
          <p:cNvSpPr txBox="1">
            <a:spLocks noChangeArrowheads="1"/>
          </p:cNvSpPr>
          <p:nvPr/>
        </p:nvSpPr>
        <p:spPr bwMode="auto">
          <a:xfrm>
            <a:off x="4572000" y="3276601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3601" name="Text Box 49"/>
          <p:cNvSpPr txBox="1">
            <a:spLocks noChangeArrowheads="1"/>
          </p:cNvSpPr>
          <p:nvPr/>
        </p:nvSpPr>
        <p:spPr bwMode="auto">
          <a:xfrm>
            <a:off x="6151564" y="3276601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3602" name="Text Box 50"/>
          <p:cNvSpPr txBox="1">
            <a:spLocks noChangeArrowheads="1"/>
          </p:cNvSpPr>
          <p:nvPr/>
        </p:nvSpPr>
        <p:spPr bwMode="auto">
          <a:xfrm>
            <a:off x="7696200" y="3276601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3603" name="Text Box 51"/>
          <p:cNvSpPr txBox="1">
            <a:spLocks noChangeArrowheads="1"/>
          </p:cNvSpPr>
          <p:nvPr/>
        </p:nvSpPr>
        <p:spPr bwMode="auto">
          <a:xfrm>
            <a:off x="9296400" y="3276601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3604" name="Text Box 52"/>
          <p:cNvSpPr txBox="1">
            <a:spLocks noChangeArrowheads="1"/>
          </p:cNvSpPr>
          <p:nvPr/>
        </p:nvSpPr>
        <p:spPr bwMode="auto">
          <a:xfrm>
            <a:off x="4343400" y="3886201"/>
            <a:ext cx="5052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-x</a:t>
            </a:r>
          </a:p>
        </p:txBody>
      </p:sp>
      <p:sp>
        <p:nvSpPr>
          <p:cNvPr id="23605" name="Text Box 53"/>
          <p:cNvSpPr txBox="1">
            <a:spLocks noChangeArrowheads="1"/>
          </p:cNvSpPr>
          <p:nvPr/>
        </p:nvSpPr>
        <p:spPr bwMode="auto">
          <a:xfrm>
            <a:off x="5943600" y="3886201"/>
            <a:ext cx="5052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-x</a:t>
            </a:r>
          </a:p>
        </p:txBody>
      </p:sp>
      <p:sp>
        <p:nvSpPr>
          <p:cNvPr id="23606" name="Text Box 54"/>
          <p:cNvSpPr txBox="1">
            <a:spLocks noChangeArrowheads="1"/>
          </p:cNvSpPr>
          <p:nvPr/>
        </p:nvSpPr>
        <p:spPr bwMode="auto">
          <a:xfrm>
            <a:off x="7620000" y="3886201"/>
            <a:ext cx="6111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+x</a:t>
            </a:r>
          </a:p>
        </p:txBody>
      </p:sp>
      <p:sp>
        <p:nvSpPr>
          <p:cNvPr id="23607" name="Text Box 55"/>
          <p:cNvSpPr txBox="1">
            <a:spLocks noChangeArrowheads="1"/>
          </p:cNvSpPr>
          <p:nvPr/>
        </p:nvSpPr>
        <p:spPr bwMode="auto">
          <a:xfrm>
            <a:off x="9144000" y="3886201"/>
            <a:ext cx="6111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+x</a:t>
            </a:r>
          </a:p>
        </p:txBody>
      </p:sp>
      <p:sp>
        <p:nvSpPr>
          <p:cNvPr id="23608" name="Text Box 56"/>
          <p:cNvSpPr txBox="1">
            <a:spLocks noChangeArrowheads="1"/>
          </p:cNvSpPr>
          <p:nvPr/>
        </p:nvSpPr>
        <p:spPr bwMode="auto">
          <a:xfrm>
            <a:off x="4343401" y="4572001"/>
            <a:ext cx="7056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8-x</a:t>
            </a:r>
          </a:p>
        </p:txBody>
      </p:sp>
      <p:sp>
        <p:nvSpPr>
          <p:cNvPr id="23609" name="Text Box 57"/>
          <p:cNvSpPr txBox="1">
            <a:spLocks noChangeArrowheads="1"/>
          </p:cNvSpPr>
          <p:nvPr/>
        </p:nvSpPr>
        <p:spPr bwMode="auto">
          <a:xfrm>
            <a:off x="5943601" y="4572001"/>
            <a:ext cx="7056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6-x</a:t>
            </a:r>
          </a:p>
        </p:txBody>
      </p:sp>
      <p:sp>
        <p:nvSpPr>
          <p:cNvPr id="23610" name="Text Box 58"/>
          <p:cNvSpPr txBox="1">
            <a:spLocks noChangeArrowheads="1"/>
          </p:cNvSpPr>
          <p:nvPr/>
        </p:nvSpPr>
        <p:spPr bwMode="auto">
          <a:xfrm>
            <a:off x="7772400" y="4586288"/>
            <a:ext cx="393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23611" name="Text Box 59"/>
          <p:cNvSpPr txBox="1">
            <a:spLocks noChangeArrowheads="1"/>
          </p:cNvSpPr>
          <p:nvPr/>
        </p:nvSpPr>
        <p:spPr bwMode="auto">
          <a:xfrm>
            <a:off x="9296400" y="4572001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533400" y="381000"/>
            <a:ext cx="1133165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Solving for Equilibrium Concentration</a:t>
            </a:r>
            <a:endParaRPr lang="en-US" b="1" u="sng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Frame 21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3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3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3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3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3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3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00" grpId="0"/>
      <p:bldP spid="23601" grpId="0"/>
      <p:bldP spid="23602" grpId="0"/>
      <p:bldP spid="23603" grpId="0"/>
      <p:bldP spid="23604" grpId="0"/>
      <p:bldP spid="23605" grpId="0"/>
      <p:bldP spid="23606" grpId="0"/>
      <p:bldP spid="23607" grpId="0"/>
      <p:bldP spid="23608" grpId="0"/>
      <p:bldP spid="23609" grpId="0"/>
      <p:bldP spid="23610" grpId="0"/>
      <p:bldP spid="236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200400" y="2156490"/>
            <a:ext cx="632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aseline="-2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O(g) + CO(g) 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  H</a:t>
            </a:r>
            <a:r>
              <a:rPr lang="en-US" baseline="-2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2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(g) +  CO</a:t>
            </a:r>
            <a:r>
              <a:rPr lang="en-US" baseline="-2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2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(g)</a:t>
            </a:r>
          </a:p>
        </p:txBody>
      </p:sp>
      <p:sp>
        <p:nvSpPr>
          <p:cNvPr id="23599" name="Text Box 47"/>
          <p:cNvSpPr txBox="1">
            <a:spLocks noChangeArrowheads="1"/>
          </p:cNvSpPr>
          <p:nvPr/>
        </p:nvSpPr>
        <p:spPr bwMode="auto">
          <a:xfrm>
            <a:off x="1066800" y="1063625"/>
            <a:ext cx="10591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#3:</a:t>
            </a:r>
            <a:r>
              <a:rPr lang="en-US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Plug </a:t>
            </a:r>
            <a:r>
              <a:rPr lang="en-US" sz="36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equilibrium concentrations into </a:t>
            </a:r>
            <a:r>
              <a:rPr lang="en-US" sz="3600" b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6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equilibrium expression, and solve for x</a:t>
            </a:r>
            <a:endParaRPr lang="en-US" sz="36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533400" y="381000"/>
            <a:ext cx="1133165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Solving for Equilibrium Concentration</a:t>
            </a:r>
            <a:endParaRPr lang="en-US" b="1" u="sng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Frame 21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19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446130"/>
              </p:ext>
            </p:extLst>
          </p:nvPr>
        </p:nvGraphicFramePr>
        <p:xfrm>
          <a:off x="1600200" y="2819400"/>
          <a:ext cx="8686800" cy="685800"/>
        </p:xfrm>
        <a:graphic>
          <a:graphicData uri="http://schemas.openxmlformats.org/drawingml/2006/table">
            <a:tbl>
              <a:tblPr/>
              <a:tblGrid>
                <a:gridCol w="2269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5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34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51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34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Equilibrium: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6368411"/>
              </p:ext>
            </p:extLst>
          </p:nvPr>
        </p:nvGraphicFramePr>
        <p:xfrm>
          <a:off x="3733800" y="3657601"/>
          <a:ext cx="4495800" cy="163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4" name="Equation" r:id="rId3" imgW="1155600" imgH="419040" progId="">
                  <p:embed/>
                </p:oleObj>
              </mc:Choice>
              <mc:Fallback>
                <p:oleObj name="Equation" r:id="rId3" imgW="1155600" imgH="419040" progId="">
                  <p:embed/>
                  <p:pic>
                    <p:nvPicPr>
                      <p:cNvPr id="27693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657601"/>
                        <a:ext cx="4495800" cy="163036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0488577"/>
              </p:ext>
            </p:extLst>
          </p:nvPr>
        </p:nvGraphicFramePr>
        <p:xfrm>
          <a:off x="5334000" y="5431401"/>
          <a:ext cx="16002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5" name="Equation" r:id="rId5" imgW="330120" imgH="203040" progId="">
                  <p:embed/>
                </p:oleObj>
              </mc:Choice>
              <mc:Fallback>
                <p:oleObj name="Equation" r:id="rId5" imgW="330120" imgH="203040" progId="">
                  <p:embed/>
                  <p:pic>
                    <p:nvPicPr>
                      <p:cNvPr id="27694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5431401"/>
                        <a:ext cx="1600200" cy="9842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47"/>
          <p:cNvSpPr>
            <a:spLocks noChangeArrowheads="1"/>
          </p:cNvSpPr>
          <p:nvPr/>
        </p:nvSpPr>
        <p:spPr bwMode="auto">
          <a:xfrm>
            <a:off x="5257800" y="5441901"/>
            <a:ext cx="1752600" cy="914400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244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200400" y="2156490"/>
            <a:ext cx="632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aseline="-2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O(g) + CO(g) 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  H</a:t>
            </a:r>
            <a:r>
              <a:rPr lang="en-US" baseline="-2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2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(g) +  CO</a:t>
            </a:r>
            <a:r>
              <a:rPr lang="en-US" baseline="-2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2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(g)</a:t>
            </a:r>
          </a:p>
        </p:txBody>
      </p:sp>
      <p:sp>
        <p:nvSpPr>
          <p:cNvPr id="23599" name="Text Box 47"/>
          <p:cNvSpPr txBox="1">
            <a:spLocks noChangeArrowheads="1"/>
          </p:cNvSpPr>
          <p:nvPr/>
        </p:nvSpPr>
        <p:spPr bwMode="auto">
          <a:xfrm>
            <a:off x="1066800" y="1063625"/>
            <a:ext cx="10591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#3:</a:t>
            </a:r>
            <a:r>
              <a:rPr lang="en-US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Plug </a:t>
            </a:r>
            <a:r>
              <a:rPr lang="en-US" sz="36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equilibrium concentrations into </a:t>
            </a:r>
            <a:r>
              <a:rPr lang="en-US" sz="3600" b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6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equilibrium expression, and solve for x</a:t>
            </a:r>
            <a:endParaRPr lang="en-US" sz="36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533400" y="381000"/>
            <a:ext cx="1133165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Solving for Equilibrium Concentration</a:t>
            </a:r>
            <a:endParaRPr lang="en-US" b="1" u="sng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Frame 21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19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108390"/>
              </p:ext>
            </p:extLst>
          </p:nvPr>
        </p:nvGraphicFramePr>
        <p:xfrm>
          <a:off x="1600200" y="2819400"/>
          <a:ext cx="8686800" cy="2438400"/>
        </p:xfrm>
        <a:graphic>
          <a:graphicData uri="http://schemas.openxmlformats.org/drawingml/2006/table">
            <a:tbl>
              <a:tblPr/>
              <a:tblGrid>
                <a:gridCol w="2269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5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34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51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34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Equilibrium: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687781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8-4 = 4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6-4 = 2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8760318"/>
                  </a:ext>
                </a:extLst>
              </a:tr>
            </a:tbl>
          </a:graphicData>
        </a:graphic>
      </p:graphicFrame>
      <p:graphicFrame>
        <p:nvGraphicFramePr>
          <p:cNvPr id="23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7037669"/>
              </p:ext>
            </p:extLst>
          </p:nvPr>
        </p:nvGraphicFramePr>
        <p:xfrm>
          <a:off x="5143500" y="3576727"/>
          <a:ext cx="16002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7" name="Equation" r:id="rId3" imgW="330120" imgH="203040" progId="">
                  <p:embed/>
                </p:oleObj>
              </mc:Choice>
              <mc:Fallback>
                <p:oleObj name="Equation" r:id="rId3" imgW="330120" imgH="203040" progId="">
                  <p:embed/>
                  <p:pic>
                    <p:nvPicPr>
                      <p:cNvPr id="23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0" y="3576727"/>
                        <a:ext cx="1600200" cy="9842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47"/>
          <p:cNvSpPr>
            <a:spLocks noChangeArrowheads="1"/>
          </p:cNvSpPr>
          <p:nvPr/>
        </p:nvSpPr>
        <p:spPr bwMode="auto">
          <a:xfrm>
            <a:off x="1295400" y="4468838"/>
            <a:ext cx="9448800" cy="914400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462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533400" y="381000"/>
            <a:ext cx="1133165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of These Can Get Really Tricky…</a:t>
            </a:r>
            <a:endParaRPr lang="en-US" b="1" u="sng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Frame 21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87533" y="1340311"/>
            <a:ext cx="10994867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3200" b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Quadratic Equations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endParaRPr lang="en-US" sz="1800" b="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3200" b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Perfect squares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endParaRPr lang="en-US" sz="1800" b="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3200" b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Approximations – Remember the 5% rule from Honors Chemistry ????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endParaRPr lang="en-US" sz="1800" b="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3200" b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Crazy substitutions and rearrangements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endParaRPr lang="en-US" sz="32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the concept is always the same!</a:t>
            </a:r>
          </a:p>
          <a:p>
            <a:pPr algn="ctr" eaLnBrk="1" hangingPunct="1">
              <a:defRPr/>
            </a:pPr>
            <a:r>
              <a:rPr lang="en-US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HAVE to practice to see crazy examples!</a:t>
            </a:r>
          </a:p>
        </p:txBody>
      </p:sp>
    </p:spTree>
    <p:extLst>
      <p:ext uri="{BB962C8B-B14F-4D97-AF65-F5344CB8AC3E}">
        <p14:creationId xmlns:p14="http://schemas.microsoft.com/office/powerpoint/2010/main" val="415396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The Reaction Quotient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587533" y="1340311"/>
            <a:ext cx="1099486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200" b="0" dirty="0">
                <a:latin typeface="+mj-lt"/>
              </a:rPr>
              <a:t>If a reaction mixture containing both reactants and products is not at equilibrium, how can we determine in which direction it will proceed?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3200" b="0" dirty="0">
              <a:latin typeface="+mj-lt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3200" b="0" dirty="0">
                <a:latin typeface="+mj-lt"/>
              </a:rPr>
              <a:t>The answer is to compare the current concentration ratios to the equilibrium constant.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3200" b="0" dirty="0">
              <a:latin typeface="+mj-lt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3200" b="0" dirty="0">
                <a:latin typeface="+mj-lt"/>
              </a:rPr>
              <a:t>The concentration ratio of the products (raised to the power of their coefficients) to the reactants (raised to the power of their coefficients) is called the </a:t>
            </a:r>
            <a:r>
              <a:rPr lang="en-US" sz="3200" dirty="0">
                <a:solidFill>
                  <a:srgbClr val="0070C0"/>
                </a:solidFill>
                <a:latin typeface="+mj-lt"/>
              </a:rPr>
              <a:t>reaction quotient, </a:t>
            </a:r>
            <a:r>
              <a:rPr lang="en-US" sz="3200" i="1" dirty="0">
                <a:solidFill>
                  <a:srgbClr val="0070C0"/>
                </a:solidFill>
                <a:latin typeface="+mj-lt"/>
              </a:rPr>
              <a:t>Q</a:t>
            </a:r>
            <a:r>
              <a:rPr lang="en-US" sz="3200" dirty="0">
                <a:solidFill>
                  <a:srgbClr val="0070C0"/>
                </a:solidFill>
                <a:latin typeface="+mj-lt"/>
              </a:rPr>
              <a:t>. </a:t>
            </a:r>
            <a:endParaRPr lang="en-US" sz="320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561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072205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Significance of the Reaction Quotient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60466" y="1362433"/>
            <a:ext cx="80772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0" dirty="0">
                <a:solidFill>
                  <a:srgbClr val="000000"/>
                </a:solidFill>
              </a:rPr>
              <a:t>For the gas phase reaction </a:t>
            </a:r>
          </a:p>
          <a:p>
            <a:endParaRPr lang="en-US" sz="3200" b="0" i="1" dirty="0">
              <a:solidFill>
                <a:srgbClr val="000000"/>
              </a:solidFill>
            </a:endParaRPr>
          </a:p>
          <a:p>
            <a:r>
              <a:rPr lang="en-US" sz="3200" b="0" i="1" dirty="0" err="1">
                <a:solidFill>
                  <a:srgbClr val="000000"/>
                </a:solidFill>
              </a:rPr>
              <a:t>a</a:t>
            </a:r>
            <a:r>
              <a:rPr lang="en-US" sz="3200" b="0" dirty="0" err="1">
                <a:solidFill>
                  <a:srgbClr val="000000"/>
                </a:solidFill>
              </a:rPr>
              <a:t>A</a:t>
            </a:r>
            <a:r>
              <a:rPr lang="en-US" sz="3200" b="0" dirty="0">
                <a:solidFill>
                  <a:srgbClr val="000000"/>
                </a:solidFill>
              </a:rPr>
              <a:t> + </a:t>
            </a:r>
            <a:r>
              <a:rPr lang="en-US" sz="3200" b="0" i="1" dirty="0" err="1">
                <a:solidFill>
                  <a:srgbClr val="000000"/>
                </a:solidFill>
              </a:rPr>
              <a:t>b</a:t>
            </a:r>
            <a:r>
              <a:rPr lang="en-US" sz="3200" b="0" dirty="0" err="1">
                <a:solidFill>
                  <a:srgbClr val="000000"/>
                </a:solidFill>
              </a:rPr>
              <a:t>B</a:t>
            </a:r>
            <a:r>
              <a:rPr lang="en-US" sz="3200" b="0" dirty="0">
                <a:solidFill>
                  <a:srgbClr val="000000"/>
                </a:solidFill>
              </a:rPr>
              <a:t>  </a:t>
            </a:r>
            <a:r>
              <a:rPr lang="en-US" sz="3200" b="0" dirty="0" err="1">
                <a:solidFill>
                  <a:srgbClr val="000000"/>
                </a:solidFill>
                <a:latin typeface="Symbol" charset="0"/>
                <a:cs typeface="Royal Society of Chemistry" charset="0"/>
                <a:sym typeface="Symbol" charset="0"/>
              </a:rPr>
              <a:t>Û</a:t>
            </a:r>
            <a:r>
              <a:rPr lang="en-US" sz="3200" b="0" dirty="0">
                <a:solidFill>
                  <a:srgbClr val="000000"/>
                </a:solidFill>
                <a:sym typeface="Symbol" charset="0"/>
              </a:rPr>
              <a:t> </a:t>
            </a:r>
            <a:r>
              <a:rPr lang="en-US" sz="3200" b="0" i="1" dirty="0" err="1">
                <a:solidFill>
                  <a:srgbClr val="000000"/>
                </a:solidFill>
                <a:sym typeface="Symbol" charset="0"/>
              </a:rPr>
              <a:t>c</a:t>
            </a:r>
            <a:r>
              <a:rPr lang="en-US" sz="3200" b="0" dirty="0" err="1">
                <a:solidFill>
                  <a:srgbClr val="000000"/>
                </a:solidFill>
                <a:sym typeface="Symbol" charset="0"/>
              </a:rPr>
              <a:t>C</a:t>
            </a:r>
            <a:r>
              <a:rPr lang="en-US" sz="3200" b="0" dirty="0">
                <a:solidFill>
                  <a:srgbClr val="000000"/>
                </a:solidFill>
                <a:sym typeface="Symbol" charset="0"/>
              </a:rPr>
              <a:t> + </a:t>
            </a:r>
            <a:r>
              <a:rPr lang="en-US" sz="3200" b="0" i="1" dirty="0" err="1">
                <a:solidFill>
                  <a:srgbClr val="000000"/>
                </a:solidFill>
                <a:sym typeface="Symbol" charset="0"/>
              </a:rPr>
              <a:t>d</a:t>
            </a:r>
            <a:r>
              <a:rPr lang="en-US" sz="3200" b="0" dirty="0" err="1">
                <a:solidFill>
                  <a:srgbClr val="000000"/>
                </a:solidFill>
                <a:sym typeface="Symbol" charset="0"/>
              </a:rPr>
              <a:t>D</a:t>
            </a:r>
            <a:endParaRPr lang="en-US" sz="3200" b="0" dirty="0">
              <a:solidFill>
                <a:srgbClr val="000000"/>
              </a:solidFill>
              <a:sym typeface="Symbol" charset="0"/>
            </a:endParaRPr>
          </a:p>
          <a:p>
            <a:endParaRPr lang="en-US" sz="3200" b="0" dirty="0">
              <a:solidFill>
                <a:srgbClr val="000000"/>
              </a:solidFill>
              <a:sym typeface="Symbol" charset="0"/>
            </a:endParaRPr>
          </a:p>
          <a:p>
            <a:r>
              <a:rPr lang="en-US" sz="3200" b="0" dirty="0">
                <a:solidFill>
                  <a:srgbClr val="000000"/>
                </a:solidFill>
                <a:sym typeface="Symbol" charset="0"/>
              </a:rPr>
              <a:t>the </a:t>
            </a:r>
            <a:r>
              <a:rPr lang="en-US" sz="3200" dirty="0">
                <a:solidFill>
                  <a:srgbClr val="0070C0"/>
                </a:solidFill>
                <a:sym typeface="Symbol" charset="0"/>
              </a:rPr>
              <a:t>reaction quotient</a:t>
            </a:r>
            <a:r>
              <a:rPr lang="en-US" sz="3200" b="0" dirty="0">
                <a:solidFill>
                  <a:srgbClr val="000000"/>
                </a:solidFill>
                <a:sym typeface="Symbol" charset="0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sym typeface="Symbol" charset="0"/>
              </a:rPr>
              <a:t>is:</a:t>
            </a:r>
            <a:endParaRPr lang="en-US" sz="3200" b="0" i="1" dirty="0">
              <a:solidFill>
                <a:srgbClr val="000000"/>
              </a:solidFill>
              <a:sym typeface="Symbol" charset="0"/>
            </a:endParaRPr>
          </a:p>
        </p:txBody>
      </p:sp>
      <p:pic>
        <p:nvPicPr>
          <p:cNvPr id="8" name="Picture 8" descr="C14_p66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267" y="4105632"/>
            <a:ext cx="5719763" cy="129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74015" y="3458497"/>
            <a:ext cx="3810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Set up the same way as K, but the [  ] values you plug in are not necessarily the same as the ones at equilibrium. 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8672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The Reaction Quotient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800231" y="1425627"/>
            <a:ext cx="7940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chemeClr val="accent1"/>
              </a:buClr>
            </a:pPr>
            <a:r>
              <a:rPr lang="en-US" b="0" dirty="0">
                <a:latin typeface="+mj-lt"/>
              </a:rPr>
              <a:t> If </a:t>
            </a:r>
            <a:r>
              <a:rPr lang="en-US" i="1" dirty="0">
                <a:solidFill>
                  <a:srgbClr val="0070C0"/>
                </a:solidFill>
                <a:latin typeface="+mj-lt"/>
              </a:rPr>
              <a:t>Q</a:t>
            </a:r>
            <a:r>
              <a:rPr lang="en-US" dirty="0">
                <a:solidFill>
                  <a:srgbClr val="0070C0"/>
                </a:solidFill>
                <a:latin typeface="+mj-lt"/>
              </a:rPr>
              <a:t> = </a:t>
            </a:r>
            <a:r>
              <a:rPr lang="en-US" i="1" dirty="0">
                <a:solidFill>
                  <a:srgbClr val="0070C0"/>
                </a:solidFill>
                <a:latin typeface="+mj-lt"/>
              </a:rPr>
              <a:t>K</a:t>
            </a:r>
            <a:r>
              <a:rPr lang="en-US" dirty="0">
                <a:latin typeface="+mj-lt"/>
              </a:rPr>
              <a:t>, </a:t>
            </a:r>
            <a:r>
              <a:rPr lang="en-US" b="0" dirty="0">
                <a:latin typeface="+mj-lt"/>
              </a:rPr>
              <a:t>the system is </a:t>
            </a:r>
            <a:r>
              <a:rPr lang="en-US" dirty="0">
                <a:latin typeface="+mj-lt"/>
              </a:rPr>
              <a:t>at equilibrium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816106" y="2373567"/>
            <a:ext cx="1061389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</a:pPr>
            <a:r>
              <a:rPr lang="en-US" b="0" dirty="0">
                <a:latin typeface="+mj-lt"/>
              </a:rPr>
              <a:t> If </a:t>
            </a:r>
            <a:r>
              <a:rPr lang="en-US" i="1" dirty="0">
                <a:solidFill>
                  <a:srgbClr val="0070C0"/>
                </a:solidFill>
                <a:latin typeface="+mj-lt"/>
              </a:rPr>
              <a:t>Q &gt; K</a:t>
            </a:r>
            <a:r>
              <a:rPr lang="en-US" dirty="0">
                <a:latin typeface="+mj-lt"/>
              </a:rPr>
              <a:t>, </a:t>
            </a:r>
            <a:r>
              <a:rPr lang="en-US" b="0" dirty="0" smtClean="0">
                <a:latin typeface="+mj-lt"/>
              </a:rPr>
              <a:t>there are more products than when at equilibrium, </a:t>
            </a: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the </a:t>
            </a:r>
            <a:r>
              <a:rPr lang="en-US" dirty="0">
                <a:latin typeface="+mj-lt"/>
              </a:rPr>
              <a:t>system shifts to the left, </a:t>
            </a:r>
            <a:r>
              <a:rPr lang="en-US" b="0" dirty="0">
                <a:latin typeface="+mj-lt"/>
              </a:rPr>
              <a:t>consuming products and forming reactants until equilibrium is achieved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816106" y="4079539"/>
            <a:ext cx="1107109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</a:pPr>
            <a:r>
              <a:rPr lang="en-US" dirty="0">
                <a:latin typeface="+mj-lt"/>
              </a:rPr>
              <a:t> If </a:t>
            </a:r>
            <a:r>
              <a:rPr lang="en-US" i="1" dirty="0">
                <a:solidFill>
                  <a:srgbClr val="0070C0"/>
                </a:solidFill>
                <a:latin typeface="+mj-lt"/>
              </a:rPr>
              <a:t>Q &lt; K</a:t>
            </a:r>
            <a:r>
              <a:rPr lang="en-US" dirty="0">
                <a:latin typeface="+mj-lt"/>
              </a:rPr>
              <a:t>, </a:t>
            </a:r>
            <a:r>
              <a:rPr lang="en-US" b="0" dirty="0" smtClean="0">
                <a:latin typeface="+mj-lt"/>
              </a:rPr>
              <a:t>there are more reactants than when at equilibrium, </a:t>
            </a:r>
            <a:br>
              <a:rPr lang="en-US" b="0" dirty="0" smtClean="0">
                <a:latin typeface="+mj-lt"/>
              </a:rPr>
            </a:br>
            <a:r>
              <a:rPr lang="en-US" dirty="0" smtClean="0">
                <a:latin typeface="+mj-lt"/>
              </a:rPr>
              <a:t>the </a:t>
            </a:r>
            <a:r>
              <a:rPr lang="en-US" dirty="0">
                <a:latin typeface="+mj-lt"/>
              </a:rPr>
              <a:t>system shifts to the right, </a:t>
            </a:r>
            <a:r>
              <a:rPr lang="en-US" b="0" dirty="0">
                <a:latin typeface="+mj-lt"/>
              </a:rPr>
              <a:t>consuming reactants and forming products until equilibrium is achieved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587505" y="1352601"/>
            <a:ext cx="7924800" cy="6858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587504" y="2373567"/>
            <a:ext cx="11071095" cy="13716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587505" y="4079539"/>
            <a:ext cx="11071094" cy="13716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9272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1133165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The Reaction Quotient – Predicating the Direction of Change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48768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0" dirty="0">
                <a:latin typeface="Arial" charset="0"/>
              </a:rPr>
              <a:t>If </a:t>
            </a:r>
            <a:r>
              <a:rPr lang="en-US" b="1" i="1" dirty="0">
                <a:solidFill>
                  <a:srgbClr val="0070C0"/>
                </a:solidFill>
                <a:latin typeface="Arial" charset="0"/>
              </a:rPr>
              <a:t>Q</a:t>
            </a:r>
            <a:r>
              <a:rPr lang="en-US" b="1" dirty="0">
                <a:solidFill>
                  <a:srgbClr val="0070C0"/>
                </a:solidFill>
                <a:latin typeface="Arial" charset="0"/>
              </a:rPr>
              <a:t> &gt; </a:t>
            </a:r>
            <a:r>
              <a:rPr lang="en-US" b="1" i="1" dirty="0">
                <a:solidFill>
                  <a:srgbClr val="0070C0"/>
                </a:solidFill>
                <a:latin typeface="Arial" charset="0"/>
              </a:rPr>
              <a:t>K</a:t>
            </a:r>
            <a:r>
              <a:rPr lang="en-US" b="0" dirty="0">
                <a:latin typeface="Arial" charset="0"/>
              </a:rPr>
              <a:t>, the reaction will proceed fastest in the</a:t>
            </a:r>
            <a:r>
              <a:rPr lang="en-US" b="1" dirty="0">
                <a:solidFill>
                  <a:srgbClr val="0070C0"/>
                </a:solidFill>
                <a:latin typeface="Arial" charset="0"/>
              </a:rPr>
              <a:t> reverse </a:t>
            </a:r>
            <a:r>
              <a:rPr lang="en-US" b="0" dirty="0">
                <a:latin typeface="Arial" charset="0"/>
              </a:rPr>
              <a:t>direction.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b="0" dirty="0">
                <a:latin typeface="Arial" charset="0"/>
              </a:rPr>
              <a:t>The products will decrease and reactants will increase</a:t>
            </a:r>
            <a:r>
              <a:rPr lang="en-US" sz="2400" b="0" dirty="0">
                <a:latin typeface="Arial" charset="0"/>
              </a:rPr>
              <a:t>.</a:t>
            </a:r>
          </a:p>
        </p:txBody>
      </p:sp>
      <p:pic>
        <p:nvPicPr>
          <p:cNvPr id="16" name="Picture 7" descr="14_07_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21"/>
          <a:stretch>
            <a:fillRect/>
          </a:stretch>
        </p:blipFill>
        <p:spPr bwMode="auto">
          <a:xfrm>
            <a:off x="5638800" y="1752600"/>
            <a:ext cx="6019800" cy="391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476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1133165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The Reaction Quotient – Predicating the Direction of Change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48768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0" dirty="0">
                <a:latin typeface="Arial" charset="0"/>
              </a:rPr>
              <a:t>If </a:t>
            </a:r>
            <a:r>
              <a:rPr lang="en-US" b="1" i="1" dirty="0">
                <a:solidFill>
                  <a:srgbClr val="0070C0"/>
                </a:solidFill>
                <a:latin typeface="Arial" charset="0"/>
              </a:rPr>
              <a:t>Q</a:t>
            </a:r>
            <a:r>
              <a:rPr lang="en-US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Arial" charset="0"/>
              </a:rPr>
              <a:t>&lt; </a:t>
            </a:r>
            <a:r>
              <a:rPr lang="en-US" b="1" i="1" dirty="0">
                <a:solidFill>
                  <a:srgbClr val="0070C0"/>
                </a:solidFill>
                <a:latin typeface="Arial" charset="0"/>
              </a:rPr>
              <a:t>K</a:t>
            </a:r>
            <a:r>
              <a:rPr lang="en-US" b="0" dirty="0">
                <a:latin typeface="Arial" charset="0"/>
              </a:rPr>
              <a:t>, the reaction will proceed fastest in the</a:t>
            </a:r>
            <a:r>
              <a:rPr lang="en-US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Arial" charset="0"/>
              </a:rPr>
              <a:t>forward </a:t>
            </a:r>
            <a:r>
              <a:rPr lang="en-US" b="0" dirty="0">
                <a:latin typeface="Arial" charset="0"/>
              </a:rPr>
              <a:t>direction.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b="0" dirty="0">
                <a:latin typeface="Arial" charset="0"/>
              </a:rPr>
              <a:t>The products will </a:t>
            </a:r>
            <a:r>
              <a:rPr lang="en-US" sz="3200" b="0" dirty="0" smtClean="0">
                <a:latin typeface="Arial" charset="0"/>
              </a:rPr>
              <a:t>increase </a:t>
            </a:r>
            <a:r>
              <a:rPr lang="en-US" sz="3200" b="0" dirty="0">
                <a:latin typeface="Arial" charset="0"/>
              </a:rPr>
              <a:t>and reactants will </a:t>
            </a:r>
            <a:r>
              <a:rPr lang="en-US" sz="3200" b="0" dirty="0" smtClean="0">
                <a:latin typeface="Arial" charset="0"/>
              </a:rPr>
              <a:t>decrease.</a:t>
            </a:r>
            <a:endParaRPr lang="en-US" sz="2400" b="0" dirty="0">
              <a:latin typeface="Arial" charset="0"/>
            </a:endParaRPr>
          </a:p>
        </p:txBody>
      </p:sp>
      <p:pic>
        <p:nvPicPr>
          <p:cNvPr id="6" name="Picture 7" descr="14_07_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11"/>
          <a:stretch>
            <a:fillRect/>
          </a:stretch>
        </p:blipFill>
        <p:spPr bwMode="auto">
          <a:xfrm>
            <a:off x="5638800" y="1905000"/>
            <a:ext cx="5715000" cy="375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6852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1133165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The Reaction Quotient – Predicating the Direction of Change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5562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0" dirty="0">
                <a:latin typeface="Arial" charset="0"/>
              </a:rPr>
              <a:t>If </a:t>
            </a:r>
            <a:r>
              <a:rPr lang="en-US" b="1" i="1" dirty="0">
                <a:solidFill>
                  <a:srgbClr val="0070C0"/>
                </a:solidFill>
                <a:latin typeface="Arial" charset="0"/>
              </a:rPr>
              <a:t>Q</a:t>
            </a:r>
            <a:r>
              <a:rPr lang="en-US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Arial" charset="0"/>
              </a:rPr>
              <a:t>=</a:t>
            </a:r>
            <a:r>
              <a:rPr lang="en-US" b="1" i="1" dirty="0" smtClean="0">
                <a:solidFill>
                  <a:srgbClr val="0070C0"/>
                </a:solidFill>
                <a:latin typeface="Arial" charset="0"/>
              </a:rPr>
              <a:t>K</a:t>
            </a:r>
            <a:r>
              <a:rPr lang="en-US" b="0" dirty="0">
                <a:latin typeface="Arial" charset="0"/>
              </a:rPr>
              <a:t>, the reaction </a:t>
            </a:r>
            <a:r>
              <a:rPr lang="en-US" b="0" dirty="0" smtClean="0">
                <a:latin typeface="Arial" charset="0"/>
              </a:rPr>
              <a:t>is </a:t>
            </a:r>
            <a:r>
              <a:rPr lang="en-US" b="1" dirty="0" smtClean="0">
                <a:solidFill>
                  <a:srgbClr val="0070C0"/>
                </a:solidFill>
                <a:latin typeface="Arial" charset="0"/>
              </a:rPr>
              <a:t>already at equilibrium!</a:t>
            </a:r>
            <a:endParaRPr lang="en-US" b="1" dirty="0">
              <a:solidFill>
                <a:srgbClr val="0070C0"/>
              </a:solidFill>
              <a:latin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3200" dirty="0">
                <a:latin typeface="Arial" charset="0"/>
              </a:rPr>
              <a:t>The products and reactants will not change</a:t>
            </a:r>
            <a:r>
              <a:rPr lang="en-US" sz="3200" dirty="0" smtClean="0">
                <a:latin typeface="Arial" charset="0"/>
              </a:rPr>
              <a:t>.</a:t>
            </a:r>
            <a:endParaRPr lang="en-US" sz="3200" dirty="0">
              <a:latin typeface="Arial" charset="0"/>
            </a:endParaRPr>
          </a:p>
        </p:txBody>
      </p:sp>
      <p:pic>
        <p:nvPicPr>
          <p:cNvPr id="8" name="Picture 7" descr="14_07_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48"/>
          <a:stretch>
            <a:fillRect/>
          </a:stretch>
        </p:blipFill>
        <p:spPr bwMode="auto">
          <a:xfrm>
            <a:off x="5943600" y="1961355"/>
            <a:ext cx="5562600" cy="3631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305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1133165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The Reaction Quotient – Predicating the Direction of Change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5562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dirty="0">
                <a:latin typeface="Arial" charset="0"/>
              </a:rPr>
              <a:t>If a reaction mixture contains just reactants, then </a:t>
            </a:r>
            <a:r>
              <a:rPr lang="en-US" sz="3600" b="1" dirty="0">
                <a:solidFill>
                  <a:srgbClr val="0070C0"/>
                </a:solidFill>
                <a:latin typeface="Arial" charset="0"/>
              </a:rPr>
              <a:t>Q = 0</a:t>
            </a:r>
            <a:r>
              <a:rPr lang="en-US" sz="3600" dirty="0">
                <a:latin typeface="Arial" charset="0"/>
              </a:rPr>
              <a:t>, and the reaction will proceed in the </a:t>
            </a:r>
            <a:r>
              <a:rPr lang="en-US" sz="3600" b="1" dirty="0">
                <a:solidFill>
                  <a:srgbClr val="0070C0"/>
                </a:solidFill>
                <a:latin typeface="Arial" charset="0"/>
              </a:rPr>
              <a:t>forward direction</a:t>
            </a:r>
            <a:r>
              <a:rPr lang="en-US" sz="3600" dirty="0" smtClean="0">
                <a:solidFill>
                  <a:srgbClr val="0070C0"/>
                </a:solidFill>
                <a:latin typeface="Arial" charset="0"/>
              </a:rPr>
              <a:t>.</a:t>
            </a:r>
            <a:endParaRPr lang="en-US" sz="3600" dirty="0">
              <a:solidFill>
                <a:srgbClr val="0070C0"/>
              </a:solidFill>
              <a:latin typeface="Arial" charset="0"/>
            </a:endParaRPr>
          </a:p>
        </p:txBody>
      </p:sp>
      <p:pic>
        <p:nvPicPr>
          <p:cNvPr id="8" name="Picture 7" descr="14_07_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48"/>
          <a:stretch>
            <a:fillRect/>
          </a:stretch>
        </p:blipFill>
        <p:spPr bwMode="auto">
          <a:xfrm>
            <a:off x="5943600" y="1961355"/>
            <a:ext cx="5562600" cy="3631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929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1133165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The Reaction Quotient – Predicating the Direction of Change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5562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dirty="0">
                <a:latin typeface="Arial" charset="0"/>
              </a:rPr>
              <a:t>If a reaction mixture contains just products, then </a:t>
            </a:r>
            <a:r>
              <a:rPr lang="en-US" sz="3600" b="1" dirty="0">
                <a:solidFill>
                  <a:srgbClr val="0070C0"/>
                </a:solidFill>
                <a:latin typeface="Arial" charset="0"/>
              </a:rPr>
              <a:t>Q = </a:t>
            </a:r>
            <a:r>
              <a:rPr lang="en-US" sz="36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∞</a:t>
            </a:r>
            <a:r>
              <a:rPr lang="en-US" sz="3600" dirty="0">
                <a:latin typeface="Arial" charset="0"/>
                <a:cs typeface="Times New Roman" charset="0"/>
              </a:rPr>
              <a:t>, and the reaction will proceed in the </a:t>
            </a:r>
            <a:r>
              <a:rPr lang="en-US" sz="36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reverse direction</a:t>
            </a:r>
            <a:r>
              <a:rPr lang="en-US" sz="3600" dirty="0">
                <a:solidFill>
                  <a:srgbClr val="0070C0"/>
                </a:solidFill>
                <a:latin typeface="Arial" charset="0"/>
                <a:cs typeface="Times New Roman" charset="0"/>
              </a:rPr>
              <a:t>.</a:t>
            </a:r>
            <a:endParaRPr lang="en-US" sz="3600" dirty="0">
              <a:solidFill>
                <a:srgbClr val="0070C0"/>
              </a:solidFill>
              <a:latin typeface="Arial" charset="0"/>
              <a:cs typeface="Times New Roman" charset="0"/>
            </a:endParaRPr>
          </a:p>
        </p:txBody>
      </p:sp>
      <p:pic>
        <p:nvPicPr>
          <p:cNvPr id="8" name="Picture 7" descr="14_07_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48"/>
          <a:stretch>
            <a:fillRect/>
          </a:stretch>
        </p:blipFill>
        <p:spPr bwMode="auto">
          <a:xfrm>
            <a:off x="5943600" y="1961355"/>
            <a:ext cx="5562600" cy="3631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117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emistry">
  <a:themeElements>
    <a:clrScheme name="chemistry 8">
      <a:dk1>
        <a:srgbClr val="808080"/>
      </a:dk1>
      <a:lt1>
        <a:srgbClr val="FFFFFF"/>
      </a:lt1>
      <a:dk2>
        <a:srgbClr val="3366FF"/>
      </a:dk2>
      <a:lt2>
        <a:srgbClr val="FFFFFF"/>
      </a:lt2>
      <a:accent1>
        <a:srgbClr val="FFFF00"/>
      </a:accent1>
      <a:accent2>
        <a:srgbClr val="3333CC"/>
      </a:accent2>
      <a:accent3>
        <a:srgbClr val="ADB8FF"/>
      </a:accent3>
      <a:accent4>
        <a:srgbClr val="DADADA"/>
      </a:accent4>
      <a:accent5>
        <a:srgbClr val="FFFFA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hemist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8">
        <a:dk1>
          <a:srgbClr val="808080"/>
        </a:dk1>
        <a:lt1>
          <a:srgbClr val="FFFFFF"/>
        </a:lt1>
        <a:dk2>
          <a:srgbClr val="3366FF"/>
        </a:dk2>
        <a:lt2>
          <a:srgbClr val="FFFFFF"/>
        </a:lt2>
        <a:accent1>
          <a:srgbClr val="FFFF00"/>
        </a:accent1>
        <a:accent2>
          <a:srgbClr val="3333CC"/>
        </a:accent2>
        <a:accent3>
          <a:srgbClr val="ADB8FF"/>
        </a:accent3>
        <a:accent4>
          <a:srgbClr val="DADADA"/>
        </a:accent4>
        <a:accent5>
          <a:srgbClr val="FFFF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4169</TotalTime>
  <Words>624</Words>
  <Application>Microsoft Office PowerPoint</Application>
  <PresentationFormat>Widescreen</PresentationFormat>
  <Paragraphs>91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ＭＳ Ｐゴシック</vt:lpstr>
      <vt:lpstr>Arial</vt:lpstr>
      <vt:lpstr>Calibri</vt:lpstr>
      <vt:lpstr>Comic Sans MS</vt:lpstr>
      <vt:lpstr>Impact</vt:lpstr>
      <vt:lpstr>Royal Society of Chemistry</vt:lpstr>
      <vt:lpstr>Symbol</vt:lpstr>
      <vt:lpstr>Times New Roman</vt:lpstr>
      <vt:lpstr>Wingdings 3</vt:lpstr>
      <vt:lpstr>Default Design</vt:lpstr>
      <vt:lpstr>chemistry</vt:lpstr>
      <vt:lpstr>Equation</vt:lpstr>
      <vt:lpstr>Equilibrium</vt:lpstr>
      <vt:lpstr>The Reaction Quotient</vt:lpstr>
      <vt:lpstr>Significance of the Reaction Quotient</vt:lpstr>
      <vt:lpstr>The Reaction Quotient</vt:lpstr>
      <vt:lpstr>The Reaction Quotient – Predicating the Direction of Change</vt:lpstr>
      <vt:lpstr>The Reaction Quotient – Predicating the Direction of Change</vt:lpstr>
      <vt:lpstr>The Reaction Quotient – Predicating the Direction of Change</vt:lpstr>
      <vt:lpstr>The Reaction Quotient – Predicating the Direction of Change</vt:lpstr>
      <vt:lpstr>The Reaction Quotient – Predicating the Direction of Change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Independent Web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Allan</dc:creator>
  <cp:lastModifiedBy>Farmer, Stephanie [DH]</cp:lastModifiedBy>
  <cp:revision>120</cp:revision>
  <cp:lastPrinted>2018-10-08T20:25:31Z</cp:lastPrinted>
  <dcterms:created xsi:type="dcterms:W3CDTF">2006-06-20T23:17:27Z</dcterms:created>
  <dcterms:modified xsi:type="dcterms:W3CDTF">2020-05-25T01:03:22Z</dcterms:modified>
</cp:coreProperties>
</file>