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notesMasterIdLst>
    <p:notesMasterId r:id="rId54"/>
  </p:notesMasterIdLst>
  <p:handoutMasterIdLst>
    <p:handoutMasterId r:id="rId55"/>
  </p:handoutMasterIdLst>
  <p:sldIdLst>
    <p:sldId id="256" r:id="rId4"/>
    <p:sldId id="257" r:id="rId5"/>
    <p:sldId id="264" r:id="rId6"/>
    <p:sldId id="281" r:id="rId7"/>
    <p:sldId id="283" r:id="rId8"/>
    <p:sldId id="284" r:id="rId9"/>
    <p:sldId id="285" r:id="rId10"/>
    <p:sldId id="286" r:id="rId11"/>
    <p:sldId id="287" r:id="rId12"/>
    <p:sldId id="288" r:id="rId13"/>
    <p:sldId id="289" r:id="rId14"/>
    <p:sldId id="290" r:id="rId15"/>
    <p:sldId id="279" r:id="rId16"/>
    <p:sldId id="291" r:id="rId17"/>
    <p:sldId id="280"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272" r:id="rId31"/>
    <p:sldId id="304" r:id="rId32"/>
    <p:sldId id="305" r:id="rId33"/>
    <p:sldId id="306" r:id="rId34"/>
    <p:sldId id="273" r:id="rId35"/>
    <p:sldId id="275" r:id="rId36"/>
    <p:sldId id="274" r:id="rId37"/>
    <p:sldId id="276" r:id="rId38"/>
    <p:sldId id="277" r:id="rId39"/>
    <p:sldId id="307" r:id="rId40"/>
    <p:sldId id="308" r:id="rId41"/>
    <p:sldId id="309" r:id="rId42"/>
    <p:sldId id="310" r:id="rId43"/>
    <p:sldId id="260" r:id="rId44"/>
    <p:sldId id="261" r:id="rId45"/>
    <p:sldId id="262" r:id="rId46"/>
    <p:sldId id="263" r:id="rId47"/>
    <p:sldId id="311" r:id="rId48"/>
    <p:sldId id="312" r:id="rId49"/>
    <p:sldId id="313" r:id="rId50"/>
    <p:sldId id="314" r:id="rId51"/>
    <p:sldId id="315" r:id="rId52"/>
    <p:sldId id="316" r:id="rId53"/>
  </p:sldIdLst>
  <p:sldSz cx="9144000" cy="6858000" type="screen4x3"/>
  <p:notesSz cx="9144000" cy="6858000"/>
  <p:defaultTextStyle>
    <a:defPPr>
      <a:defRPr lang="en-US"/>
    </a:defPPr>
    <a:lvl1pPr algn="l" rtl="0" fontAlgn="base">
      <a:spcBef>
        <a:spcPct val="0"/>
      </a:spcBef>
      <a:spcAft>
        <a:spcPct val="0"/>
      </a:spcAft>
      <a:defRPr sz="2800" b="1" kern="1200">
        <a:solidFill>
          <a:schemeClr val="tx1"/>
        </a:solidFill>
        <a:latin typeface="Comic Sans MS" pitchFamily="66" charset="0"/>
        <a:ea typeface="+mn-ea"/>
        <a:cs typeface="+mn-cs"/>
      </a:defRPr>
    </a:lvl1pPr>
    <a:lvl2pPr marL="457200" algn="l" rtl="0" fontAlgn="base">
      <a:spcBef>
        <a:spcPct val="0"/>
      </a:spcBef>
      <a:spcAft>
        <a:spcPct val="0"/>
      </a:spcAft>
      <a:defRPr sz="2800" b="1" kern="1200">
        <a:solidFill>
          <a:schemeClr val="tx1"/>
        </a:solidFill>
        <a:latin typeface="Comic Sans MS" pitchFamily="66" charset="0"/>
        <a:ea typeface="+mn-ea"/>
        <a:cs typeface="+mn-cs"/>
      </a:defRPr>
    </a:lvl2pPr>
    <a:lvl3pPr marL="914400" algn="l" rtl="0" fontAlgn="base">
      <a:spcBef>
        <a:spcPct val="0"/>
      </a:spcBef>
      <a:spcAft>
        <a:spcPct val="0"/>
      </a:spcAft>
      <a:defRPr sz="2800" b="1" kern="1200">
        <a:solidFill>
          <a:schemeClr val="tx1"/>
        </a:solidFill>
        <a:latin typeface="Comic Sans MS" pitchFamily="66" charset="0"/>
        <a:ea typeface="+mn-ea"/>
        <a:cs typeface="+mn-cs"/>
      </a:defRPr>
    </a:lvl3pPr>
    <a:lvl4pPr marL="1371600" algn="l" rtl="0" fontAlgn="base">
      <a:spcBef>
        <a:spcPct val="0"/>
      </a:spcBef>
      <a:spcAft>
        <a:spcPct val="0"/>
      </a:spcAft>
      <a:defRPr sz="2800" b="1" kern="1200">
        <a:solidFill>
          <a:schemeClr val="tx1"/>
        </a:solidFill>
        <a:latin typeface="Comic Sans MS" pitchFamily="66" charset="0"/>
        <a:ea typeface="+mn-ea"/>
        <a:cs typeface="+mn-cs"/>
      </a:defRPr>
    </a:lvl4pPr>
    <a:lvl5pPr marL="1828800" algn="l" rtl="0" fontAlgn="base">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FF0000"/>
    <a:srgbClr val="FF3300"/>
    <a:srgbClr val="000000"/>
    <a:srgbClr val="5F5F5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84"/>
    <p:restoredTop sz="94586"/>
  </p:normalViewPr>
  <p:slideViewPr>
    <p:cSldViewPr>
      <p:cViewPr varScale="1">
        <p:scale>
          <a:sx n="102" d="100"/>
          <a:sy n="102" d="100"/>
        </p:scale>
        <p:origin x="132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EB2AB9-ADD8-904F-89BF-C228FA7C49EF}"/>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7780E3-F432-6D4A-B2F1-3CF62F5D547A}"/>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951DAD1-BE38-0846-8B94-60E82E9364E4}" type="datetimeFigureOut">
              <a:rPr lang="en-US" smtClean="0"/>
              <a:t>3/21/20</a:t>
            </a:fld>
            <a:endParaRPr lang="en-US"/>
          </a:p>
        </p:txBody>
      </p:sp>
      <p:sp>
        <p:nvSpPr>
          <p:cNvPr id="4" name="Footer Placeholder 3">
            <a:extLst>
              <a:ext uri="{FF2B5EF4-FFF2-40B4-BE49-F238E27FC236}">
                <a16:creationId xmlns:a16="http://schemas.microsoft.com/office/drawing/2014/main" id="{2D1D470D-8F1D-4345-95C1-53052E186FA8}"/>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01D749-AFB3-BF4C-BB87-29323CAF027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50BFA04-2B18-5142-8D9D-0599764400D9}" type="slidenum">
              <a:rPr lang="en-US" smtClean="0"/>
              <a:t>‹#›</a:t>
            </a:fld>
            <a:endParaRPr lang="en-US"/>
          </a:p>
        </p:txBody>
      </p:sp>
    </p:spTree>
    <p:extLst>
      <p:ext uri="{BB962C8B-B14F-4D97-AF65-F5344CB8AC3E}">
        <p14:creationId xmlns:p14="http://schemas.microsoft.com/office/powerpoint/2010/main" val="2017881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45E084F-DE1A-714B-BEA3-39BFE3AB415A}" type="datetimeFigureOut">
              <a:rPr lang="en-US" smtClean="0"/>
              <a:t>3/21/20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32AC730-557A-2F4F-B35C-456DEB8FCF7C}" type="slidenum">
              <a:rPr lang="en-US" smtClean="0"/>
              <a:t>‹#›</a:t>
            </a:fld>
            <a:endParaRPr lang="en-US"/>
          </a:p>
        </p:txBody>
      </p:sp>
    </p:spTree>
    <p:extLst>
      <p:ext uri="{BB962C8B-B14F-4D97-AF65-F5344CB8AC3E}">
        <p14:creationId xmlns:p14="http://schemas.microsoft.com/office/powerpoint/2010/main" val="37745016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98D8C96-0FA3-8F45-8FC4-322426338420}" type="slidenum">
              <a:rPr lang="en-US" sz="1200"/>
              <a:pPr/>
              <a:t>5</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CBCBEA-F497-F444-B943-E3A87D155301}" type="slidenum">
              <a:rPr lang="en-US" sz="1200"/>
              <a:pPr/>
              <a:t>16</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27DA3D-80D5-3546-85DC-A14522AE6FC7}" type="slidenum">
              <a:rPr lang="en-US" sz="1200"/>
              <a:pPr/>
              <a:t>17</a:t>
            </a:fld>
            <a:endParaRPr 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DF6C47-DE32-424E-AEB5-3A45055DF606}" type="slidenum">
              <a:rPr lang="en-US" sz="1200"/>
              <a:pPr/>
              <a:t>18</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1A63DB-B332-2341-8F93-FFDDDE8A3DF9}" type="slidenum">
              <a:rPr lang="en-US" sz="1200"/>
              <a:pPr/>
              <a:t>19</a:t>
            </a:fld>
            <a:endParaRPr 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C127A71-8B8C-3E47-A0FB-82C0845FD301}" type="slidenum">
              <a:rPr lang="en-US" sz="1200"/>
              <a:pPr/>
              <a:t>20</a:t>
            </a:fld>
            <a:endParaRPr 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8D1B704-ACC5-8644-A8EE-967A3FEE1AAE}" type="slidenum">
              <a:rPr lang="en-US" sz="1200"/>
              <a:pPr/>
              <a:t>21</a:t>
            </a:fld>
            <a:endParaRPr 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5595F4-0474-7B4C-A1F8-6C836CBF4FF8}" type="slidenum">
              <a:rPr lang="en-US" sz="1200"/>
              <a:pPr/>
              <a:t>22</a:t>
            </a:fld>
            <a:endParaRPr 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2D98C4A-FF40-5E42-AF10-62C6516F1E96}" type="slidenum">
              <a:rPr lang="en-US" sz="1200"/>
              <a:pPr/>
              <a:t>23</a:t>
            </a:fld>
            <a:endParaRPr 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CDA3F6-6E98-9444-964F-4C7B3D0D2F83}" type="slidenum">
              <a:rPr lang="en-US" sz="1200"/>
              <a:pPr/>
              <a:t>24</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E92C03-9099-AE49-B686-3E7BEBC6798D}" type="slidenum">
              <a:rPr lang="en-US" sz="1200"/>
              <a:pPr/>
              <a:t>25</a:t>
            </a:fld>
            <a:endParaRPr 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1071FF-3AB0-744D-AECF-0F2EBDA0C38E}" type="slidenum">
              <a:rPr lang="en-US" sz="1200"/>
              <a:pPr/>
              <a:t>6</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FF3632-A08E-CA4D-B1A1-637FB65F6B5E}" type="slidenum">
              <a:rPr lang="en-US" sz="1200"/>
              <a:pPr/>
              <a:t>26</a:t>
            </a:fld>
            <a:endParaRPr 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2283A8-368B-3D4A-AEA4-524DADE1CB6D}" type="slidenum">
              <a:rPr lang="en-US" sz="1200"/>
              <a:pPr/>
              <a:t>27</a:t>
            </a:fld>
            <a:endParaRPr lang="en-US"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F57B41-179B-0C44-AF18-8C9D54D59C96}" type="slidenum">
              <a:rPr lang="en-US" sz="1200"/>
              <a:pPr/>
              <a:t>29</a:t>
            </a:fld>
            <a:endParaRPr 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AAFE6AD-FFDD-B84A-A8B5-3FD36C787521}" type="slidenum">
              <a:rPr lang="en-US" sz="1200"/>
              <a:pPr/>
              <a:t>30</a:t>
            </a:fld>
            <a:endParaRPr lang="en-US"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7BB2229-0BD1-B040-82A8-5E3ADDD1A2FA}" type="slidenum">
              <a:rPr lang="en-US" sz="1200"/>
              <a:pPr/>
              <a:t>31</a:t>
            </a:fld>
            <a:endParaRPr lang="en-US"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89CBB3-A288-9645-BCB5-0A532A8FD4CB}" type="slidenum">
              <a:rPr lang="en-US" sz="1200"/>
              <a:pPr/>
              <a:t>37</a:t>
            </a:fld>
            <a:endParaRPr lang="en-US" sz="1200"/>
          </a:p>
        </p:txBody>
      </p:sp>
      <p:sp>
        <p:nvSpPr>
          <p:cNvPr id="125955" name="Rectangle 2"/>
          <p:cNvSpPr>
            <a:spLocks noGrp="1" noRot="1" noChangeAspect="1" noChangeArrowheads="1" noTextEdit="1"/>
          </p:cNvSpPr>
          <p:nvPr>
            <p:ph type="sldImg"/>
          </p:nvPr>
        </p:nvSpPr>
        <p:spPr>
          <a:xfrm>
            <a:off x="2863850" y="519113"/>
            <a:ext cx="3416300" cy="2562225"/>
          </a:xfrm>
          <a:ln w="12700" cap="flat">
            <a:solidFill>
              <a:schemeClr val="tx1"/>
            </a:solidFill>
          </a:ln>
        </p:spPr>
      </p:sp>
      <p:sp>
        <p:nvSpPr>
          <p:cNvPr id="12595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8" tIns="44450" rIns="90488" bIns="44450"/>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1F5D6B-8BFF-904C-A038-1B833A452CF9}" type="slidenum">
              <a:rPr lang="en-US" sz="1200"/>
              <a:pPr/>
              <a:t>38</a:t>
            </a:fld>
            <a:endParaRPr 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5CAD0A-D0BB-3549-92CB-2B7C22D2AB22}" type="slidenum">
              <a:rPr lang="en-US" sz="1200"/>
              <a:pPr/>
              <a:t>39</a:t>
            </a:fld>
            <a:endParaRPr 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F0BF07D-97B7-014B-A6B4-C9FB7C35223B}" type="slidenum">
              <a:rPr lang="en-US" sz="1200"/>
              <a:pPr/>
              <a:t>40</a:t>
            </a:fld>
            <a:endParaRPr 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2C66A5D-6767-754F-9F8D-52A278970C73}" type="slidenum">
              <a:rPr lang="en-US" sz="1200"/>
              <a:pPr/>
              <a:t>45</a:t>
            </a:fld>
            <a:endParaRPr lang="en-US" sz="12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644E9F-A85E-084D-A9E0-CAB9392F25B6}" type="slidenum">
              <a:rPr lang="en-US" sz="1200"/>
              <a:pPr/>
              <a:t>7</a:t>
            </a:fld>
            <a:endParaRPr 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A71F65-E300-A146-A054-83CC5815424F}" type="slidenum">
              <a:rPr lang="en-US" sz="1200"/>
              <a:pPr/>
              <a:t>46</a:t>
            </a:fld>
            <a:endParaRPr lang="en-US" sz="120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C1E5EA-C43A-BC47-A4FF-E69D896FFCD1}" type="slidenum">
              <a:rPr lang="en-US" sz="1200"/>
              <a:pPr/>
              <a:t>47</a:t>
            </a:fld>
            <a:endParaRPr lang="en-US"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27592E5-DD2D-194C-B4CB-A26524DFDA40}" type="slidenum">
              <a:rPr lang="en-US" sz="1200"/>
              <a:pPr/>
              <a:t>48</a:t>
            </a:fld>
            <a:endParaRPr 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1BC1271-B777-9F49-ADAD-C416ED78E66B}" type="slidenum">
              <a:rPr lang="en-US" sz="1200"/>
              <a:pPr/>
              <a:t>49</a:t>
            </a:fld>
            <a:endParaRPr lang="en-US" sz="12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AD075A9-6EBC-A149-8A26-693BEE738F42}" type="slidenum">
              <a:rPr lang="en-US" sz="1200"/>
              <a:pPr/>
              <a:t>50</a:t>
            </a:fld>
            <a:endParaRPr lang="en-US" sz="1200"/>
          </a:p>
        </p:txBody>
      </p:sp>
      <p:sp>
        <p:nvSpPr>
          <p:cNvPr id="150531" name="Rectangle 2"/>
          <p:cNvSpPr>
            <a:spLocks noGrp="1" noRot="1" noChangeAspect="1" noChangeArrowheads="1" noTextEdit="1"/>
          </p:cNvSpPr>
          <p:nvPr>
            <p:ph type="sldImg"/>
          </p:nvPr>
        </p:nvSpPr>
        <p:spPr>
          <a:xfrm>
            <a:off x="2863850" y="519113"/>
            <a:ext cx="3416300" cy="2562225"/>
          </a:xfrm>
          <a:ln w="12700" cap="flat">
            <a:solidFill>
              <a:schemeClr val="tx1"/>
            </a:solidFill>
          </a:ln>
        </p:spPr>
      </p:sp>
      <p:sp>
        <p:nvSpPr>
          <p:cNvPr id="15053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8" tIns="44450" rIns="90488" bIns="44450"/>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4A21252-E820-FE4B-A54A-2CBE50858CF5}" type="slidenum">
              <a:rPr lang="en-US" sz="1200"/>
              <a:pPr/>
              <a:t>8</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3E5F856-1F0F-6A4A-8BC8-8BA976B9E935}" type="slidenum">
              <a:rPr lang="en-US" sz="1200"/>
              <a:pPr/>
              <a:t>9</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044D78-C168-F847-B188-D1D61AE6CEA3}" type="slidenum">
              <a:rPr lang="en-US" sz="1200"/>
              <a:pPr/>
              <a:t>10</a:t>
            </a:fld>
            <a:endParaRPr 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5B7842-C6DB-E94A-862D-576021450B69}" type="slidenum">
              <a:rPr lang="en-US" sz="1200"/>
              <a:pPr/>
              <a:t>11</a:t>
            </a:fld>
            <a:endParaRPr 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BB00494-DED4-4F4A-ABE8-4A2A18534FED}" type="slidenum">
              <a:rPr lang="en-US" sz="1200"/>
              <a:pPr/>
              <a:t>12</a:t>
            </a:fld>
            <a:endParaRPr 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9B933B-441E-0748-823C-928C9B2C28F7}" type="slidenum">
              <a:rPr lang="en-US" sz="1200"/>
              <a:pPr/>
              <a:t>14</a:t>
            </a:fld>
            <a:endParaRPr 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B3FA2D-B471-44C2-9DA2-21F3D70E1E3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780A56-0304-4776-B52A-D58E36882DB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2A9FFA-D4CD-4575-93A5-8D1F51ADDFD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1282B6-6D95-4655-850A-4F6BE99B6A4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AA63C4-A997-4936-AD76-3305D4FBFBCD}"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12E6D6-9ED1-4FC5-8274-C0F9A35A1D4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F13ECE5-D5C4-43E4-B3FD-5D5C80926E8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45B3AA6-2F07-43DD-9B68-90B13CE0001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A1F802E-4839-4AB9-9A32-6CBCDFD12A9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2254DD-52A7-4E0B-86E2-3F4EFBA3E35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FE735E-1DD3-4CCD-BDD6-01FB682E432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F5F5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DFA5FEF7-1D8F-4C63-9A96-A3CCC9F59EC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F5F5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9pPr>
    </p:titleStyle>
    <p:bodyStyle>
      <a:lvl1pPr marL="342900" indent="-3429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5F5F5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9pPr>
    </p:titleStyle>
    <p:bodyStyle>
      <a:lvl1pPr marL="342900" indent="-3429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4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8.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40.wmf"/><Relationship Id="rId5" Type="http://schemas.openxmlformats.org/officeDocument/2006/relationships/oleObject" Target="../embeddings/oleObject3.bin"/><Relationship Id="rId4" Type="http://schemas.openxmlformats.org/officeDocument/2006/relationships/image" Target="../media/image39.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40.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924800" cy="1755775"/>
          </a:xfrm>
        </p:spPr>
        <p:txBody>
          <a:bodyPr/>
          <a:lstStyle/>
          <a:p>
            <a:r>
              <a:rPr lang="en-US" sz="5400" dirty="0">
                <a:solidFill>
                  <a:srgbClr val="FFFF00"/>
                </a:solidFill>
                <a:effectLst>
                  <a:outerShdw blurRad="38100" dist="38100" dir="2700000" algn="tl">
                    <a:srgbClr val="FFFFFF"/>
                  </a:outerShdw>
                </a:effectLst>
                <a:latin typeface="Comic Sans MS" pitchFamily="66" charset="0"/>
              </a:rPr>
              <a:t>CHEMICAL EQUILIBRIUM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8458200" cy="579438"/>
          </a:xfrm>
        </p:spPr>
        <p:txBody>
          <a:bodyPr/>
          <a:lstStyle/>
          <a:p>
            <a:pPr eaLnBrk="1" hangingPunct="1"/>
            <a:r>
              <a:rPr lang="en-US">
                <a:latin typeface="Arial" charset="0"/>
                <a:cs typeface="Arial" charset="0"/>
              </a:rPr>
              <a:t>Equilibrium Constant</a:t>
            </a:r>
            <a:endParaRPr lang="en-US" sz="2800">
              <a:latin typeface="Arial" charset="0"/>
              <a:cs typeface="Arial" charset="0"/>
            </a:endParaRPr>
          </a:p>
        </p:txBody>
      </p:sp>
      <p:sp>
        <p:nvSpPr>
          <p:cNvPr id="19459" name="Rectangle 3"/>
          <p:cNvSpPr>
            <a:spLocks noGrp="1" noChangeArrowheads="1"/>
          </p:cNvSpPr>
          <p:nvPr>
            <p:ph idx="1"/>
          </p:nvPr>
        </p:nvSpPr>
        <p:spPr>
          <a:xfrm>
            <a:off x="304800" y="990600"/>
            <a:ext cx="8458200" cy="5257800"/>
          </a:xfrm>
        </p:spPr>
        <p:txBody>
          <a:bodyPr/>
          <a:lstStyle/>
          <a:p>
            <a:pPr eaLnBrk="1" hangingPunct="1">
              <a:lnSpc>
                <a:spcPct val="90000"/>
              </a:lnSpc>
              <a:defRPr/>
            </a:pPr>
            <a:r>
              <a:rPr lang="en-US" sz="3200" dirty="0">
                <a:ea typeface="+mn-ea"/>
              </a:rPr>
              <a:t>Even though the concentrations of reactants and products are not equal at equilibrium, there is a relationship between them.</a:t>
            </a:r>
          </a:p>
          <a:p>
            <a:pPr eaLnBrk="1" hangingPunct="1">
              <a:lnSpc>
                <a:spcPct val="90000"/>
              </a:lnSpc>
              <a:defRPr/>
            </a:pPr>
            <a:endParaRPr lang="en-US" sz="3200" dirty="0">
              <a:ea typeface="+mn-ea"/>
            </a:endParaRPr>
          </a:p>
          <a:p>
            <a:pPr eaLnBrk="1" hangingPunct="1">
              <a:lnSpc>
                <a:spcPct val="90000"/>
              </a:lnSpc>
              <a:defRPr/>
            </a:pPr>
            <a:r>
              <a:rPr lang="en-US" sz="3200" dirty="0">
                <a:ea typeface="+mn-ea"/>
              </a:rPr>
              <a:t>The relationship between the chemical equation and the concentrations of reactants and products is called the </a:t>
            </a:r>
            <a:r>
              <a:rPr lang="en-US" sz="3200" b="1" dirty="0">
                <a:solidFill>
                  <a:srgbClr val="FFFF00"/>
                </a:solidFill>
                <a:ea typeface="+mn-ea"/>
              </a:rPr>
              <a:t>law of mass action</a:t>
            </a:r>
            <a:r>
              <a:rPr lang="en-US" sz="3200" dirty="0">
                <a:ea typeface="+mn-ea"/>
              </a:rPr>
              <a:t>.</a:t>
            </a:r>
            <a:r>
              <a:rPr lang="en-US" sz="3200" dirty="0">
                <a:solidFill>
                  <a:schemeClr val="accent1">
                    <a:lumMod val="50000"/>
                  </a:schemeClr>
                </a:solidFill>
                <a:ea typeface="+mn-ea"/>
              </a:rPr>
              <a:t> </a:t>
            </a:r>
          </a:p>
          <a:p>
            <a:pPr eaLnBrk="1" hangingPunct="1">
              <a:lnSpc>
                <a:spcPct val="90000"/>
              </a:lnSpc>
              <a:defRPr/>
            </a:pPr>
            <a:endParaRPr lang="en-US" sz="3200" dirty="0">
              <a:ea typeface="+mn-ea"/>
            </a:endParaRPr>
          </a:p>
        </p:txBody>
      </p:sp>
    </p:spTree>
    <p:extLst>
      <p:ext uri="{BB962C8B-B14F-4D97-AF65-F5344CB8AC3E}">
        <p14:creationId xmlns:p14="http://schemas.microsoft.com/office/powerpoint/2010/main" val="2354150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dissolve">
                                      <p:cBhvr>
                                        <p:cTn id="12"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8458200" cy="579438"/>
          </a:xfrm>
        </p:spPr>
        <p:txBody>
          <a:bodyPr/>
          <a:lstStyle/>
          <a:p>
            <a:pPr eaLnBrk="1" hangingPunct="1"/>
            <a:r>
              <a:rPr lang="en-US">
                <a:latin typeface="Arial" charset="0"/>
                <a:cs typeface="Arial" charset="0"/>
              </a:rPr>
              <a:t>Equilibrium Constant</a:t>
            </a:r>
          </a:p>
        </p:txBody>
      </p:sp>
      <p:pic>
        <p:nvPicPr>
          <p:cNvPr id="23555" name="Picture 7" descr="14_Pg654_UnFigur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b="2740"/>
          <a:stretch>
            <a:fillRect/>
          </a:stretch>
        </p:blipFill>
        <p:spPr>
          <a:xfrm>
            <a:off x="6646862" y="3733800"/>
            <a:ext cx="2344738" cy="2971800"/>
          </a:xfrm>
        </p:spPr>
      </p:pic>
      <p:sp>
        <p:nvSpPr>
          <p:cNvPr id="19459" name="Rectangle 3"/>
          <p:cNvSpPr>
            <a:spLocks noChangeArrowheads="1"/>
          </p:cNvSpPr>
          <p:nvPr/>
        </p:nvSpPr>
        <p:spPr bwMode="auto">
          <a:xfrm>
            <a:off x="304800" y="990600"/>
            <a:ext cx="84582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lnSpc>
                <a:spcPct val="90000"/>
              </a:lnSpc>
              <a:spcBef>
                <a:spcPct val="20000"/>
              </a:spcBef>
              <a:buFontTx/>
              <a:buChar char="•"/>
            </a:pPr>
            <a:r>
              <a:rPr lang="en-US" dirty="0"/>
              <a:t>For the general equation </a:t>
            </a:r>
            <a:r>
              <a:rPr lang="en-US" i="1" dirty="0" err="1"/>
              <a:t>a</a:t>
            </a:r>
            <a:r>
              <a:rPr lang="en-US" dirty="0" err="1"/>
              <a:t>A</a:t>
            </a:r>
            <a:r>
              <a:rPr lang="en-US" dirty="0"/>
              <a:t> + </a:t>
            </a:r>
            <a:r>
              <a:rPr lang="en-US" i="1" dirty="0" err="1"/>
              <a:t>b</a:t>
            </a:r>
            <a:r>
              <a:rPr lang="en-US" dirty="0" err="1"/>
              <a:t>B</a:t>
            </a:r>
            <a:r>
              <a:rPr lang="en-US" dirty="0"/>
              <a:t> </a:t>
            </a:r>
            <a:r>
              <a:rPr lang="en-US" dirty="0" err="1">
                <a:latin typeface="Symbol" charset="0"/>
                <a:cs typeface="Royal Society of Chemistry" charset="0"/>
                <a:sym typeface="Symbol" charset="0"/>
              </a:rPr>
              <a:t>Û</a:t>
            </a:r>
            <a:r>
              <a:rPr lang="en-US" dirty="0">
                <a:sym typeface="Symbol" charset="0"/>
              </a:rPr>
              <a:t> </a:t>
            </a:r>
            <a:r>
              <a:rPr lang="en-US" i="1" dirty="0" err="1">
                <a:sym typeface="Symbol" charset="0"/>
              </a:rPr>
              <a:t>c</a:t>
            </a:r>
            <a:r>
              <a:rPr lang="en-US" dirty="0" err="1">
                <a:sym typeface="Symbol" charset="0"/>
              </a:rPr>
              <a:t>C</a:t>
            </a:r>
            <a:r>
              <a:rPr lang="en-US" dirty="0">
                <a:sym typeface="Symbol" charset="0"/>
              </a:rPr>
              <a:t> + </a:t>
            </a:r>
            <a:r>
              <a:rPr lang="en-US" i="1" dirty="0" err="1">
                <a:sym typeface="Symbol" charset="0"/>
              </a:rPr>
              <a:t>d</a:t>
            </a:r>
            <a:r>
              <a:rPr lang="en-US" dirty="0" err="1">
                <a:sym typeface="Symbol" charset="0"/>
              </a:rPr>
              <a:t>D</a:t>
            </a:r>
            <a:r>
              <a:rPr lang="en-US" dirty="0">
                <a:sym typeface="Symbol" charset="0"/>
              </a:rPr>
              <a:t>, the law of mass action gives the relationship belo</a:t>
            </a:r>
            <a:r>
              <a:rPr lang="en-US" sz="2600" dirty="0">
                <a:sym typeface="Symbol" charset="0"/>
              </a:rPr>
              <a:t>w. </a:t>
            </a:r>
          </a:p>
          <a:p>
            <a:pPr marL="742950" lvl="1" indent="-285750" eaLnBrk="1" hangingPunct="1">
              <a:lnSpc>
                <a:spcPct val="90000"/>
              </a:lnSpc>
              <a:spcBef>
                <a:spcPct val="20000"/>
              </a:spcBef>
              <a:buFontTx/>
              <a:buChar char="–"/>
            </a:pPr>
            <a:r>
              <a:rPr lang="en-US" sz="2200" dirty="0"/>
              <a:t>The lowercase letters represent the coefficients of the balanced chemical equation.</a:t>
            </a:r>
          </a:p>
          <a:p>
            <a:pPr marL="742950" lvl="1" indent="-285750" eaLnBrk="1" hangingPunct="1">
              <a:lnSpc>
                <a:spcPct val="90000"/>
              </a:lnSpc>
              <a:spcBef>
                <a:spcPct val="20000"/>
              </a:spcBef>
              <a:buFontTx/>
              <a:buChar char="–"/>
            </a:pPr>
            <a:r>
              <a:rPr lang="en-US" sz="2200" dirty="0"/>
              <a:t>Always products over reactants</a:t>
            </a:r>
            <a:r>
              <a:rPr lang="en-US" sz="2000" dirty="0"/>
              <a:t> </a:t>
            </a:r>
            <a:endParaRPr lang="en-US" b="1" i="1" dirty="0">
              <a:solidFill>
                <a:srgbClr val="3C8C93"/>
              </a:solidFill>
              <a:sym typeface="Symbol" charset="0"/>
            </a:endParaRPr>
          </a:p>
          <a:p>
            <a:pPr marL="342900" indent="-342900" eaLnBrk="1" hangingPunct="1">
              <a:lnSpc>
                <a:spcPct val="90000"/>
              </a:lnSpc>
              <a:spcBef>
                <a:spcPct val="20000"/>
              </a:spcBef>
              <a:buFontTx/>
              <a:buChar char="•"/>
            </a:pPr>
            <a:r>
              <a:rPr lang="en-US" b="1" i="1" dirty="0">
                <a:solidFill>
                  <a:srgbClr val="FFFF00"/>
                </a:solidFill>
                <a:sym typeface="Symbol" charset="0"/>
              </a:rPr>
              <a:t>K</a:t>
            </a:r>
            <a:r>
              <a:rPr lang="en-US" b="1" dirty="0">
                <a:solidFill>
                  <a:srgbClr val="3C8C93"/>
                </a:solidFill>
                <a:sym typeface="Symbol" charset="0"/>
              </a:rPr>
              <a:t> </a:t>
            </a:r>
            <a:r>
              <a:rPr lang="en-US" dirty="0">
                <a:sym typeface="Symbol" charset="0"/>
              </a:rPr>
              <a:t>is called the </a:t>
            </a:r>
            <a:r>
              <a:rPr lang="en-US" b="1" dirty="0">
                <a:solidFill>
                  <a:srgbClr val="FFFF00"/>
                </a:solidFill>
                <a:sym typeface="Symbol" charset="0"/>
              </a:rPr>
              <a:t>equilibrium constant</a:t>
            </a:r>
            <a:r>
              <a:rPr lang="en-US" dirty="0">
                <a:sym typeface="Symbol" charset="0"/>
              </a:rPr>
              <a:t>.</a:t>
            </a:r>
          </a:p>
          <a:p>
            <a:pPr marL="742950" lvl="1" indent="-285750" eaLnBrk="1" hangingPunct="1">
              <a:lnSpc>
                <a:spcPct val="90000"/>
              </a:lnSpc>
              <a:spcBef>
                <a:spcPct val="20000"/>
              </a:spcBef>
              <a:buFontTx/>
              <a:buChar char="–"/>
            </a:pPr>
            <a:r>
              <a:rPr lang="en-US" sz="2200" dirty="0" err="1">
                <a:sym typeface="Symbol" charset="0"/>
              </a:rPr>
              <a:t>Unitless</a:t>
            </a:r>
            <a:endParaRPr lang="en-US" sz="2200" dirty="0">
              <a:sym typeface="Symbol" charset="0"/>
            </a:endParaRPr>
          </a:p>
          <a:p>
            <a:pPr marL="342900" indent="-342900" eaLnBrk="1" hangingPunct="1">
              <a:lnSpc>
                <a:spcPct val="90000"/>
              </a:lnSpc>
              <a:spcBef>
                <a:spcPct val="20000"/>
              </a:spcBef>
              <a:buFontTx/>
              <a:buChar char="•"/>
            </a:pPr>
            <a:endParaRPr lang="en-US" dirty="0"/>
          </a:p>
        </p:txBody>
      </p:sp>
    </p:spTree>
    <p:extLst>
      <p:ext uri="{BB962C8B-B14F-4D97-AF65-F5344CB8AC3E}">
        <p14:creationId xmlns:p14="http://schemas.microsoft.com/office/powerpoint/2010/main" val="1802086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dissolve">
                                      <p:cBhvr>
                                        <p:cTn id="7"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76200"/>
            <a:ext cx="7772400" cy="1143000"/>
          </a:xfrm>
        </p:spPr>
        <p:txBody>
          <a:bodyPr/>
          <a:lstStyle/>
          <a:p>
            <a:pPr eaLnBrk="1" hangingPunct="1"/>
            <a:r>
              <a:rPr lang="en-US" dirty="0">
                <a:latin typeface="Arial" charset="0"/>
                <a:cs typeface="Arial" charset="0"/>
              </a:rPr>
              <a:t>Writing Equilibrium Constant Expressions</a:t>
            </a:r>
          </a:p>
        </p:txBody>
      </p:sp>
      <p:sp>
        <p:nvSpPr>
          <p:cNvPr id="20486" name="Text Box 6"/>
          <p:cNvSpPr txBox="1">
            <a:spLocks noChangeArrowheads="1"/>
          </p:cNvSpPr>
          <p:nvPr/>
        </p:nvSpPr>
        <p:spPr bwMode="auto">
          <a:xfrm>
            <a:off x="533400" y="1219200"/>
            <a:ext cx="7924800" cy="294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404813">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en-US" sz="2800">
                <a:sym typeface="Symbol" charset="0"/>
              </a:rPr>
              <a:t>So, for the reaction </a:t>
            </a:r>
          </a:p>
          <a:p>
            <a:endParaRPr lang="en-US" sz="2800">
              <a:sym typeface="Symbol" charset="0"/>
            </a:endParaRPr>
          </a:p>
          <a:p>
            <a:r>
              <a:rPr lang="en-US" sz="2800">
                <a:sym typeface="Symbol" charset="0"/>
              </a:rPr>
              <a:t>2 N</a:t>
            </a:r>
            <a:r>
              <a:rPr lang="en-US" sz="2800" baseline="-25000">
                <a:sym typeface="Symbol" charset="0"/>
              </a:rPr>
              <a:t>2</a:t>
            </a:r>
            <a:r>
              <a:rPr lang="en-US" sz="2800">
                <a:sym typeface="Symbol" charset="0"/>
              </a:rPr>
              <a:t>O</a:t>
            </a:r>
            <a:r>
              <a:rPr lang="en-US" sz="2800" baseline="-25000">
                <a:sym typeface="Symbol" charset="0"/>
              </a:rPr>
              <a:t>5(</a:t>
            </a:r>
            <a:r>
              <a:rPr lang="en-US" sz="2800" i="1" baseline="-25000">
                <a:sym typeface="Symbol" charset="0"/>
              </a:rPr>
              <a:t>g</a:t>
            </a:r>
            <a:r>
              <a:rPr lang="en-US" sz="2800" baseline="-25000">
                <a:sym typeface="Symbol" charset="0"/>
              </a:rPr>
              <a:t>)</a:t>
            </a:r>
            <a:r>
              <a:rPr lang="en-US" sz="2800">
                <a:sym typeface="Symbol" charset="0"/>
              </a:rPr>
              <a:t> </a:t>
            </a:r>
            <a:r>
              <a:rPr lang="en-US" sz="2800">
                <a:latin typeface="Symbol" charset="0"/>
                <a:cs typeface="Royal Society of Chemistry" charset="0"/>
                <a:sym typeface="Symbol" charset="0"/>
              </a:rPr>
              <a:t>Û</a:t>
            </a:r>
            <a:r>
              <a:rPr lang="en-US" sz="2800">
                <a:sym typeface="Symbol" charset="0"/>
              </a:rPr>
              <a:t> 4 NO</a:t>
            </a:r>
            <a:r>
              <a:rPr lang="en-US" sz="2800" baseline="-25000">
                <a:sym typeface="Symbol" charset="0"/>
              </a:rPr>
              <a:t>2(</a:t>
            </a:r>
            <a:r>
              <a:rPr lang="en-US" sz="2800" i="1" baseline="-25000">
                <a:sym typeface="Symbol" charset="0"/>
              </a:rPr>
              <a:t>g</a:t>
            </a:r>
            <a:r>
              <a:rPr lang="en-US" sz="2800" baseline="-25000">
                <a:sym typeface="Symbol" charset="0"/>
              </a:rPr>
              <a:t>)</a:t>
            </a:r>
            <a:r>
              <a:rPr lang="en-US" sz="2800">
                <a:sym typeface="Symbol" charset="0"/>
              </a:rPr>
              <a:t> + O</a:t>
            </a:r>
            <a:r>
              <a:rPr lang="en-US" sz="2800" baseline="-25000">
                <a:sym typeface="Symbol" charset="0"/>
              </a:rPr>
              <a:t>2(</a:t>
            </a:r>
            <a:r>
              <a:rPr lang="en-US" sz="2800" i="1" baseline="-25000">
                <a:sym typeface="Symbol" charset="0"/>
              </a:rPr>
              <a:t>g</a:t>
            </a:r>
            <a:r>
              <a:rPr lang="en-US" sz="2800" baseline="-25000">
                <a:sym typeface="Symbol" charset="0"/>
              </a:rPr>
              <a:t>) </a:t>
            </a:r>
          </a:p>
          <a:p>
            <a:endParaRPr lang="en-US" sz="2800" baseline="-25000">
              <a:sym typeface="Symbol" charset="0"/>
            </a:endParaRPr>
          </a:p>
          <a:p>
            <a:r>
              <a:rPr lang="en-US" sz="2800">
                <a:sym typeface="Symbol" charset="0"/>
              </a:rPr>
              <a:t>the equilibrium constant expression is as follows:</a:t>
            </a:r>
          </a:p>
          <a:p>
            <a:endParaRPr lang="en-US" sz="2800"/>
          </a:p>
        </p:txBody>
      </p:sp>
      <p:pic>
        <p:nvPicPr>
          <p:cNvPr id="245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343400"/>
            <a:ext cx="426034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2812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dissolve">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6200"/>
            <a:ext cx="8001000" cy="838200"/>
          </a:xfrm>
        </p:spPr>
        <p:txBody>
          <a:bodyPr/>
          <a:lstStyle/>
          <a:p>
            <a:r>
              <a:rPr lang="en-US" u="sng"/>
              <a:t>Product Favored Equilibrium</a:t>
            </a:r>
          </a:p>
        </p:txBody>
      </p:sp>
      <p:sp>
        <p:nvSpPr>
          <p:cNvPr id="33796" name="Text Box 4"/>
          <p:cNvSpPr txBox="1">
            <a:spLocks noChangeArrowheads="1"/>
          </p:cNvSpPr>
          <p:nvPr/>
        </p:nvSpPr>
        <p:spPr bwMode="auto">
          <a:xfrm>
            <a:off x="669925" y="838200"/>
            <a:ext cx="7940675" cy="946150"/>
          </a:xfrm>
          <a:prstGeom prst="rect">
            <a:avLst/>
          </a:prstGeom>
          <a:noFill/>
          <a:ln w="9525">
            <a:noFill/>
            <a:miter lim="800000"/>
            <a:headEnd/>
            <a:tailEnd/>
          </a:ln>
          <a:effectLst/>
        </p:spPr>
        <p:txBody>
          <a:bodyPr>
            <a:spAutoFit/>
          </a:bodyPr>
          <a:lstStyle/>
          <a:p>
            <a:r>
              <a:rPr lang="en-US"/>
              <a:t>Large values for </a:t>
            </a:r>
            <a:r>
              <a:rPr lang="en-US" i="1">
                <a:solidFill>
                  <a:schemeClr val="accent1"/>
                </a:solidFill>
                <a:latin typeface="Times New Roman" pitchFamily="18" charset="0"/>
              </a:rPr>
              <a:t>K</a:t>
            </a:r>
            <a:r>
              <a:rPr lang="en-US"/>
              <a:t> signify the reaction is “product favored”</a:t>
            </a:r>
          </a:p>
        </p:txBody>
      </p:sp>
      <p:sp>
        <p:nvSpPr>
          <p:cNvPr id="33797" name="Text Box 5"/>
          <p:cNvSpPr txBox="1">
            <a:spLocks noChangeArrowheads="1"/>
          </p:cNvSpPr>
          <p:nvPr/>
        </p:nvSpPr>
        <p:spPr bwMode="auto">
          <a:xfrm>
            <a:off x="990600" y="5334000"/>
            <a:ext cx="7331075" cy="946150"/>
          </a:xfrm>
          <a:prstGeom prst="rect">
            <a:avLst/>
          </a:prstGeom>
          <a:noFill/>
          <a:ln w="9525">
            <a:noFill/>
            <a:miter lim="800000"/>
            <a:headEnd/>
            <a:tailEnd/>
          </a:ln>
          <a:effectLst/>
        </p:spPr>
        <p:txBody>
          <a:bodyPr>
            <a:spAutoFit/>
          </a:bodyPr>
          <a:lstStyle/>
          <a:p>
            <a:r>
              <a:rPr lang="en-US"/>
              <a:t>When equilibrium is achieved, </a:t>
            </a:r>
            <a:r>
              <a:rPr lang="en-US" u="sng"/>
              <a:t>most reactant</a:t>
            </a:r>
            <a:r>
              <a:rPr lang="en-US"/>
              <a:t> has been </a:t>
            </a:r>
            <a:r>
              <a:rPr lang="en-US" u="sng"/>
              <a:t>converted to product</a:t>
            </a:r>
          </a:p>
        </p:txBody>
      </p:sp>
      <p:pic>
        <p:nvPicPr>
          <p:cNvPr id="33800" name="Picture 8" descr="Equilibrium3"/>
          <p:cNvPicPr>
            <a:picLocks noChangeAspect="1" noChangeArrowheads="1"/>
          </p:cNvPicPr>
          <p:nvPr/>
        </p:nvPicPr>
        <p:blipFill>
          <a:blip r:embed="rId2" cstate="print"/>
          <a:srcRect/>
          <a:stretch>
            <a:fillRect/>
          </a:stretch>
        </p:blipFill>
        <p:spPr bwMode="auto">
          <a:xfrm>
            <a:off x="1981200" y="1905000"/>
            <a:ext cx="4800600" cy="33797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wipe(up)">
                                      <p:cBhvr>
                                        <p:cTn id="7" dur="1000"/>
                                        <p:tgtEl>
                                          <p:spTgt spid="3380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3797"/>
                                        </p:tgtEl>
                                        <p:attrNameLst>
                                          <p:attrName>style.visibility</p:attrName>
                                        </p:attrNameLst>
                                      </p:cBhvr>
                                      <p:to>
                                        <p:strVal val="visible"/>
                                      </p:to>
                                    </p:set>
                                    <p:animEffect transition="in" filter="wipe(up)">
                                      <p:cBhvr>
                                        <p:cTn id="10"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7772400" cy="579438"/>
          </a:xfrm>
        </p:spPr>
        <p:txBody>
          <a:bodyPr/>
          <a:lstStyle/>
          <a:p>
            <a:pPr eaLnBrk="1" hangingPunct="1"/>
            <a:r>
              <a:rPr lang="en-US">
                <a:latin typeface="Arial" charset="0"/>
                <a:cs typeface="Arial" charset="0"/>
              </a:rPr>
              <a:t>A Large Equilibrium Constant</a:t>
            </a:r>
          </a:p>
        </p:txBody>
      </p:sp>
      <p:pic>
        <p:nvPicPr>
          <p:cNvPr id="27651" name="Picture 6" descr="14_04_Figure"/>
          <p:cNvPicPr>
            <a:picLocks noChangeAspect="1" noChangeArrowheads="1"/>
          </p:cNvPicPr>
          <p:nvPr/>
        </p:nvPicPr>
        <p:blipFill>
          <a:blip r:embed="rId3">
            <a:extLst>
              <a:ext uri="{28A0092B-C50C-407E-A947-70E740481C1C}">
                <a14:useLocalDpi xmlns:a14="http://schemas.microsoft.com/office/drawing/2010/main" val="0"/>
              </a:ext>
            </a:extLst>
          </a:blip>
          <a:srcRect b="6383"/>
          <a:stretch>
            <a:fillRect/>
          </a:stretch>
        </p:blipFill>
        <p:spPr bwMode="auto">
          <a:xfrm>
            <a:off x="533400" y="1468438"/>
            <a:ext cx="8077200" cy="424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658447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76200"/>
            <a:ext cx="8001000" cy="838200"/>
          </a:xfrm>
        </p:spPr>
        <p:txBody>
          <a:bodyPr/>
          <a:lstStyle/>
          <a:p>
            <a:r>
              <a:rPr lang="en-US" u="sng"/>
              <a:t>Reactant Favored Equilibrium</a:t>
            </a:r>
          </a:p>
        </p:txBody>
      </p:sp>
      <p:sp>
        <p:nvSpPr>
          <p:cNvPr id="34821" name="Text Box 5"/>
          <p:cNvSpPr txBox="1">
            <a:spLocks noChangeArrowheads="1"/>
          </p:cNvSpPr>
          <p:nvPr/>
        </p:nvSpPr>
        <p:spPr bwMode="auto">
          <a:xfrm>
            <a:off x="609600" y="838200"/>
            <a:ext cx="7940675" cy="946150"/>
          </a:xfrm>
          <a:prstGeom prst="rect">
            <a:avLst/>
          </a:prstGeom>
          <a:noFill/>
          <a:ln w="9525">
            <a:noFill/>
            <a:miter lim="800000"/>
            <a:headEnd/>
            <a:tailEnd/>
          </a:ln>
          <a:effectLst/>
        </p:spPr>
        <p:txBody>
          <a:bodyPr>
            <a:spAutoFit/>
          </a:bodyPr>
          <a:lstStyle/>
          <a:p>
            <a:r>
              <a:rPr lang="en-US"/>
              <a:t>Small values for </a:t>
            </a:r>
            <a:r>
              <a:rPr lang="en-US" i="1">
                <a:solidFill>
                  <a:schemeClr val="accent1"/>
                </a:solidFill>
                <a:latin typeface="Times New Roman" pitchFamily="18" charset="0"/>
              </a:rPr>
              <a:t>K</a:t>
            </a:r>
            <a:r>
              <a:rPr lang="en-US"/>
              <a:t> signify the reaction is “reactant favored”</a:t>
            </a:r>
          </a:p>
        </p:txBody>
      </p:sp>
      <p:sp>
        <p:nvSpPr>
          <p:cNvPr id="34822" name="Text Box 6"/>
          <p:cNvSpPr txBox="1">
            <a:spLocks noChangeArrowheads="1"/>
          </p:cNvSpPr>
          <p:nvPr/>
        </p:nvSpPr>
        <p:spPr bwMode="auto">
          <a:xfrm>
            <a:off x="914400" y="5302250"/>
            <a:ext cx="7331075" cy="946150"/>
          </a:xfrm>
          <a:prstGeom prst="rect">
            <a:avLst/>
          </a:prstGeom>
          <a:noFill/>
          <a:ln w="9525">
            <a:noFill/>
            <a:miter lim="800000"/>
            <a:headEnd/>
            <a:tailEnd/>
          </a:ln>
          <a:effectLst/>
        </p:spPr>
        <p:txBody>
          <a:bodyPr>
            <a:spAutoFit/>
          </a:bodyPr>
          <a:lstStyle/>
          <a:p>
            <a:r>
              <a:rPr lang="en-US"/>
              <a:t>When equilibrium is achieved, </a:t>
            </a:r>
            <a:r>
              <a:rPr lang="en-US" u="sng"/>
              <a:t>very little reactant</a:t>
            </a:r>
            <a:r>
              <a:rPr lang="en-US"/>
              <a:t> has been </a:t>
            </a:r>
            <a:r>
              <a:rPr lang="en-US" u="sng"/>
              <a:t>converted to product</a:t>
            </a:r>
          </a:p>
        </p:txBody>
      </p:sp>
      <p:pic>
        <p:nvPicPr>
          <p:cNvPr id="34823" name="Picture 7" descr="Equilibrium2"/>
          <p:cNvPicPr>
            <a:picLocks noChangeAspect="1" noChangeArrowheads="1"/>
          </p:cNvPicPr>
          <p:nvPr/>
        </p:nvPicPr>
        <p:blipFill>
          <a:blip r:embed="rId2" cstate="print"/>
          <a:srcRect/>
          <a:stretch>
            <a:fillRect/>
          </a:stretch>
        </p:blipFill>
        <p:spPr bwMode="auto">
          <a:xfrm>
            <a:off x="1981200" y="1905000"/>
            <a:ext cx="4724400" cy="33258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wipe(up)">
                                      <p:cBhvr>
                                        <p:cTn id="7" dur="1000"/>
                                        <p:tgtEl>
                                          <p:spTgt spid="3482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4822"/>
                                        </p:tgtEl>
                                        <p:attrNameLst>
                                          <p:attrName>style.visibility</p:attrName>
                                        </p:attrNameLst>
                                      </p:cBhvr>
                                      <p:to>
                                        <p:strVal val="visible"/>
                                      </p:to>
                                    </p:set>
                                    <p:animEffect transition="in" filter="wipe(up)">
                                      <p:cBhvr>
                                        <p:cTn id="10" dur="10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7772400" cy="579438"/>
          </a:xfrm>
        </p:spPr>
        <p:txBody>
          <a:bodyPr/>
          <a:lstStyle/>
          <a:p>
            <a:pPr eaLnBrk="1" hangingPunct="1"/>
            <a:r>
              <a:rPr lang="en-US">
                <a:latin typeface="Arial" charset="0"/>
                <a:cs typeface="Arial" charset="0"/>
              </a:rPr>
              <a:t>A Small Equilibrium Constant</a:t>
            </a:r>
          </a:p>
        </p:txBody>
      </p:sp>
      <p:pic>
        <p:nvPicPr>
          <p:cNvPr id="28675" name="Picture 5" descr="14_05_Figure"/>
          <p:cNvPicPr>
            <a:picLocks noChangeAspect="1" noChangeArrowheads="1"/>
          </p:cNvPicPr>
          <p:nvPr/>
        </p:nvPicPr>
        <p:blipFill>
          <a:blip r:embed="rId3">
            <a:extLst>
              <a:ext uri="{28A0092B-C50C-407E-A947-70E740481C1C}">
                <a14:useLocalDpi xmlns:a14="http://schemas.microsoft.com/office/drawing/2010/main" val="0"/>
              </a:ext>
            </a:extLst>
          </a:blip>
          <a:srcRect b="4367"/>
          <a:stretch>
            <a:fillRect/>
          </a:stretch>
        </p:blipFill>
        <p:spPr bwMode="auto">
          <a:xfrm>
            <a:off x="457200" y="1447800"/>
            <a:ext cx="8153400" cy="437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7738642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066800"/>
          </a:xfrm>
        </p:spPr>
        <p:txBody>
          <a:bodyPr/>
          <a:lstStyle/>
          <a:p>
            <a:pPr eaLnBrk="1" hangingPunct="1"/>
            <a:r>
              <a:rPr lang="en-US" dirty="0">
                <a:solidFill>
                  <a:srgbClr val="4D4D4D"/>
                </a:solidFill>
                <a:latin typeface="Arial" charset="0"/>
                <a:cs typeface="Arial" charset="0"/>
              </a:rPr>
              <a:t>Relationships between </a:t>
            </a:r>
            <a:r>
              <a:rPr lang="en-US" i="1" dirty="0">
                <a:solidFill>
                  <a:srgbClr val="4D4D4D"/>
                </a:solidFill>
                <a:latin typeface="Arial" charset="0"/>
                <a:cs typeface="Arial" charset="0"/>
              </a:rPr>
              <a:t>K</a:t>
            </a:r>
            <a:r>
              <a:rPr lang="en-US" dirty="0">
                <a:solidFill>
                  <a:srgbClr val="4D4D4D"/>
                </a:solidFill>
                <a:latin typeface="Arial" charset="0"/>
                <a:cs typeface="Arial" charset="0"/>
              </a:rPr>
              <a:t> and Chemical Equations</a:t>
            </a:r>
            <a:endParaRPr lang="en-US" sz="4000" dirty="0">
              <a:solidFill>
                <a:srgbClr val="4D4D4D"/>
              </a:solidFill>
              <a:latin typeface="Arial" charset="0"/>
              <a:cs typeface="Arial" charset="0"/>
            </a:endParaRPr>
          </a:p>
        </p:txBody>
      </p:sp>
      <p:sp>
        <p:nvSpPr>
          <p:cNvPr id="29699" name="Rectangle 3"/>
          <p:cNvSpPr>
            <a:spLocks noGrp="1" noChangeArrowheads="1"/>
          </p:cNvSpPr>
          <p:nvPr>
            <p:ph idx="1"/>
          </p:nvPr>
        </p:nvSpPr>
        <p:spPr>
          <a:xfrm>
            <a:off x="304800" y="1524000"/>
            <a:ext cx="8610600" cy="1143000"/>
          </a:xfrm>
        </p:spPr>
        <p:txBody>
          <a:bodyPr/>
          <a:lstStyle/>
          <a:p>
            <a:pPr eaLnBrk="1" hangingPunct="1"/>
            <a:r>
              <a:rPr lang="en-US" sz="2800" b="0" dirty="0">
                <a:solidFill>
                  <a:srgbClr val="4D4D4D"/>
                </a:solidFill>
                <a:latin typeface="Arial" charset="0"/>
              </a:rPr>
              <a:t>When the reaction is written backward, the equilibrium constant is inverted.</a:t>
            </a:r>
          </a:p>
        </p:txBody>
      </p:sp>
      <p:sp>
        <p:nvSpPr>
          <p:cNvPr id="29700" name="Text Box 5"/>
          <p:cNvSpPr txBox="1">
            <a:spLocks noChangeArrowheads="1"/>
          </p:cNvSpPr>
          <p:nvPr/>
        </p:nvSpPr>
        <p:spPr bwMode="auto">
          <a:xfrm>
            <a:off x="76200" y="2895600"/>
            <a:ext cx="45720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100" dirty="0">
                <a:solidFill>
                  <a:srgbClr val="4D4D4D"/>
                </a:solidFill>
              </a:rPr>
              <a:t>For the reaction </a:t>
            </a:r>
            <a:r>
              <a:rPr lang="en-US" sz="2100" i="1" dirty="0" err="1">
                <a:solidFill>
                  <a:srgbClr val="4D4D4D"/>
                </a:solidFill>
              </a:rPr>
              <a:t>a</a:t>
            </a:r>
            <a:r>
              <a:rPr lang="en-US" sz="2100" dirty="0" err="1">
                <a:solidFill>
                  <a:srgbClr val="4D4D4D"/>
                </a:solidFill>
              </a:rPr>
              <a:t>A</a:t>
            </a:r>
            <a:r>
              <a:rPr lang="en-US" sz="2100" dirty="0">
                <a:solidFill>
                  <a:srgbClr val="4D4D4D"/>
                </a:solidFill>
              </a:rPr>
              <a:t> + </a:t>
            </a:r>
            <a:r>
              <a:rPr lang="en-US" sz="2100" i="1" dirty="0" err="1">
                <a:solidFill>
                  <a:srgbClr val="4D4D4D"/>
                </a:solidFill>
              </a:rPr>
              <a:t>b</a:t>
            </a:r>
            <a:r>
              <a:rPr lang="en-US" sz="2100" dirty="0" err="1">
                <a:solidFill>
                  <a:srgbClr val="4D4D4D"/>
                </a:solidFill>
              </a:rPr>
              <a:t>B</a:t>
            </a:r>
            <a:r>
              <a:rPr lang="en-US" sz="2100" dirty="0">
                <a:solidFill>
                  <a:srgbClr val="4D4D4D"/>
                </a:solidFill>
              </a:rPr>
              <a:t> </a:t>
            </a:r>
            <a:r>
              <a:rPr lang="en-US" sz="2000" dirty="0" err="1">
                <a:solidFill>
                  <a:srgbClr val="4D4D4D"/>
                </a:solidFill>
                <a:latin typeface="Symbol" charset="0"/>
                <a:cs typeface="Royal Society of Chemistry" charset="0"/>
                <a:sym typeface="Symbol" charset="0"/>
              </a:rPr>
              <a:t>Û</a:t>
            </a:r>
            <a:r>
              <a:rPr lang="en-US" sz="2100" dirty="0">
                <a:solidFill>
                  <a:srgbClr val="4D4D4D"/>
                </a:solidFill>
                <a:sym typeface="Symbol" charset="0"/>
              </a:rPr>
              <a:t> </a:t>
            </a:r>
            <a:r>
              <a:rPr lang="en-US" sz="2100" i="1" dirty="0" err="1">
                <a:solidFill>
                  <a:srgbClr val="4D4D4D"/>
                </a:solidFill>
                <a:sym typeface="Symbol" charset="0"/>
              </a:rPr>
              <a:t>c</a:t>
            </a:r>
            <a:r>
              <a:rPr lang="en-US" sz="2100" dirty="0" err="1">
                <a:solidFill>
                  <a:srgbClr val="4D4D4D"/>
                </a:solidFill>
                <a:sym typeface="Symbol" charset="0"/>
              </a:rPr>
              <a:t>C</a:t>
            </a:r>
            <a:r>
              <a:rPr lang="en-US" sz="2100" dirty="0">
                <a:solidFill>
                  <a:srgbClr val="4D4D4D"/>
                </a:solidFill>
                <a:sym typeface="Symbol" charset="0"/>
              </a:rPr>
              <a:t> + </a:t>
            </a:r>
            <a:r>
              <a:rPr lang="en-US" sz="2100" i="1" dirty="0" err="1">
                <a:solidFill>
                  <a:srgbClr val="4D4D4D"/>
                </a:solidFill>
                <a:sym typeface="Symbol" charset="0"/>
              </a:rPr>
              <a:t>d</a:t>
            </a:r>
            <a:r>
              <a:rPr lang="en-US" sz="2100" dirty="0" err="1">
                <a:solidFill>
                  <a:srgbClr val="4D4D4D"/>
                </a:solidFill>
                <a:sym typeface="Symbol" charset="0"/>
              </a:rPr>
              <a:t>D</a:t>
            </a:r>
            <a:endParaRPr lang="en-US" sz="2100" dirty="0">
              <a:solidFill>
                <a:srgbClr val="4D4D4D"/>
              </a:solidFill>
              <a:sym typeface="Symbol" charset="0"/>
            </a:endParaRPr>
          </a:p>
          <a:p>
            <a:r>
              <a:rPr lang="en-US" sz="2100" dirty="0">
                <a:solidFill>
                  <a:srgbClr val="4D4D4D"/>
                </a:solidFill>
                <a:sym typeface="Symbol" charset="0"/>
              </a:rPr>
              <a:t>the equilibrium constant expression is as follows:</a:t>
            </a:r>
          </a:p>
        </p:txBody>
      </p:sp>
      <p:sp>
        <p:nvSpPr>
          <p:cNvPr id="29701" name="Text Box 6"/>
          <p:cNvSpPr txBox="1">
            <a:spLocks noChangeArrowheads="1"/>
          </p:cNvSpPr>
          <p:nvPr/>
        </p:nvSpPr>
        <p:spPr bwMode="auto">
          <a:xfrm>
            <a:off x="4637088" y="2895600"/>
            <a:ext cx="4506912"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100" dirty="0">
                <a:solidFill>
                  <a:srgbClr val="4D4D4D"/>
                </a:solidFill>
              </a:rPr>
              <a:t>For the reaction </a:t>
            </a:r>
            <a:r>
              <a:rPr lang="en-US" sz="2100" i="1" dirty="0" err="1">
                <a:solidFill>
                  <a:srgbClr val="4D4D4D"/>
                </a:solidFill>
              </a:rPr>
              <a:t>c</a:t>
            </a:r>
            <a:r>
              <a:rPr lang="en-US" sz="2100" dirty="0" err="1">
                <a:solidFill>
                  <a:srgbClr val="4D4D4D"/>
                </a:solidFill>
              </a:rPr>
              <a:t>C</a:t>
            </a:r>
            <a:r>
              <a:rPr lang="en-US" sz="2100" dirty="0">
                <a:solidFill>
                  <a:srgbClr val="4D4D4D"/>
                </a:solidFill>
              </a:rPr>
              <a:t> + </a:t>
            </a:r>
            <a:r>
              <a:rPr lang="en-US" sz="2100" i="1" dirty="0" err="1">
                <a:solidFill>
                  <a:srgbClr val="4D4D4D"/>
                </a:solidFill>
              </a:rPr>
              <a:t>d</a:t>
            </a:r>
            <a:r>
              <a:rPr lang="en-US" sz="2100" dirty="0" err="1">
                <a:solidFill>
                  <a:srgbClr val="4D4D4D"/>
                </a:solidFill>
              </a:rPr>
              <a:t>D</a:t>
            </a:r>
            <a:r>
              <a:rPr lang="en-US" sz="2100" dirty="0">
                <a:solidFill>
                  <a:srgbClr val="4D4D4D"/>
                </a:solidFill>
              </a:rPr>
              <a:t> </a:t>
            </a:r>
            <a:r>
              <a:rPr lang="en-US" sz="2000" dirty="0" err="1">
                <a:solidFill>
                  <a:srgbClr val="4D4D4D"/>
                </a:solidFill>
                <a:latin typeface="Symbol" charset="0"/>
                <a:cs typeface="Royal Society of Chemistry" charset="0"/>
                <a:sym typeface="Symbol" charset="0"/>
              </a:rPr>
              <a:t>Û</a:t>
            </a:r>
            <a:r>
              <a:rPr lang="en-US" sz="2100" dirty="0">
                <a:solidFill>
                  <a:srgbClr val="4D4D4D"/>
                </a:solidFill>
                <a:sym typeface="Symbol" charset="0"/>
              </a:rPr>
              <a:t> </a:t>
            </a:r>
            <a:r>
              <a:rPr lang="en-US" sz="2100" i="1" dirty="0" err="1">
                <a:solidFill>
                  <a:srgbClr val="4D4D4D"/>
                </a:solidFill>
                <a:sym typeface="Symbol" charset="0"/>
              </a:rPr>
              <a:t>a</a:t>
            </a:r>
            <a:r>
              <a:rPr lang="en-US" sz="2100" dirty="0" err="1">
                <a:solidFill>
                  <a:srgbClr val="4D4D4D"/>
                </a:solidFill>
                <a:sym typeface="Symbol" charset="0"/>
              </a:rPr>
              <a:t>A</a:t>
            </a:r>
            <a:r>
              <a:rPr lang="en-US" sz="2100" dirty="0">
                <a:solidFill>
                  <a:srgbClr val="4D4D4D"/>
                </a:solidFill>
                <a:sym typeface="Symbol" charset="0"/>
              </a:rPr>
              <a:t> + </a:t>
            </a:r>
            <a:r>
              <a:rPr lang="en-US" sz="2100" i="1" dirty="0" err="1">
                <a:solidFill>
                  <a:srgbClr val="4D4D4D"/>
                </a:solidFill>
                <a:sym typeface="Symbol" charset="0"/>
              </a:rPr>
              <a:t>b</a:t>
            </a:r>
            <a:r>
              <a:rPr lang="en-US" sz="2100" dirty="0" err="1">
                <a:solidFill>
                  <a:srgbClr val="4D4D4D"/>
                </a:solidFill>
                <a:sym typeface="Symbol" charset="0"/>
              </a:rPr>
              <a:t>B</a:t>
            </a:r>
            <a:endParaRPr lang="en-US" sz="2100" dirty="0">
              <a:solidFill>
                <a:srgbClr val="4D4D4D"/>
              </a:solidFill>
              <a:sym typeface="Symbol" charset="0"/>
            </a:endParaRPr>
          </a:p>
          <a:p>
            <a:r>
              <a:rPr lang="en-US" sz="2100" dirty="0">
                <a:solidFill>
                  <a:srgbClr val="4D4D4D"/>
                </a:solidFill>
                <a:sym typeface="Symbol" charset="0"/>
              </a:rPr>
              <a:t>the equilibrium constant expression is as follows:</a:t>
            </a:r>
          </a:p>
        </p:txBody>
      </p:sp>
      <p:pic>
        <p:nvPicPr>
          <p:cNvPr id="29702" name="Picture 10" descr="Picture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0850"/>
            <a:ext cx="4125913"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3" name="Picture 11" descr="Picture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5688" y="4144962"/>
            <a:ext cx="4278312"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4" name="Picture 12" descr="Picture1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449887"/>
            <a:ext cx="4406900" cy="125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76512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dissolve">
                                      <p:cBhvr>
                                        <p:cTn id="12" dur="500"/>
                                        <p:tgtEl>
                                          <p:spTgt spid="2970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702"/>
                                        </p:tgtEl>
                                        <p:attrNameLst>
                                          <p:attrName>style.visibility</p:attrName>
                                        </p:attrNameLst>
                                      </p:cBhvr>
                                      <p:to>
                                        <p:strVal val="visible"/>
                                      </p:to>
                                    </p:set>
                                    <p:animEffect transition="in" filter="dissolve">
                                      <p:cBhvr>
                                        <p:cTn id="17" dur="500"/>
                                        <p:tgtEl>
                                          <p:spTgt spid="2970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701"/>
                                        </p:tgtEl>
                                        <p:attrNameLst>
                                          <p:attrName>style.visibility</p:attrName>
                                        </p:attrNameLst>
                                      </p:cBhvr>
                                      <p:to>
                                        <p:strVal val="visible"/>
                                      </p:to>
                                    </p:set>
                                    <p:animEffect transition="in" filter="dissolve">
                                      <p:cBhvr>
                                        <p:cTn id="22" dur="500"/>
                                        <p:tgtEl>
                                          <p:spTgt spid="2970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9703"/>
                                        </p:tgtEl>
                                        <p:attrNameLst>
                                          <p:attrName>style.visibility</p:attrName>
                                        </p:attrNameLst>
                                      </p:cBhvr>
                                      <p:to>
                                        <p:strVal val="visible"/>
                                      </p:to>
                                    </p:set>
                                    <p:animEffect transition="in" filter="dissolve">
                                      <p:cBhvr>
                                        <p:cTn id="27" dur="500"/>
                                        <p:tgtEl>
                                          <p:spTgt spid="2970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9704"/>
                                        </p:tgtEl>
                                        <p:attrNameLst>
                                          <p:attrName>style.visibility</p:attrName>
                                        </p:attrNameLst>
                                      </p:cBhvr>
                                      <p:to>
                                        <p:strVal val="visible"/>
                                      </p:to>
                                    </p:set>
                                    <p:animEffect transition="in" filter="dissolve">
                                      <p:cBhvr>
                                        <p:cTn id="32"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700" grpId="0"/>
      <p:bldP spid="2970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1066800"/>
          </a:xfrm>
        </p:spPr>
        <p:txBody>
          <a:bodyPr/>
          <a:lstStyle/>
          <a:p>
            <a:pPr eaLnBrk="1" hangingPunct="1"/>
            <a:r>
              <a:rPr lang="en-US" dirty="0">
                <a:solidFill>
                  <a:srgbClr val="4D4D4D"/>
                </a:solidFill>
                <a:latin typeface="Arial" charset="0"/>
                <a:cs typeface="Arial" charset="0"/>
              </a:rPr>
              <a:t>Relationships between </a:t>
            </a:r>
            <a:r>
              <a:rPr lang="en-US" i="1" dirty="0">
                <a:solidFill>
                  <a:srgbClr val="4D4D4D"/>
                </a:solidFill>
                <a:latin typeface="Arial" charset="0"/>
                <a:cs typeface="Arial" charset="0"/>
              </a:rPr>
              <a:t>K</a:t>
            </a:r>
            <a:r>
              <a:rPr lang="en-US" dirty="0">
                <a:solidFill>
                  <a:srgbClr val="4D4D4D"/>
                </a:solidFill>
                <a:latin typeface="Arial" charset="0"/>
                <a:cs typeface="Arial" charset="0"/>
              </a:rPr>
              <a:t> and Chemical Equations</a:t>
            </a:r>
          </a:p>
        </p:txBody>
      </p:sp>
      <p:sp>
        <p:nvSpPr>
          <p:cNvPr id="30723" name="Rectangle 3"/>
          <p:cNvSpPr>
            <a:spLocks noGrp="1" noChangeArrowheads="1"/>
          </p:cNvSpPr>
          <p:nvPr>
            <p:ph idx="1"/>
          </p:nvPr>
        </p:nvSpPr>
        <p:spPr>
          <a:xfrm>
            <a:off x="304800" y="1447800"/>
            <a:ext cx="8610600" cy="1143000"/>
          </a:xfrm>
        </p:spPr>
        <p:txBody>
          <a:bodyPr/>
          <a:lstStyle/>
          <a:p>
            <a:pPr eaLnBrk="1" hangingPunct="1"/>
            <a:r>
              <a:rPr lang="en-US" sz="3200" b="0" dirty="0">
                <a:solidFill>
                  <a:srgbClr val="4D4D4D"/>
                </a:solidFill>
                <a:latin typeface="Arial" charset="0"/>
              </a:rPr>
              <a:t>When the coefficients of an equation are multiplied by a factor, the equilibrium constant is raised to that factor.</a:t>
            </a:r>
          </a:p>
        </p:txBody>
      </p:sp>
      <p:sp>
        <p:nvSpPr>
          <p:cNvPr id="30724" name="Text Box 5"/>
          <p:cNvSpPr txBox="1">
            <a:spLocks noChangeArrowheads="1"/>
          </p:cNvSpPr>
          <p:nvPr/>
        </p:nvSpPr>
        <p:spPr bwMode="auto">
          <a:xfrm>
            <a:off x="228600" y="3048000"/>
            <a:ext cx="44196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200" b="0" dirty="0">
                <a:solidFill>
                  <a:srgbClr val="4D4D4D"/>
                </a:solidFill>
              </a:rPr>
              <a:t>For the reaction </a:t>
            </a:r>
            <a:r>
              <a:rPr lang="en-US" sz="2200" b="0" i="1" dirty="0" err="1">
                <a:solidFill>
                  <a:srgbClr val="4D4D4D"/>
                </a:solidFill>
              </a:rPr>
              <a:t>a</a:t>
            </a:r>
            <a:r>
              <a:rPr lang="en-US" sz="2200" b="0" dirty="0" err="1">
                <a:solidFill>
                  <a:srgbClr val="4D4D4D"/>
                </a:solidFill>
              </a:rPr>
              <a:t>A</a:t>
            </a:r>
            <a:r>
              <a:rPr lang="en-US" sz="2200" b="0" dirty="0">
                <a:solidFill>
                  <a:srgbClr val="4D4D4D"/>
                </a:solidFill>
              </a:rPr>
              <a:t> + </a:t>
            </a:r>
            <a:r>
              <a:rPr lang="en-US" sz="2200" b="0" i="1" dirty="0" err="1">
                <a:solidFill>
                  <a:srgbClr val="4D4D4D"/>
                </a:solidFill>
              </a:rPr>
              <a:t>b</a:t>
            </a:r>
            <a:r>
              <a:rPr lang="en-US" sz="2200" b="0" dirty="0" err="1">
                <a:solidFill>
                  <a:srgbClr val="4D4D4D"/>
                </a:solidFill>
              </a:rPr>
              <a:t>B</a:t>
            </a:r>
            <a:r>
              <a:rPr lang="en-US" sz="2200" b="0" dirty="0">
                <a:solidFill>
                  <a:srgbClr val="4D4D4D"/>
                </a:solidFill>
              </a:rPr>
              <a:t> </a:t>
            </a:r>
            <a:r>
              <a:rPr lang="en-US" sz="2000" b="0" dirty="0" err="1">
                <a:solidFill>
                  <a:srgbClr val="4D4D4D"/>
                </a:solidFill>
                <a:latin typeface="Symbol" charset="0"/>
                <a:cs typeface="Royal Society of Chemistry" charset="0"/>
                <a:sym typeface="Symbol" charset="0"/>
              </a:rPr>
              <a:t>Û</a:t>
            </a:r>
            <a:r>
              <a:rPr lang="en-US" sz="2200" b="0" dirty="0">
                <a:solidFill>
                  <a:srgbClr val="4D4D4D"/>
                </a:solidFill>
                <a:sym typeface="Symbol" charset="0"/>
              </a:rPr>
              <a:t> </a:t>
            </a:r>
            <a:r>
              <a:rPr lang="en-US" sz="2200" b="0" i="1" dirty="0" err="1">
                <a:solidFill>
                  <a:srgbClr val="4D4D4D"/>
                </a:solidFill>
                <a:sym typeface="Symbol" charset="0"/>
              </a:rPr>
              <a:t>c</a:t>
            </a:r>
            <a:r>
              <a:rPr lang="en-US" sz="2200" b="0" dirty="0" err="1">
                <a:solidFill>
                  <a:srgbClr val="4D4D4D"/>
                </a:solidFill>
                <a:sym typeface="Symbol" charset="0"/>
              </a:rPr>
              <a:t>C</a:t>
            </a:r>
            <a:r>
              <a:rPr lang="en-US" sz="2200" b="0" dirty="0">
                <a:solidFill>
                  <a:srgbClr val="4D4D4D"/>
                </a:solidFill>
                <a:sym typeface="Symbol" charset="0"/>
              </a:rPr>
              <a:t> </a:t>
            </a:r>
          </a:p>
          <a:p>
            <a:r>
              <a:rPr lang="en-US" sz="2200" b="0" dirty="0">
                <a:solidFill>
                  <a:srgbClr val="4D4D4D"/>
                </a:solidFill>
                <a:sym typeface="Symbol" charset="0"/>
              </a:rPr>
              <a:t>the equilibrium constant expression is as follows:</a:t>
            </a:r>
          </a:p>
        </p:txBody>
      </p:sp>
      <p:sp>
        <p:nvSpPr>
          <p:cNvPr id="30725" name="Text Box 6"/>
          <p:cNvSpPr txBox="1">
            <a:spLocks noChangeArrowheads="1"/>
          </p:cNvSpPr>
          <p:nvPr/>
        </p:nvSpPr>
        <p:spPr bwMode="auto">
          <a:xfrm>
            <a:off x="4648200" y="3048000"/>
            <a:ext cx="44958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200" b="0" dirty="0">
                <a:solidFill>
                  <a:srgbClr val="4D4D4D"/>
                </a:solidFill>
              </a:rPr>
              <a:t>For the reaction 2</a:t>
            </a:r>
            <a:r>
              <a:rPr lang="en-US" sz="2200" b="0" i="1" dirty="0">
                <a:solidFill>
                  <a:srgbClr val="4D4D4D"/>
                </a:solidFill>
              </a:rPr>
              <a:t>a</a:t>
            </a:r>
            <a:r>
              <a:rPr lang="en-US" sz="2200" b="0" dirty="0">
                <a:solidFill>
                  <a:srgbClr val="4D4D4D"/>
                </a:solidFill>
              </a:rPr>
              <a:t>A + 2</a:t>
            </a:r>
            <a:r>
              <a:rPr lang="en-US" sz="2200" b="0" i="1" dirty="0">
                <a:solidFill>
                  <a:srgbClr val="4D4D4D"/>
                </a:solidFill>
              </a:rPr>
              <a:t>b</a:t>
            </a:r>
            <a:r>
              <a:rPr lang="en-US" sz="2200" b="0" dirty="0">
                <a:solidFill>
                  <a:srgbClr val="4D4D4D"/>
                </a:solidFill>
              </a:rPr>
              <a:t>B </a:t>
            </a:r>
            <a:r>
              <a:rPr lang="en-US" sz="2000" b="0" dirty="0" err="1">
                <a:solidFill>
                  <a:srgbClr val="4D4D4D"/>
                </a:solidFill>
                <a:latin typeface="Symbol" charset="0"/>
                <a:cs typeface="Royal Society of Chemistry" charset="0"/>
                <a:sym typeface="Symbol" charset="0"/>
              </a:rPr>
              <a:t>Û</a:t>
            </a:r>
            <a:r>
              <a:rPr lang="en-US" sz="2200" b="0" dirty="0">
                <a:solidFill>
                  <a:srgbClr val="4D4D4D"/>
                </a:solidFill>
                <a:sym typeface="Symbol" charset="0"/>
              </a:rPr>
              <a:t> 2</a:t>
            </a:r>
            <a:r>
              <a:rPr lang="en-US" sz="2200" b="0" i="1" dirty="0">
                <a:solidFill>
                  <a:srgbClr val="4D4D4D"/>
                </a:solidFill>
                <a:sym typeface="Symbol" charset="0"/>
              </a:rPr>
              <a:t>c</a:t>
            </a:r>
            <a:r>
              <a:rPr lang="en-US" sz="2200" b="0" dirty="0">
                <a:solidFill>
                  <a:srgbClr val="4D4D4D"/>
                </a:solidFill>
                <a:sym typeface="Symbol" charset="0"/>
              </a:rPr>
              <a:t>C </a:t>
            </a:r>
          </a:p>
          <a:p>
            <a:r>
              <a:rPr lang="en-US" sz="2200" b="0" dirty="0">
                <a:solidFill>
                  <a:srgbClr val="4D4D4D"/>
                </a:solidFill>
                <a:sym typeface="Symbol" charset="0"/>
              </a:rPr>
              <a:t>the equilibrium constant expression is as follows:</a:t>
            </a:r>
          </a:p>
        </p:txBody>
      </p:sp>
      <p:pic>
        <p:nvPicPr>
          <p:cNvPr id="30726" name="Picture 10" descr="Picture1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14800"/>
            <a:ext cx="3790950" cy="114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7" name="Picture 11" descr="Picture1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068763"/>
            <a:ext cx="3681413" cy="2408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8" name="Picture 12" descr="Picture1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5638800"/>
            <a:ext cx="3406775"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91355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dissolve">
                                      <p:cBhvr>
                                        <p:cTn id="7" dur="5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26"/>
                                        </p:tgtEl>
                                        <p:attrNameLst>
                                          <p:attrName>style.visibility</p:attrName>
                                        </p:attrNameLst>
                                      </p:cBhvr>
                                      <p:to>
                                        <p:strVal val="visible"/>
                                      </p:to>
                                    </p:set>
                                    <p:animEffect transition="in" filter="dissolve">
                                      <p:cBhvr>
                                        <p:cTn id="12" dur="500"/>
                                        <p:tgtEl>
                                          <p:spTgt spid="307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5"/>
                                        </p:tgtEl>
                                        <p:attrNameLst>
                                          <p:attrName>style.visibility</p:attrName>
                                        </p:attrNameLst>
                                      </p:cBhvr>
                                      <p:to>
                                        <p:strVal val="visible"/>
                                      </p:to>
                                    </p:set>
                                    <p:animEffect transition="in" filter="dissolve">
                                      <p:cBhvr>
                                        <p:cTn id="17" dur="500"/>
                                        <p:tgtEl>
                                          <p:spTgt spid="307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727"/>
                                        </p:tgtEl>
                                        <p:attrNameLst>
                                          <p:attrName>style.visibility</p:attrName>
                                        </p:attrNameLst>
                                      </p:cBhvr>
                                      <p:to>
                                        <p:strVal val="visible"/>
                                      </p:to>
                                    </p:set>
                                    <p:animEffect transition="in" filter="dissolve">
                                      <p:cBhvr>
                                        <p:cTn id="22" dur="500"/>
                                        <p:tgtEl>
                                          <p:spTgt spid="3072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728"/>
                                        </p:tgtEl>
                                        <p:attrNameLst>
                                          <p:attrName>style.visibility</p:attrName>
                                        </p:attrNameLst>
                                      </p:cBhvr>
                                      <p:to>
                                        <p:strVal val="visible"/>
                                      </p:to>
                                    </p:set>
                                    <p:animEffect transition="in" filter="dissolve">
                                      <p:cBhvr>
                                        <p:cTn id="27"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8534400" cy="1066800"/>
          </a:xfrm>
        </p:spPr>
        <p:txBody>
          <a:bodyPr/>
          <a:lstStyle/>
          <a:p>
            <a:pPr eaLnBrk="1" hangingPunct="1"/>
            <a:r>
              <a:rPr lang="en-US" dirty="0">
                <a:solidFill>
                  <a:srgbClr val="4D4D4D"/>
                </a:solidFill>
                <a:latin typeface="Arial" charset="0"/>
                <a:cs typeface="Arial" charset="0"/>
              </a:rPr>
              <a:t>Relationships between </a:t>
            </a:r>
            <a:r>
              <a:rPr lang="en-US" i="1" dirty="0">
                <a:solidFill>
                  <a:srgbClr val="4D4D4D"/>
                </a:solidFill>
                <a:latin typeface="Arial" charset="0"/>
                <a:cs typeface="Arial" charset="0"/>
              </a:rPr>
              <a:t>K</a:t>
            </a:r>
            <a:r>
              <a:rPr lang="en-US" dirty="0">
                <a:solidFill>
                  <a:srgbClr val="4D4D4D"/>
                </a:solidFill>
                <a:latin typeface="Arial" charset="0"/>
                <a:cs typeface="Arial" charset="0"/>
              </a:rPr>
              <a:t> and Chemical Equations</a:t>
            </a:r>
          </a:p>
        </p:txBody>
      </p:sp>
      <p:sp>
        <p:nvSpPr>
          <p:cNvPr id="31747" name="Rectangle 3"/>
          <p:cNvSpPr>
            <a:spLocks noGrp="1" noChangeArrowheads="1"/>
          </p:cNvSpPr>
          <p:nvPr>
            <p:ph idx="1"/>
          </p:nvPr>
        </p:nvSpPr>
        <p:spPr>
          <a:xfrm>
            <a:off x="304800" y="1371600"/>
            <a:ext cx="8610600" cy="1295400"/>
          </a:xfrm>
        </p:spPr>
        <p:txBody>
          <a:bodyPr/>
          <a:lstStyle/>
          <a:p>
            <a:pPr eaLnBrk="1" hangingPunct="1">
              <a:lnSpc>
                <a:spcPct val="90000"/>
              </a:lnSpc>
            </a:pPr>
            <a:r>
              <a:rPr lang="en-US" sz="2800" b="0" dirty="0">
                <a:solidFill>
                  <a:srgbClr val="4D4D4D"/>
                </a:solidFill>
                <a:latin typeface="Arial" charset="0"/>
              </a:rPr>
              <a:t>When you add equations to get a new equation, the equilibrium constant of the new equation is the product of the equilibrium constants of the old equations.</a:t>
            </a:r>
          </a:p>
        </p:txBody>
      </p:sp>
      <p:sp>
        <p:nvSpPr>
          <p:cNvPr id="31748" name="Text Box 5"/>
          <p:cNvSpPr txBox="1">
            <a:spLocks noChangeArrowheads="1"/>
          </p:cNvSpPr>
          <p:nvPr/>
        </p:nvSpPr>
        <p:spPr bwMode="auto">
          <a:xfrm>
            <a:off x="228600" y="3124200"/>
            <a:ext cx="44196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200" b="0" dirty="0">
                <a:solidFill>
                  <a:srgbClr val="4D4D4D"/>
                </a:solidFill>
              </a:rPr>
              <a:t>For the reactions (1) </a:t>
            </a:r>
            <a:r>
              <a:rPr lang="en-US" sz="2200" b="0" i="1" dirty="0" err="1">
                <a:solidFill>
                  <a:srgbClr val="4D4D4D"/>
                </a:solidFill>
              </a:rPr>
              <a:t>a</a:t>
            </a:r>
            <a:r>
              <a:rPr lang="en-US" sz="2200" b="0" dirty="0" err="1">
                <a:solidFill>
                  <a:srgbClr val="4D4D4D"/>
                </a:solidFill>
              </a:rPr>
              <a:t>A</a:t>
            </a:r>
            <a:r>
              <a:rPr lang="en-US" sz="2200" b="0" dirty="0">
                <a:solidFill>
                  <a:srgbClr val="4D4D4D"/>
                </a:solidFill>
              </a:rPr>
              <a:t> </a:t>
            </a:r>
            <a:r>
              <a:rPr lang="en-US" sz="2000" b="0" dirty="0" err="1">
                <a:solidFill>
                  <a:srgbClr val="4D4D4D"/>
                </a:solidFill>
                <a:latin typeface="Symbol" charset="0"/>
                <a:cs typeface="Royal Society of Chemistry" charset="0"/>
                <a:sym typeface="Symbol" charset="0"/>
              </a:rPr>
              <a:t>Û</a:t>
            </a:r>
            <a:r>
              <a:rPr lang="en-US" sz="2200" b="0" dirty="0">
                <a:solidFill>
                  <a:srgbClr val="4D4D4D"/>
                </a:solidFill>
              </a:rPr>
              <a:t> </a:t>
            </a:r>
            <a:r>
              <a:rPr lang="en-US" sz="2200" b="0" i="1" dirty="0" err="1">
                <a:solidFill>
                  <a:srgbClr val="4D4D4D"/>
                </a:solidFill>
              </a:rPr>
              <a:t>b</a:t>
            </a:r>
            <a:r>
              <a:rPr lang="en-US" sz="2200" b="0" dirty="0" err="1">
                <a:solidFill>
                  <a:srgbClr val="4D4D4D"/>
                </a:solidFill>
              </a:rPr>
              <a:t>B</a:t>
            </a:r>
            <a:r>
              <a:rPr lang="en-US" sz="2200" b="0" dirty="0">
                <a:solidFill>
                  <a:srgbClr val="4D4D4D"/>
                </a:solidFill>
              </a:rPr>
              <a:t>  and (2) </a:t>
            </a:r>
            <a:r>
              <a:rPr lang="en-US" sz="2200" b="0" i="1" dirty="0" err="1">
                <a:solidFill>
                  <a:srgbClr val="4D4D4D"/>
                </a:solidFill>
              </a:rPr>
              <a:t>b</a:t>
            </a:r>
            <a:r>
              <a:rPr lang="en-US" sz="2200" b="0" dirty="0" err="1">
                <a:solidFill>
                  <a:srgbClr val="4D4D4D"/>
                </a:solidFill>
              </a:rPr>
              <a:t>B</a:t>
            </a:r>
            <a:r>
              <a:rPr lang="en-US" b="0" dirty="0">
                <a:solidFill>
                  <a:srgbClr val="4D4D4D"/>
                </a:solidFill>
              </a:rPr>
              <a:t> </a:t>
            </a:r>
            <a:r>
              <a:rPr lang="en-US" sz="2000" b="0" dirty="0" err="1">
                <a:solidFill>
                  <a:srgbClr val="4D4D4D"/>
                </a:solidFill>
                <a:latin typeface="Symbol" charset="0"/>
                <a:cs typeface="Royal Society of Chemistry" charset="0"/>
                <a:sym typeface="Symbol" charset="0"/>
              </a:rPr>
              <a:t>Û</a:t>
            </a:r>
            <a:r>
              <a:rPr lang="en-US" sz="2200" b="0" dirty="0">
                <a:solidFill>
                  <a:srgbClr val="4D4D4D"/>
                </a:solidFill>
                <a:sym typeface="Symbol" charset="0"/>
              </a:rPr>
              <a:t> </a:t>
            </a:r>
            <a:r>
              <a:rPr lang="en-US" sz="2200" b="0" i="1" dirty="0" err="1">
                <a:solidFill>
                  <a:srgbClr val="4D4D4D"/>
                </a:solidFill>
                <a:sym typeface="Symbol" charset="0"/>
              </a:rPr>
              <a:t>c</a:t>
            </a:r>
            <a:r>
              <a:rPr lang="en-US" sz="2200" b="0" dirty="0" err="1">
                <a:solidFill>
                  <a:srgbClr val="4D4D4D"/>
                </a:solidFill>
                <a:sym typeface="Symbol" charset="0"/>
              </a:rPr>
              <a:t>C</a:t>
            </a:r>
            <a:r>
              <a:rPr lang="en-US" sz="2200" b="0" dirty="0">
                <a:solidFill>
                  <a:srgbClr val="4D4D4D"/>
                </a:solidFill>
                <a:sym typeface="Symbol" charset="0"/>
              </a:rPr>
              <a:t> the equilibrium constant expressions are as follows:</a:t>
            </a:r>
          </a:p>
        </p:txBody>
      </p:sp>
      <p:sp>
        <p:nvSpPr>
          <p:cNvPr id="31749" name="Text Box 6"/>
          <p:cNvSpPr txBox="1">
            <a:spLocks noChangeArrowheads="1"/>
          </p:cNvSpPr>
          <p:nvPr/>
        </p:nvSpPr>
        <p:spPr bwMode="auto">
          <a:xfrm>
            <a:off x="5334000" y="2819400"/>
            <a:ext cx="38100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200" b="0" dirty="0">
                <a:solidFill>
                  <a:srgbClr val="4D4D4D"/>
                </a:solidFill>
              </a:rPr>
              <a:t>For the reaction </a:t>
            </a:r>
            <a:r>
              <a:rPr lang="en-US" sz="2200" b="0" i="1" dirty="0" err="1">
                <a:solidFill>
                  <a:srgbClr val="4D4D4D"/>
                </a:solidFill>
              </a:rPr>
              <a:t>a</a:t>
            </a:r>
            <a:r>
              <a:rPr lang="en-US" sz="2200" b="0" dirty="0" err="1">
                <a:solidFill>
                  <a:srgbClr val="4D4D4D"/>
                </a:solidFill>
              </a:rPr>
              <a:t>A</a:t>
            </a:r>
            <a:r>
              <a:rPr lang="en-US" sz="2200" b="0" dirty="0">
                <a:solidFill>
                  <a:srgbClr val="4D4D4D"/>
                </a:solidFill>
              </a:rPr>
              <a:t> </a:t>
            </a:r>
            <a:r>
              <a:rPr lang="en-US" sz="2000" b="0" dirty="0" err="1">
                <a:solidFill>
                  <a:srgbClr val="4D4D4D"/>
                </a:solidFill>
                <a:latin typeface="Symbol" charset="0"/>
                <a:cs typeface="Royal Society of Chemistry" charset="0"/>
                <a:sym typeface="Symbol" charset="0"/>
              </a:rPr>
              <a:t>Û</a:t>
            </a:r>
            <a:r>
              <a:rPr lang="en-US" sz="2200" b="0" dirty="0">
                <a:solidFill>
                  <a:srgbClr val="4D4D4D"/>
                </a:solidFill>
                <a:sym typeface="Symbol" charset="0"/>
              </a:rPr>
              <a:t> </a:t>
            </a:r>
            <a:r>
              <a:rPr lang="en-US" sz="2200" b="0" i="1" dirty="0" err="1">
                <a:solidFill>
                  <a:srgbClr val="4D4D4D"/>
                </a:solidFill>
                <a:sym typeface="Symbol" charset="0"/>
              </a:rPr>
              <a:t>c</a:t>
            </a:r>
            <a:r>
              <a:rPr lang="en-US" sz="2200" b="0" dirty="0" err="1">
                <a:solidFill>
                  <a:srgbClr val="4D4D4D"/>
                </a:solidFill>
                <a:sym typeface="Symbol" charset="0"/>
              </a:rPr>
              <a:t>C</a:t>
            </a:r>
            <a:r>
              <a:rPr lang="en-US" sz="2200" b="0" dirty="0">
                <a:solidFill>
                  <a:srgbClr val="4D4D4D"/>
                </a:solidFill>
                <a:sym typeface="Symbol" charset="0"/>
              </a:rPr>
              <a:t> </a:t>
            </a:r>
          </a:p>
          <a:p>
            <a:r>
              <a:rPr lang="en-US" sz="2200" b="0" dirty="0">
                <a:solidFill>
                  <a:srgbClr val="4D4D4D"/>
                </a:solidFill>
                <a:sym typeface="Symbol" charset="0"/>
              </a:rPr>
              <a:t>the equilibrium constant expression is as follows:</a:t>
            </a:r>
          </a:p>
        </p:txBody>
      </p:sp>
      <p:sp>
        <p:nvSpPr>
          <p:cNvPr id="31750" name="Line 10"/>
          <p:cNvSpPr>
            <a:spLocks noChangeShapeType="1"/>
          </p:cNvSpPr>
          <p:nvPr/>
        </p:nvSpPr>
        <p:spPr bwMode="auto">
          <a:xfrm flipV="1">
            <a:off x="6840538" y="5194300"/>
            <a:ext cx="685800" cy="152400"/>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51" name="Line 11"/>
          <p:cNvSpPr>
            <a:spLocks noChangeShapeType="1"/>
          </p:cNvSpPr>
          <p:nvPr/>
        </p:nvSpPr>
        <p:spPr bwMode="auto">
          <a:xfrm flipV="1">
            <a:off x="7924800" y="5635625"/>
            <a:ext cx="685800" cy="152400"/>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31752" name="Picture 13" descr="Picture1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19600"/>
            <a:ext cx="2035175" cy="125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3" name="Picture 14" descr="Picture15.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419600"/>
            <a:ext cx="1993900"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4" name="Picture 15" descr="Picture1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962400"/>
            <a:ext cx="2224088" cy="207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5" name="Picture 16" descr="Picture17.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5715000"/>
            <a:ext cx="3627438"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61332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dissolve">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752"/>
                                        </p:tgtEl>
                                        <p:attrNameLst>
                                          <p:attrName>style.visibility</p:attrName>
                                        </p:attrNameLst>
                                      </p:cBhvr>
                                      <p:to>
                                        <p:strVal val="visible"/>
                                      </p:to>
                                    </p:set>
                                    <p:anim calcmode="lin" valueType="num">
                                      <p:cBhvr additive="base">
                                        <p:cTn id="12" dur="500" fill="hold"/>
                                        <p:tgtEl>
                                          <p:spTgt spid="31752"/>
                                        </p:tgtEl>
                                        <p:attrNameLst>
                                          <p:attrName>ppt_x</p:attrName>
                                        </p:attrNameLst>
                                      </p:cBhvr>
                                      <p:tavLst>
                                        <p:tav tm="0">
                                          <p:val>
                                            <p:strVal val="#ppt_x"/>
                                          </p:val>
                                        </p:tav>
                                        <p:tav tm="100000">
                                          <p:val>
                                            <p:strVal val="#ppt_x"/>
                                          </p:val>
                                        </p:tav>
                                      </p:tavLst>
                                    </p:anim>
                                    <p:anim calcmode="lin" valueType="num">
                                      <p:cBhvr additive="base">
                                        <p:cTn id="13"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1753"/>
                                        </p:tgtEl>
                                        <p:attrNameLst>
                                          <p:attrName>style.visibility</p:attrName>
                                        </p:attrNameLst>
                                      </p:cBhvr>
                                      <p:to>
                                        <p:strVal val="visible"/>
                                      </p:to>
                                    </p:set>
                                    <p:animEffect transition="in" filter="dissolve">
                                      <p:cBhvr>
                                        <p:cTn id="18" dur="500"/>
                                        <p:tgtEl>
                                          <p:spTgt spid="3175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1749"/>
                                        </p:tgtEl>
                                        <p:attrNameLst>
                                          <p:attrName>style.visibility</p:attrName>
                                        </p:attrNameLst>
                                      </p:cBhvr>
                                      <p:to>
                                        <p:strVal val="visible"/>
                                      </p:to>
                                    </p:set>
                                    <p:animEffect transition="in" filter="dissolve">
                                      <p:cBhvr>
                                        <p:cTn id="23" dur="500"/>
                                        <p:tgtEl>
                                          <p:spTgt spid="31749"/>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31754"/>
                                        </p:tgtEl>
                                        <p:attrNameLst>
                                          <p:attrName>style.visibility</p:attrName>
                                        </p:attrNameLst>
                                      </p:cBhvr>
                                      <p:to>
                                        <p:strVal val="visible"/>
                                      </p:to>
                                    </p:set>
                                    <p:anim calcmode="lin" valueType="num">
                                      <p:cBhvr additive="base">
                                        <p:cTn id="28" dur="500"/>
                                        <p:tgtEl>
                                          <p:spTgt spid="31754"/>
                                        </p:tgtEl>
                                        <p:attrNameLst>
                                          <p:attrName>ppt_y</p:attrName>
                                        </p:attrNameLst>
                                      </p:cBhvr>
                                      <p:tavLst>
                                        <p:tav tm="0">
                                          <p:val>
                                            <p:strVal val="#ppt_y+#ppt_h*1.125000"/>
                                          </p:val>
                                        </p:tav>
                                        <p:tav tm="100000">
                                          <p:val>
                                            <p:strVal val="#ppt_y"/>
                                          </p:val>
                                        </p:tav>
                                      </p:tavLst>
                                    </p:anim>
                                    <p:animEffect transition="in" filter="wipe(up)">
                                      <p:cBhvr>
                                        <p:cTn id="29" dur="500"/>
                                        <p:tgtEl>
                                          <p:spTgt spid="3175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1755"/>
                                        </p:tgtEl>
                                        <p:attrNameLst>
                                          <p:attrName>style.visibility</p:attrName>
                                        </p:attrNameLst>
                                      </p:cBhvr>
                                      <p:to>
                                        <p:strVal val="visible"/>
                                      </p:to>
                                    </p:set>
                                    <p:anim calcmode="lin" valueType="num">
                                      <p:cBhvr additive="base">
                                        <p:cTn id="34" dur="500" fill="hold"/>
                                        <p:tgtEl>
                                          <p:spTgt spid="31755"/>
                                        </p:tgtEl>
                                        <p:attrNameLst>
                                          <p:attrName>ppt_x</p:attrName>
                                        </p:attrNameLst>
                                      </p:cBhvr>
                                      <p:tavLst>
                                        <p:tav tm="0">
                                          <p:val>
                                            <p:strVal val="#ppt_x"/>
                                          </p:val>
                                        </p:tav>
                                        <p:tav tm="100000">
                                          <p:val>
                                            <p:strVal val="#ppt_x"/>
                                          </p:val>
                                        </p:tav>
                                      </p:tavLst>
                                    </p:anim>
                                    <p:anim calcmode="lin" valueType="num">
                                      <p:cBhvr additive="base">
                                        <p:cTn id="35" dur="500" fill="hold"/>
                                        <p:tgtEl>
                                          <p:spTgt spid="317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4800600" cy="762000"/>
          </a:xfrm>
        </p:spPr>
        <p:txBody>
          <a:bodyPr/>
          <a:lstStyle/>
          <a:p>
            <a:r>
              <a:rPr lang="en-US" sz="3200" u="sng"/>
              <a:t>Chemical Equilibrium</a:t>
            </a:r>
          </a:p>
        </p:txBody>
      </p:sp>
      <p:sp>
        <p:nvSpPr>
          <p:cNvPr id="4099" name="Text Box 3"/>
          <p:cNvSpPr txBox="1">
            <a:spLocks noChangeArrowheads="1"/>
          </p:cNvSpPr>
          <p:nvPr/>
        </p:nvSpPr>
        <p:spPr bwMode="auto">
          <a:xfrm>
            <a:off x="609600" y="990600"/>
            <a:ext cx="3465513" cy="457200"/>
          </a:xfrm>
          <a:prstGeom prst="rect">
            <a:avLst/>
          </a:prstGeom>
          <a:noFill/>
          <a:ln w="9525">
            <a:noFill/>
            <a:miter lim="800000"/>
            <a:headEnd/>
            <a:tailEnd/>
          </a:ln>
          <a:effectLst/>
        </p:spPr>
        <p:txBody>
          <a:bodyPr wrap="none">
            <a:spAutoFit/>
          </a:bodyPr>
          <a:lstStyle/>
          <a:p>
            <a:r>
              <a:rPr lang="en-US" sz="2400">
                <a:solidFill>
                  <a:schemeClr val="accent1"/>
                </a:solidFill>
              </a:rPr>
              <a:t>Reversible Reactions</a:t>
            </a:r>
            <a:r>
              <a:rPr lang="en-US" sz="2400"/>
              <a:t>: </a:t>
            </a:r>
          </a:p>
        </p:txBody>
      </p:sp>
      <p:sp>
        <p:nvSpPr>
          <p:cNvPr id="4100" name="Text Box 4"/>
          <p:cNvSpPr txBox="1">
            <a:spLocks noChangeArrowheads="1"/>
          </p:cNvSpPr>
          <p:nvPr/>
        </p:nvSpPr>
        <p:spPr bwMode="auto">
          <a:xfrm>
            <a:off x="1660525" y="1493838"/>
            <a:ext cx="6492875" cy="822325"/>
          </a:xfrm>
          <a:prstGeom prst="rect">
            <a:avLst/>
          </a:prstGeom>
          <a:noFill/>
          <a:ln w="9525">
            <a:noFill/>
            <a:miter lim="800000"/>
            <a:headEnd/>
            <a:tailEnd/>
          </a:ln>
          <a:effectLst/>
        </p:spPr>
        <p:txBody>
          <a:bodyPr>
            <a:spAutoFit/>
          </a:bodyPr>
          <a:lstStyle/>
          <a:p>
            <a:pPr marL="457200" indent="-457200"/>
            <a:r>
              <a:rPr lang="en-US" sz="2400"/>
              <a:t>A chemical reaction in which the products</a:t>
            </a:r>
          </a:p>
          <a:p>
            <a:pPr marL="457200" indent="-457200"/>
            <a:r>
              <a:rPr lang="en-US" sz="2400"/>
              <a:t>can react to re-form the reactants</a:t>
            </a:r>
          </a:p>
        </p:txBody>
      </p:sp>
      <p:sp>
        <p:nvSpPr>
          <p:cNvPr id="4101" name="Text Box 5"/>
          <p:cNvSpPr txBox="1">
            <a:spLocks noChangeArrowheads="1"/>
          </p:cNvSpPr>
          <p:nvPr/>
        </p:nvSpPr>
        <p:spPr bwMode="auto">
          <a:xfrm>
            <a:off x="609600" y="2667000"/>
            <a:ext cx="3419475" cy="457200"/>
          </a:xfrm>
          <a:prstGeom prst="rect">
            <a:avLst/>
          </a:prstGeom>
          <a:noFill/>
          <a:ln w="9525">
            <a:noFill/>
            <a:miter lim="800000"/>
            <a:headEnd/>
            <a:tailEnd/>
          </a:ln>
          <a:effectLst/>
        </p:spPr>
        <p:txBody>
          <a:bodyPr wrap="none">
            <a:spAutoFit/>
          </a:bodyPr>
          <a:lstStyle/>
          <a:p>
            <a:r>
              <a:rPr lang="en-US" sz="2400">
                <a:solidFill>
                  <a:schemeClr val="accent1"/>
                </a:solidFill>
              </a:rPr>
              <a:t>Chemical Equilibrium</a:t>
            </a:r>
            <a:r>
              <a:rPr lang="en-US" sz="2400"/>
              <a:t>: </a:t>
            </a:r>
          </a:p>
        </p:txBody>
      </p:sp>
      <p:sp>
        <p:nvSpPr>
          <p:cNvPr id="4102" name="Text Box 6"/>
          <p:cNvSpPr txBox="1">
            <a:spLocks noChangeArrowheads="1"/>
          </p:cNvSpPr>
          <p:nvPr/>
        </p:nvSpPr>
        <p:spPr bwMode="auto">
          <a:xfrm>
            <a:off x="1676400" y="3200400"/>
            <a:ext cx="6721475" cy="1552575"/>
          </a:xfrm>
          <a:prstGeom prst="rect">
            <a:avLst/>
          </a:prstGeom>
          <a:noFill/>
          <a:ln w="9525">
            <a:noFill/>
            <a:miter lim="800000"/>
            <a:headEnd/>
            <a:tailEnd/>
          </a:ln>
          <a:effectLst/>
        </p:spPr>
        <p:txBody>
          <a:bodyPr>
            <a:spAutoFit/>
          </a:bodyPr>
          <a:lstStyle/>
          <a:p>
            <a:pPr marL="457200" indent="-457200"/>
            <a:r>
              <a:rPr lang="en-US" sz="2400"/>
              <a:t>When the rate of the forward reaction</a:t>
            </a:r>
          </a:p>
          <a:p>
            <a:pPr marL="457200" indent="-457200"/>
            <a:r>
              <a:rPr lang="en-US" sz="2400"/>
              <a:t>equals the rate of the reverse reaction</a:t>
            </a:r>
          </a:p>
          <a:p>
            <a:pPr marL="457200" indent="-457200"/>
            <a:r>
              <a:rPr lang="en-US" sz="2400"/>
              <a:t>and the concentration of products and</a:t>
            </a:r>
          </a:p>
          <a:p>
            <a:pPr marL="457200" indent="-457200"/>
            <a:r>
              <a:rPr lang="en-US" sz="2400"/>
              <a:t>reactants remains unchanged</a:t>
            </a:r>
          </a:p>
        </p:txBody>
      </p:sp>
      <p:sp>
        <p:nvSpPr>
          <p:cNvPr id="4103" name="Text Box 7"/>
          <p:cNvSpPr txBox="1">
            <a:spLocks noChangeArrowheads="1"/>
          </p:cNvSpPr>
          <p:nvPr/>
        </p:nvSpPr>
        <p:spPr bwMode="auto">
          <a:xfrm>
            <a:off x="2438400" y="4876800"/>
            <a:ext cx="4194175" cy="457200"/>
          </a:xfrm>
          <a:prstGeom prst="rect">
            <a:avLst/>
          </a:prstGeom>
          <a:noFill/>
          <a:ln w="9525">
            <a:noFill/>
            <a:miter lim="800000"/>
            <a:headEnd/>
            <a:tailEnd/>
          </a:ln>
          <a:effectLst/>
        </p:spPr>
        <p:txBody>
          <a:bodyPr wrap="none">
            <a:spAutoFit/>
          </a:bodyPr>
          <a:lstStyle/>
          <a:p>
            <a:r>
              <a:rPr lang="en-US" sz="2400"/>
              <a:t>2HgO(s) </a:t>
            </a:r>
            <a:r>
              <a:rPr lang="en-US" sz="2400">
                <a:solidFill>
                  <a:schemeClr val="accent1"/>
                </a:solidFill>
                <a:sym typeface="Wingdings 3" pitchFamily="18" charset="2"/>
              </a:rPr>
              <a:t></a:t>
            </a:r>
            <a:r>
              <a:rPr lang="en-US" sz="2400"/>
              <a:t> 2Hg(l) + O2(g) </a:t>
            </a:r>
          </a:p>
        </p:txBody>
      </p:sp>
      <p:sp>
        <p:nvSpPr>
          <p:cNvPr id="4104" name="Text Box 8"/>
          <p:cNvSpPr txBox="1">
            <a:spLocks noChangeArrowheads="1"/>
          </p:cNvSpPr>
          <p:nvPr/>
        </p:nvSpPr>
        <p:spPr bwMode="auto">
          <a:xfrm>
            <a:off x="685800" y="5410200"/>
            <a:ext cx="8229600" cy="457200"/>
          </a:xfrm>
          <a:prstGeom prst="rect">
            <a:avLst/>
          </a:prstGeom>
          <a:noFill/>
          <a:ln w="9525">
            <a:noFill/>
            <a:miter lim="800000"/>
            <a:headEnd/>
            <a:tailEnd/>
          </a:ln>
          <a:effectLst/>
        </p:spPr>
        <p:txBody>
          <a:bodyPr>
            <a:spAutoFit/>
          </a:bodyPr>
          <a:lstStyle/>
          <a:p>
            <a:pPr marL="457200" indent="-457200"/>
            <a:r>
              <a:rPr lang="en-US" sz="1600"/>
              <a:t>Arrows going both directions ( </a:t>
            </a:r>
            <a:r>
              <a:rPr lang="en-US" sz="2400">
                <a:solidFill>
                  <a:schemeClr val="accent1"/>
                </a:solidFill>
                <a:sym typeface="Wingdings 3" pitchFamily="18" charset="2"/>
              </a:rPr>
              <a:t> </a:t>
            </a:r>
            <a:r>
              <a:rPr lang="en-US" sz="1600"/>
              <a:t>) indicates equilibrium in a chemical equation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box(in)">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slide(fromBottom)">
                                      <p:cBhvr>
                                        <p:cTn id="17" dur="500"/>
                                        <p:tgtEl>
                                          <p:spTgt spid="410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slide(fromBottom)">
                                      <p:cBhvr>
                                        <p:cTn id="22"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2" grpId="0"/>
      <p:bldP spid="4103" grpId="0"/>
      <p:bldP spid="4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8458200" cy="1066800"/>
          </a:xfrm>
        </p:spPr>
        <p:txBody>
          <a:bodyPr/>
          <a:lstStyle/>
          <a:p>
            <a:pPr eaLnBrk="1" hangingPunct="1"/>
            <a:r>
              <a:rPr lang="en-US" dirty="0">
                <a:solidFill>
                  <a:srgbClr val="4D4D4D"/>
                </a:solidFill>
                <a:latin typeface="Arial" charset="0"/>
                <a:cs typeface="Arial" charset="0"/>
              </a:rPr>
              <a:t>Equilibrium Constants for Reactions Involving Gases</a:t>
            </a:r>
          </a:p>
        </p:txBody>
      </p:sp>
      <p:sp>
        <p:nvSpPr>
          <p:cNvPr id="32771" name="Rectangle 3"/>
          <p:cNvSpPr>
            <a:spLocks noGrp="1" noChangeArrowheads="1"/>
          </p:cNvSpPr>
          <p:nvPr>
            <p:ph idx="1"/>
          </p:nvPr>
        </p:nvSpPr>
        <p:spPr>
          <a:xfrm>
            <a:off x="381000" y="1219200"/>
            <a:ext cx="8458200" cy="3886200"/>
          </a:xfrm>
        </p:spPr>
        <p:txBody>
          <a:bodyPr/>
          <a:lstStyle/>
          <a:p>
            <a:pPr eaLnBrk="1" hangingPunct="1"/>
            <a:r>
              <a:rPr lang="en-US" sz="2400" b="0" dirty="0">
                <a:solidFill>
                  <a:srgbClr val="4D4D4D"/>
                </a:solidFill>
                <a:latin typeface="Arial" charset="0"/>
              </a:rPr>
              <a:t>The concentration of a gas in a mixture is proportional to its partial pressure.</a:t>
            </a:r>
          </a:p>
          <a:p>
            <a:pPr eaLnBrk="1" hangingPunct="1"/>
            <a:endParaRPr lang="en-US" sz="2400" b="0" dirty="0">
              <a:solidFill>
                <a:srgbClr val="4D4D4D"/>
              </a:solidFill>
              <a:latin typeface="Arial" charset="0"/>
            </a:endParaRPr>
          </a:p>
          <a:p>
            <a:pPr eaLnBrk="1" hangingPunct="1"/>
            <a:r>
              <a:rPr lang="en-US" sz="2400" b="0" dirty="0">
                <a:solidFill>
                  <a:srgbClr val="4D4D4D"/>
                </a:solidFill>
                <a:latin typeface="Arial" charset="0"/>
              </a:rPr>
              <a:t>Therefore, the equilibrium constant can be expressed as the ratio of the partial pressures of the gases.</a:t>
            </a:r>
          </a:p>
          <a:p>
            <a:pPr eaLnBrk="1" hangingPunct="1"/>
            <a:endParaRPr lang="en-US" sz="2400" b="0" dirty="0">
              <a:solidFill>
                <a:srgbClr val="4D4D4D"/>
              </a:solidFill>
              <a:latin typeface="Arial" charset="0"/>
            </a:endParaRPr>
          </a:p>
          <a:p>
            <a:pPr eaLnBrk="1" hangingPunct="1"/>
            <a:r>
              <a:rPr lang="en-US" sz="2400" b="0" dirty="0">
                <a:solidFill>
                  <a:srgbClr val="4D4D4D"/>
                </a:solidFill>
                <a:latin typeface="Arial" charset="0"/>
              </a:rPr>
              <a:t>For </a:t>
            </a:r>
            <a:r>
              <a:rPr lang="en-US" sz="2400" b="0" i="1" dirty="0" err="1">
                <a:solidFill>
                  <a:srgbClr val="4D4D4D"/>
                </a:solidFill>
                <a:latin typeface="Arial" charset="0"/>
              </a:rPr>
              <a:t>a</a:t>
            </a:r>
            <a:r>
              <a:rPr lang="en-US" sz="2400" b="0" dirty="0" err="1">
                <a:solidFill>
                  <a:srgbClr val="4D4D4D"/>
                </a:solidFill>
                <a:latin typeface="Arial" charset="0"/>
              </a:rPr>
              <a:t>A</a:t>
            </a:r>
            <a:r>
              <a:rPr lang="en-US" sz="2400" b="0" dirty="0">
                <a:solidFill>
                  <a:srgbClr val="4D4D4D"/>
                </a:solidFill>
                <a:latin typeface="Arial" charset="0"/>
              </a:rPr>
              <a:t>(</a:t>
            </a:r>
            <a:r>
              <a:rPr lang="en-US" sz="2400" b="0" i="1" dirty="0">
                <a:solidFill>
                  <a:srgbClr val="4D4D4D"/>
                </a:solidFill>
                <a:latin typeface="Arial" charset="0"/>
              </a:rPr>
              <a:t>g</a:t>
            </a:r>
            <a:r>
              <a:rPr lang="en-US" sz="2400" b="0" dirty="0">
                <a:solidFill>
                  <a:srgbClr val="4D4D4D"/>
                </a:solidFill>
                <a:latin typeface="Arial" charset="0"/>
              </a:rPr>
              <a:t>) + </a:t>
            </a:r>
            <a:r>
              <a:rPr lang="en-US" sz="2400" b="0" i="1" dirty="0" err="1">
                <a:solidFill>
                  <a:srgbClr val="4D4D4D"/>
                </a:solidFill>
                <a:latin typeface="Arial" charset="0"/>
              </a:rPr>
              <a:t>b</a:t>
            </a:r>
            <a:r>
              <a:rPr lang="en-US" sz="2400" b="0" dirty="0" err="1">
                <a:solidFill>
                  <a:srgbClr val="4D4D4D"/>
                </a:solidFill>
                <a:latin typeface="Arial" charset="0"/>
              </a:rPr>
              <a:t>B</a:t>
            </a:r>
            <a:r>
              <a:rPr lang="en-US" sz="2400" b="0" dirty="0">
                <a:solidFill>
                  <a:srgbClr val="4D4D4D"/>
                </a:solidFill>
                <a:latin typeface="Arial" charset="0"/>
              </a:rPr>
              <a:t>(</a:t>
            </a:r>
            <a:r>
              <a:rPr lang="en-US" sz="2400" b="0" i="1" dirty="0">
                <a:solidFill>
                  <a:srgbClr val="4D4D4D"/>
                </a:solidFill>
                <a:latin typeface="Arial" charset="0"/>
              </a:rPr>
              <a:t>g</a:t>
            </a:r>
            <a:r>
              <a:rPr lang="en-US" sz="2400" b="0" dirty="0">
                <a:solidFill>
                  <a:srgbClr val="4D4D4D"/>
                </a:solidFill>
                <a:latin typeface="Arial" charset="0"/>
              </a:rPr>
              <a:t>) </a:t>
            </a:r>
            <a:r>
              <a:rPr lang="en-US" sz="2400" b="0" dirty="0" err="1">
                <a:solidFill>
                  <a:srgbClr val="4D4D4D"/>
                </a:solidFill>
                <a:latin typeface="Symbol" charset="0"/>
                <a:cs typeface="Royal Society of Chemistry" charset="0"/>
                <a:sym typeface="Symbol" charset="0"/>
              </a:rPr>
              <a:t>Û</a:t>
            </a:r>
            <a:r>
              <a:rPr lang="en-US" sz="2400" b="0" dirty="0">
                <a:solidFill>
                  <a:srgbClr val="4D4D4D"/>
                </a:solidFill>
                <a:latin typeface="Arial" charset="0"/>
                <a:sym typeface="Symbol" charset="0"/>
              </a:rPr>
              <a:t> </a:t>
            </a:r>
            <a:r>
              <a:rPr lang="en-US" sz="2400" b="0" i="1" dirty="0" err="1">
                <a:solidFill>
                  <a:srgbClr val="4D4D4D"/>
                </a:solidFill>
                <a:latin typeface="Arial" charset="0"/>
                <a:sym typeface="Symbol" charset="0"/>
              </a:rPr>
              <a:t>c</a:t>
            </a:r>
            <a:r>
              <a:rPr lang="en-US" sz="2400" b="0" dirty="0" err="1">
                <a:solidFill>
                  <a:srgbClr val="4D4D4D"/>
                </a:solidFill>
                <a:latin typeface="Arial" charset="0"/>
                <a:sym typeface="Symbol" charset="0"/>
              </a:rPr>
              <a:t>C</a:t>
            </a:r>
            <a:r>
              <a:rPr lang="en-US" sz="2400" b="0" dirty="0">
                <a:solidFill>
                  <a:srgbClr val="4D4D4D"/>
                </a:solidFill>
                <a:latin typeface="Arial" charset="0"/>
              </a:rPr>
              <a:t>(</a:t>
            </a:r>
            <a:r>
              <a:rPr lang="en-US" sz="2400" b="0" i="1" dirty="0">
                <a:solidFill>
                  <a:srgbClr val="4D4D4D"/>
                </a:solidFill>
                <a:latin typeface="Arial" charset="0"/>
              </a:rPr>
              <a:t>g</a:t>
            </a:r>
            <a:r>
              <a:rPr lang="en-US" sz="2400" b="0" dirty="0">
                <a:solidFill>
                  <a:srgbClr val="4D4D4D"/>
                </a:solidFill>
                <a:latin typeface="Arial" charset="0"/>
              </a:rPr>
              <a:t>)</a:t>
            </a:r>
            <a:r>
              <a:rPr lang="en-US" sz="2400" b="0" dirty="0">
                <a:solidFill>
                  <a:srgbClr val="4D4D4D"/>
                </a:solidFill>
                <a:latin typeface="Arial" charset="0"/>
                <a:sym typeface="Symbol" charset="0"/>
              </a:rPr>
              <a:t> + </a:t>
            </a:r>
            <a:r>
              <a:rPr lang="en-US" sz="2400" b="0" i="1" dirty="0" err="1">
                <a:solidFill>
                  <a:srgbClr val="4D4D4D"/>
                </a:solidFill>
                <a:latin typeface="Arial" charset="0"/>
                <a:sym typeface="Symbol" charset="0"/>
              </a:rPr>
              <a:t>d</a:t>
            </a:r>
            <a:r>
              <a:rPr lang="en-US" sz="2400" b="0" dirty="0" err="1">
                <a:solidFill>
                  <a:srgbClr val="4D4D4D"/>
                </a:solidFill>
                <a:latin typeface="Arial" charset="0"/>
                <a:sym typeface="Symbol" charset="0"/>
              </a:rPr>
              <a:t>D</a:t>
            </a:r>
            <a:r>
              <a:rPr lang="en-US" sz="2400" b="0" dirty="0">
                <a:solidFill>
                  <a:srgbClr val="4D4D4D"/>
                </a:solidFill>
                <a:latin typeface="Arial" charset="0"/>
              </a:rPr>
              <a:t>(</a:t>
            </a:r>
            <a:r>
              <a:rPr lang="en-US" sz="2400" b="0" i="1" dirty="0">
                <a:solidFill>
                  <a:srgbClr val="4D4D4D"/>
                </a:solidFill>
                <a:latin typeface="Arial" charset="0"/>
              </a:rPr>
              <a:t>g</a:t>
            </a:r>
            <a:r>
              <a:rPr lang="en-US" sz="2400" b="0" dirty="0">
                <a:solidFill>
                  <a:srgbClr val="4D4D4D"/>
                </a:solidFill>
                <a:latin typeface="Arial" charset="0"/>
              </a:rPr>
              <a:t>)</a:t>
            </a:r>
            <a:r>
              <a:rPr lang="en-US" sz="2400" b="0" dirty="0">
                <a:solidFill>
                  <a:srgbClr val="4D4D4D"/>
                </a:solidFill>
                <a:latin typeface="Arial" charset="0"/>
                <a:sym typeface="Symbol" charset="0"/>
              </a:rPr>
              <a:t> the equilibrium constant expressions are as follows:</a:t>
            </a:r>
          </a:p>
        </p:txBody>
      </p:sp>
      <p:sp>
        <p:nvSpPr>
          <p:cNvPr id="31750" name="Text Box 6"/>
          <p:cNvSpPr txBox="1">
            <a:spLocks noChangeArrowheads="1"/>
          </p:cNvSpPr>
          <p:nvPr/>
        </p:nvSpPr>
        <p:spPr bwMode="auto">
          <a:xfrm>
            <a:off x="4403725" y="5427663"/>
            <a:ext cx="546100" cy="579437"/>
          </a:xfrm>
          <a:prstGeom prst="rect">
            <a:avLst/>
          </a:prstGeom>
          <a:noFill/>
          <a:ln w="9525">
            <a:noFill/>
            <a:miter lim="800000"/>
            <a:headEnd/>
            <a:tailEnd/>
          </a:ln>
        </p:spPr>
        <p:txBody>
          <a:bodyPr wrap="none">
            <a:spAutoFit/>
          </a:bodyPr>
          <a:lstStyle/>
          <a:p>
            <a:pPr>
              <a:defRPr/>
            </a:pPr>
            <a:r>
              <a:rPr lang="en-US" sz="3200" dirty="0">
                <a:latin typeface="+mn-lt"/>
                <a:ea typeface="+mn-ea"/>
              </a:rPr>
              <a:t>or</a:t>
            </a:r>
          </a:p>
        </p:txBody>
      </p:sp>
      <p:pic>
        <p:nvPicPr>
          <p:cNvPr id="32773" name="Picture 8" descr="Picture2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953000"/>
            <a:ext cx="3621088"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4" name="Picture 9" descr="Picture2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953000"/>
            <a:ext cx="3614738" cy="148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23844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 calcmode="lin" valueType="num">
                                      <p:cBhvr additive="base">
                                        <p:cTn id="13"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anim calcmode="lin" valueType="num">
                                      <p:cBhvr additive="base">
                                        <p:cTn id="19"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2773"/>
                                        </p:tgtEl>
                                        <p:attrNameLst>
                                          <p:attrName>style.visibility</p:attrName>
                                        </p:attrNameLst>
                                      </p:cBhvr>
                                      <p:to>
                                        <p:strVal val="visible"/>
                                      </p:to>
                                    </p:set>
                                    <p:anim calcmode="lin" valueType="num">
                                      <p:cBhvr additive="base">
                                        <p:cTn id="25" dur="500"/>
                                        <p:tgtEl>
                                          <p:spTgt spid="32773"/>
                                        </p:tgtEl>
                                        <p:attrNameLst>
                                          <p:attrName>ppt_y</p:attrName>
                                        </p:attrNameLst>
                                      </p:cBhvr>
                                      <p:tavLst>
                                        <p:tav tm="0">
                                          <p:val>
                                            <p:strVal val="#ppt_y+#ppt_h*1.125000"/>
                                          </p:val>
                                        </p:tav>
                                        <p:tav tm="100000">
                                          <p:val>
                                            <p:strVal val="#ppt_y"/>
                                          </p:val>
                                        </p:tav>
                                      </p:tavLst>
                                    </p:anim>
                                    <p:animEffect transition="in" filter="wipe(up)">
                                      <p:cBhvr>
                                        <p:cTn id="26" dur="500"/>
                                        <p:tgtEl>
                                          <p:spTgt spid="3277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774"/>
                                        </p:tgtEl>
                                        <p:attrNameLst>
                                          <p:attrName>style.visibility</p:attrName>
                                        </p:attrNameLst>
                                      </p:cBhvr>
                                      <p:to>
                                        <p:strVal val="visible"/>
                                      </p:to>
                                    </p:set>
                                    <p:anim calcmode="lin" valueType="num">
                                      <p:cBhvr additive="base">
                                        <p:cTn id="31" dur="500" fill="hold"/>
                                        <p:tgtEl>
                                          <p:spTgt spid="32774"/>
                                        </p:tgtEl>
                                        <p:attrNameLst>
                                          <p:attrName>ppt_x</p:attrName>
                                        </p:attrNameLst>
                                      </p:cBhvr>
                                      <p:tavLst>
                                        <p:tav tm="0">
                                          <p:val>
                                            <p:strVal val="#ppt_x"/>
                                          </p:val>
                                        </p:tav>
                                        <p:tav tm="100000">
                                          <p:val>
                                            <p:strVal val="#ppt_x"/>
                                          </p:val>
                                        </p:tav>
                                      </p:tavLst>
                                    </p:anim>
                                    <p:anim calcmode="lin" valueType="num">
                                      <p:cBhvr additive="base">
                                        <p:cTn id="32"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304800"/>
            <a:ext cx="8458200" cy="579438"/>
          </a:xfrm>
        </p:spPr>
        <p:txBody>
          <a:bodyPr/>
          <a:lstStyle/>
          <a:p>
            <a:pPr eaLnBrk="1" hangingPunct="1"/>
            <a:r>
              <a:rPr lang="en-US" i="1" dirty="0" err="1">
                <a:solidFill>
                  <a:srgbClr val="4D4D4D"/>
                </a:solidFill>
                <a:latin typeface="Arial" charset="0"/>
                <a:cs typeface="Arial" charset="0"/>
              </a:rPr>
              <a:t>K</a:t>
            </a:r>
            <a:r>
              <a:rPr lang="en-US" baseline="-25000" dirty="0" err="1">
                <a:solidFill>
                  <a:srgbClr val="4D4D4D"/>
                </a:solidFill>
                <a:latin typeface="Arial" charset="0"/>
                <a:cs typeface="Arial" charset="0"/>
              </a:rPr>
              <a:t>c</a:t>
            </a:r>
            <a:r>
              <a:rPr lang="en-US" dirty="0">
                <a:solidFill>
                  <a:srgbClr val="4D4D4D"/>
                </a:solidFill>
                <a:latin typeface="Arial" charset="0"/>
                <a:cs typeface="Arial" charset="0"/>
              </a:rPr>
              <a:t> and </a:t>
            </a:r>
            <a:r>
              <a:rPr lang="en-US" i="1" dirty="0" err="1">
                <a:solidFill>
                  <a:srgbClr val="4D4D4D"/>
                </a:solidFill>
                <a:latin typeface="Arial" charset="0"/>
                <a:cs typeface="Arial" charset="0"/>
              </a:rPr>
              <a:t>K</a:t>
            </a:r>
            <a:r>
              <a:rPr lang="en-US" baseline="-25000" dirty="0" err="1">
                <a:solidFill>
                  <a:srgbClr val="4D4D4D"/>
                </a:solidFill>
                <a:latin typeface="Arial" charset="0"/>
                <a:cs typeface="Arial" charset="0"/>
              </a:rPr>
              <a:t>p</a:t>
            </a:r>
            <a:endParaRPr lang="en-US" dirty="0">
              <a:solidFill>
                <a:srgbClr val="4D4D4D"/>
              </a:solidFill>
              <a:latin typeface="Arial" charset="0"/>
              <a:cs typeface="Arial" charset="0"/>
            </a:endParaRPr>
          </a:p>
        </p:txBody>
      </p:sp>
      <p:sp>
        <p:nvSpPr>
          <p:cNvPr id="33795" name="Rectangle 3"/>
          <p:cNvSpPr>
            <a:spLocks noGrp="1" noChangeArrowheads="1"/>
          </p:cNvSpPr>
          <p:nvPr>
            <p:ph idx="1"/>
          </p:nvPr>
        </p:nvSpPr>
        <p:spPr>
          <a:xfrm>
            <a:off x="304800" y="1295400"/>
            <a:ext cx="8458200" cy="3429000"/>
          </a:xfrm>
        </p:spPr>
        <p:txBody>
          <a:bodyPr/>
          <a:lstStyle/>
          <a:p>
            <a:pPr eaLnBrk="1" hangingPunct="1">
              <a:lnSpc>
                <a:spcPct val="90000"/>
              </a:lnSpc>
            </a:pPr>
            <a:r>
              <a:rPr lang="en-US" sz="2800" b="0" dirty="0">
                <a:solidFill>
                  <a:srgbClr val="4D4D4D"/>
                </a:solidFill>
                <a:latin typeface="Arial" charset="0"/>
              </a:rPr>
              <a:t>In calculating </a:t>
            </a:r>
            <a:r>
              <a:rPr lang="en-US" sz="2800" b="0" i="1" dirty="0" err="1">
                <a:solidFill>
                  <a:srgbClr val="4D4D4D"/>
                </a:solidFill>
                <a:latin typeface="Arial" charset="0"/>
              </a:rPr>
              <a:t>K</a:t>
            </a:r>
            <a:r>
              <a:rPr lang="en-US" sz="2800" b="0" baseline="-25000" dirty="0" err="1">
                <a:solidFill>
                  <a:srgbClr val="4D4D4D"/>
                </a:solidFill>
                <a:latin typeface="Arial" charset="0"/>
              </a:rPr>
              <a:t>p</a:t>
            </a:r>
            <a:r>
              <a:rPr lang="en-US" sz="2800" b="0" dirty="0">
                <a:solidFill>
                  <a:srgbClr val="4D4D4D"/>
                </a:solidFill>
                <a:latin typeface="Arial" charset="0"/>
              </a:rPr>
              <a:t>, the partial pressures are always in atm.</a:t>
            </a:r>
          </a:p>
          <a:p>
            <a:pPr eaLnBrk="1" hangingPunct="1">
              <a:lnSpc>
                <a:spcPct val="90000"/>
              </a:lnSpc>
            </a:pPr>
            <a:endParaRPr lang="en-US" sz="2800" b="0" dirty="0">
              <a:solidFill>
                <a:srgbClr val="4D4D4D"/>
              </a:solidFill>
              <a:latin typeface="Arial" charset="0"/>
            </a:endParaRPr>
          </a:p>
          <a:p>
            <a:pPr eaLnBrk="1" hangingPunct="1">
              <a:lnSpc>
                <a:spcPct val="90000"/>
              </a:lnSpc>
            </a:pPr>
            <a:r>
              <a:rPr lang="en-US" sz="2800" b="0" dirty="0">
                <a:solidFill>
                  <a:srgbClr val="4D4D4D"/>
                </a:solidFill>
                <a:latin typeface="Arial" charset="0"/>
              </a:rPr>
              <a:t>The values of </a:t>
            </a:r>
            <a:r>
              <a:rPr lang="en-US" sz="2800" b="0" i="1" dirty="0" err="1">
                <a:solidFill>
                  <a:srgbClr val="4D4D4D"/>
                </a:solidFill>
                <a:latin typeface="Arial" charset="0"/>
              </a:rPr>
              <a:t>K</a:t>
            </a:r>
            <a:r>
              <a:rPr lang="en-US" sz="2800" b="0" baseline="-25000" dirty="0" err="1">
                <a:solidFill>
                  <a:srgbClr val="4D4D4D"/>
                </a:solidFill>
                <a:latin typeface="Arial" charset="0"/>
              </a:rPr>
              <a:t>p</a:t>
            </a:r>
            <a:r>
              <a:rPr lang="en-US" sz="2800" b="0" dirty="0">
                <a:solidFill>
                  <a:srgbClr val="4D4D4D"/>
                </a:solidFill>
                <a:latin typeface="Arial" charset="0"/>
              </a:rPr>
              <a:t> and </a:t>
            </a:r>
            <a:r>
              <a:rPr lang="en-US" sz="2800" b="0" i="1" dirty="0" err="1">
                <a:solidFill>
                  <a:srgbClr val="4D4D4D"/>
                </a:solidFill>
                <a:latin typeface="Arial" charset="0"/>
              </a:rPr>
              <a:t>K</a:t>
            </a:r>
            <a:r>
              <a:rPr lang="en-US" sz="2800" b="0" baseline="-25000" dirty="0" err="1">
                <a:solidFill>
                  <a:srgbClr val="4D4D4D"/>
                </a:solidFill>
                <a:latin typeface="Arial" charset="0"/>
              </a:rPr>
              <a:t>c</a:t>
            </a:r>
            <a:r>
              <a:rPr lang="en-US" sz="2800" b="0" dirty="0">
                <a:solidFill>
                  <a:srgbClr val="4D4D4D"/>
                </a:solidFill>
                <a:latin typeface="Arial" charset="0"/>
              </a:rPr>
              <a:t> are not necessarily the same because of the difference in units.</a:t>
            </a:r>
          </a:p>
          <a:p>
            <a:pPr lvl="1" eaLnBrk="1" hangingPunct="1">
              <a:lnSpc>
                <a:spcPct val="90000"/>
              </a:lnSpc>
            </a:pPr>
            <a:r>
              <a:rPr lang="en-US" sz="2800" b="0" i="1" dirty="0" err="1">
                <a:solidFill>
                  <a:srgbClr val="4D4D4D"/>
                </a:solidFill>
                <a:latin typeface="Arial" charset="0"/>
              </a:rPr>
              <a:t>K</a:t>
            </a:r>
            <a:r>
              <a:rPr lang="en-US" sz="2800" b="0" baseline="-25000" dirty="0" err="1">
                <a:solidFill>
                  <a:srgbClr val="4D4D4D"/>
                </a:solidFill>
                <a:latin typeface="Arial" charset="0"/>
              </a:rPr>
              <a:t>p</a:t>
            </a:r>
            <a:r>
              <a:rPr lang="en-US" sz="2800" b="0" dirty="0">
                <a:solidFill>
                  <a:srgbClr val="4D4D4D"/>
                </a:solidFill>
                <a:latin typeface="Arial" charset="0"/>
              </a:rPr>
              <a:t> = </a:t>
            </a:r>
            <a:r>
              <a:rPr lang="en-US" sz="2800" b="0" i="1" dirty="0" err="1">
                <a:solidFill>
                  <a:srgbClr val="4D4D4D"/>
                </a:solidFill>
                <a:latin typeface="Arial" charset="0"/>
              </a:rPr>
              <a:t>K</a:t>
            </a:r>
            <a:r>
              <a:rPr lang="en-US" sz="2800" b="0" baseline="-25000" dirty="0" err="1">
                <a:solidFill>
                  <a:srgbClr val="4D4D4D"/>
                </a:solidFill>
                <a:latin typeface="Arial" charset="0"/>
              </a:rPr>
              <a:t>c</a:t>
            </a:r>
            <a:r>
              <a:rPr lang="en-US" sz="2800" b="0" dirty="0">
                <a:solidFill>
                  <a:srgbClr val="4D4D4D"/>
                </a:solidFill>
                <a:latin typeface="Arial" charset="0"/>
              </a:rPr>
              <a:t> when </a:t>
            </a:r>
            <a:r>
              <a:rPr lang="en-US" sz="2800" b="0" dirty="0" err="1">
                <a:solidFill>
                  <a:srgbClr val="4D4D4D"/>
                </a:solidFill>
                <a:latin typeface="Symbol" charset="0"/>
              </a:rPr>
              <a:t>D</a:t>
            </a:r>
            <a:r>
              <a:rPr lang="en-US" sz="2800" b="0" i="1" dirty="0" err="1">
                <a:solidFill>
                  <a:srgbClr val="4D4D4D"/>
                </a:solidFill>
                <a:latin typeface="Arial" charset="0"/>
              </a:rPr>
              <a:t>n</a:t>
            </a:r>
            <a:r>
              <a:rPr lang="en-US" sz="2800" b="0" dirty="0">
                <a:solidFill>
                  <a:srgbClr val="4D4D4D"/>
                </a:solidFill>
                <a:latin typeface="Arial" charset="0"/>
              </a:rPr>
              <a:t> = 0</a:t>
            </a:r>
          </a:p>
          <a:p>
            <a:pPr eaLnBrk="1" hangingPunct="1">
              <a:lnSpc>
                <a:spcPct val="90000"/>
              </a:lnSpc>
            </a:pPr>
            <a:endParaRPr lang="en-US" sz="2800" b="0" dirty="0">
              <a:solidFill>
                <a:srgbClr val="4D4D4D"/>
              </a:solidFill>
              <a:latin typeface="Arial" charset="0"/>
            </a:endParaRPr>
          </a:p>
          <a:p>
            <a:pPr eaLnBrk="1" hangingPunct="1">
              <a:lnSpc>
                <a:spcPct val="90000"/>
              </a:lnSpc>
            </a:pPr>
            <a:r>
              <a:rPr lang="en-US" sz="2800" b="0" dirty="0">
                <a:solidFill>
                  <a:srgbClr val="4D4D4D"/>
                </a:solidFill>
                <a:latin typeface="Arial" charset="0"/>
              </a:rPr>
              <a:t>The relationship between them is as follows:</a:t>
            </a:r>
          </a:p>
        </p:txBody>
      </p:sp>
      <p:sp>
        <p:nvSpPr>
          <p:cNvPr id="33796" name="Text Box 5"/>
          <p:cNvSpPr txBox="1">
            <a:spLocks noChangeArrowheads="1"/>
          </p:cNvSpPr>
          <p:nvPr/>
        </p:nvSpPr>
        <p:spPr bwMode="auto">
          <a:xfrm>
            <a:off x="1082675" y="5807075"/>
            <a:ext cx="67659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err="1">
                <a:solidFill>
                  <a:srgbClr val="FF0000"/>
                </a:solidFill>
                <a:latin typeface="Symbol" charset="0"/>
              </a:rPr>
              <a:t>D</a:t>
            </a:r>
            <a:r>
              <a:rPr lang="en-US" i="1" dirty="0" err="1">
                <a:solidFill>
                  <a:srgbClr val="FF0000"/>
                </a:solidFill>
              </a:rPr>
              <a:t>n</a:t>
            </a:r>
            <a:r>
              <a:rPr lang="en-US" dirty="0">
                <a:solidFill>
                  <a:srgbClr val="FF0000"/>
                </a:solidFill>
              </a:rPr>
              <a:t> is the difference between the number of moles of reactants and moles of products.</a:t>
            </a:r>
          </a:p>
        </p:txBody>
      </p:sp>
      <p:pic>
        <p:nvPicPr>
          <p:cNvPr id="33797" name="Picture 7" descr="Picture2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830762"/>
            <a:ext cx="2992438"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06753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p:tgtEl>
                                          <p:spTgt spid="3379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379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 calcmode="lin" valueType="num">
                                      <p:cBhvr additive="base">
                                        <p:cTn id="13" dur="500"/>
                                        <p:tgtEl>
                                          <p:spTgt spid="33795">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379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anim calcmode="lin" valueType="num">
                                      <p:cBhvr additive="base">
                                        <p:cTn id="19" dur="500"/>
                                        <p:tgtEl>
                                          <p:spTgt spid="3379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379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3795">
                                            <p:txEl>
                                              <p:pRg st="5" end="5"/>
                                            </p:txEl>
                                          </p:spTgt>
                                        </p:tgtEl>
                                        <p:attrNameLst>
                                          <p:attrName>style.visibility</p:attrName>
                                        </p:attrNameLst>
                                      </p:cBhvr>
                                      <p:to>
                                        <p:strVal val="visible"/>
                                      </p:to>
                                    </p:set>
                                    <p:anim calcmode="lin" valueType="num">
                                      <p:cBhvr additive="base">
                                        <p:cTn id="25" dur="500"/>
                                        <p:tgtEl>
                                          <p:spTgt spid="33795">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379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3797"/>
                                        </p:tgtEl>
                                        <p:attrNameLst>
                                          <p:attrName>style.visibility</p:attrName>
                                        </p:attrNameLst>
                                      </p:cBhvr>
                                      <p:to>
                                        <p:strVal val="visible"/>
                                      </p:to>
                                    </p:set>
                                    <p:animEffect transition="in" filter="dissolve">
                                      <p:cBhvr>
                                        <p:cTn id="31" dur="500"/>
                                        <p:tgtEl>
                                          <p:spTgt spid="33797"/>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33796">
                                            <p:txEl>
                                              <p:pRg st="0" end="0"/>
                                            </p:txEl>
                                          </p:spTgt>
                                        </p:tgtEl>
                                        <p:attrNameLst>
                                          <p:attrName>style.visibility</p:attrName>
                                        </p:attrNameLst>
                                      </p:cBhvr>
                                      <p:to>
                                        <p:strVal val="visible"/>
                                      </p:to>
                                    </p:set>
                                    <p:anim calcmode="lin" valueType="num">
                                      <p:cBhvr additive="base">
                                        <p:cTn id="36" dur="500"/>
                                        <p:tgtEl>
                                          <p:spTgt spid="33796">
                                            <p:txEl>
                                              <p:pRg st="0" end="0"/>
                                            </p:txEl>
                                          </p:spTgt>
                                        </p:tgtEl>
                                        <p:attrNameLst>
                                          <p:attrName>ppt_y</p:attrName>
                                        </p:attrNameLst>
                                      </p:cBhvr>
                                      <p:tavLst>
                                        <p:tav tm="0">
                                          <p:val>
                                            <p:strVal val="#ppt_y+#ppt_h*1.125000"/>
                                          </p:val>
                                        </p:tav>
                                        <p:tav tm="100000">
                                          <p:val>
                                            <p:strVal val="#ppt_y"/>
                                          </p:val>
                                        </p:tav>
                                      </p:tavLst>
                                    </p:anim>
                                    <p:animEffect transition="in" filter="wipe(up)">
                                      <p:cBhvr>
                                        <p:cTn id="37" dur="500"/>
                                        <p:tgtEl>
                                          <p:spTgt spid="337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228600"/>
            <a:ext cx="8001000" cy="1066800"/>
          </a:xfrm>
        </p:spPr>
        <p:txBody>
          <a:bodyPr/>
          <a:lstStyle/>
          <a:p>
            <a:pPr eaLnBrk="1" hangingPunct="1"/>
            <a:r>
              <a:rPr lang="en-US" dirty="0">
                <a:latin typeface="Arial" charset="0"/>
                <a:cs typeface="Arial" charset="0"/>
              </a:rPr>
              <a:t>Deriving the Relationship between </a:t>
            </a:r>
            <a:r>
              <a:rPr lang="en-US" i="1" dirty="0" err="1">
                <a:latin typeface="Arial" charset="0"/>
                <a:cs typeface="Arial" charset="0"/>
              </a:rPr>
              <a:t>K</a:t>
            </a:r>
            <a:r>
              <a:rPr lang="en-US" baseline="-25000" dirty="0" err="1">
                <a:latin typeface="Arial" charset="0"/>
                <a:cs typeface="Arial" charset="0"/>
              </a:rPr>
              <a:t>p</a:t>
            </a:r>
            <a:r>
              <a:rPr lang="en-US" dirty="0">
                <a:latin typeface="Arial" charset="0"/>
                <a:cs typeface="Arial" charset="0"/>
              </a:rPr>
              <a:t> and </a:t>
            </a:r>
            <a:r>
              <a:rPr lang="en-US" i="1" dirty="0" err="1">
                <a:latin typeface="Arial" charset="0"/>
                <a:cs typeface="Arial" charset="0"/>
              </a:rPr>
              <a:t>K</a:t>
            </a:r>
            <a:r>
              <a:rPr lang="en-US" baseline="-25000" dirty="0" err="1">
                <a:latin typeface="Arial" charset="0"/>
                <a:cs typeface="Arial" charset="0"/>
              </a:rPr>
              <a:t>c</a:t>
            </a:r>
            <a:endParaRPr lang="en-US" dirty="0">
              <a:latin typeface="Arial" charset="0"/>
              <a:cs typeface="Arial" charset="0"/>
            </a:endParaRPr>
          </a:p>
        </p:txBody>
      </p:sp>
      <p:pic>
        <p:nvPicPr>
          <p:cNvPr id="34819" name="Picture 7" descr="Picture2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6991350" cy="931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Picture 8" descr="Picture2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124200"/>
            <a:ext cx="5516563"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1" name="Picture 9" descr="Picture27.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962400"/>
            <a:ext cx="5711825" cy="189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4204055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60000"/>
            <a:lumOff val="40000"/>
          </a:schemeClr>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28600"/>
            <a:ext cx="8458200" cy="1066800"/>
          </a:xfrm>
        </p:spPr>
        <p:txBody>
          <a:bodyPr/>
          <a:lstStyle/>
          <a:p>
            <a:pPr eaLnBrk="1" hangingPunct="1"/>
            <a:r>
              <a:rPr lang="en-US" dirty="0">
                <a:latin typeface="Arial" charset="0"/>
                <a:cs typeface="Arial" charset="0"/>
              </a:rPr>
              <a:t>Deriving the Relationship between </a:t>
            </a:r>
            <a:r>
              <a:rPr lang="en-US" i="1" dirty="0" err="1">
                <a:latin typeface="Arial" charset="0"/>
                <a:cs typeface="Arial" charset="0"/>
              </a:rPr>
              <a:t>K</a:t>
            </a:r>
            <a:r>
              <a:rPr lang="en-US" baseline="-25000" dirty="0" err="1">
                <a:latin typeface="Arial" charset="0"/>
                <a:cs typeface="Arial" charset="0"/>
              </a:rPr>
              <a:t>p</a:t>
            </a:r>
            <a:r>
              <a:rPr lang="en-US" dirty="0">
                <a:latin typeface="Arial" charset="0"/>
                <a:cs typeface="Arial" charset="0"/>
              </a:rPr>
              <a:t> and </a:t>
            </a:r>
            <a:r>
              <a:rPr lang="en-US" i="1" dirty="0" err="1">
                <a:latin typeface="Arial" charset="0"/>
                <a:cs typeface="Arial" charset="0"/>
              </a:rPr>
              <a:t>K</a:t>
            </a:r>
            <a:r>
              <a:rPr lang="en-US" baseline="-25000" dirty="0" err="1">
                <a:latin typeface="Arial" charset="0"/>
                <a:cs typeface="Arial" charset="0"/>
              </a:rPr>
              <a:t>c</a:t>
            </a:r>
            <a:endParaRPr lang="en-US" dirty="0">
              <a:latin typeface="Arial" charset="0"/>
              <a:cs typeface="Arial" charset="0"/>
            </a:endParaRPr>
          </a:p>
        </p:txBody>
      </p:sp>
      <p:sp>
        <p:nvSpPr>
          <p:cNvPr id="35843" name="Text Box 6"/>
          <p:cNvSpPr txBox="1">
            <a:spLocks noChangeArrowheads="1"/>
          </p:cNvSpPr>
          <p:nvPr/>
        </p:nvSpPr>
        <p:spPr bwMode="auto">
          <a:xfrm>
            <a:off x="533400" y="2438400"/>
            <a:ext cx="55737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a:t>for </a:t>
            </a:r>
            <a:r>
              <a:rPr lang="en-US" sz="2800" i="1" dirty="0" err="1"/>
              <a:t>a</a:t>
            </a:r>
            <a:r>
              <a:rPr lang="en-US" sz="2800" dirty="0" err="1"/>
              <a:t>A</a:t>
            </a:r>
            <a:r>
              <a:rPr lang="en-US" sz="2800" dirty="0"/>
              <a:t>(</a:t>
            </a:r>
            <a:r>
              <a:rPr lang="en-US" sz="2800" i="1" dirty="0"/>
              <a:t>g</a:t>
            </a:r>
            <a:r>
              <a:rPr lang="en-US" sz="2800" dirty="0"/>
              <a:t>) + </a:t>
            </a:r>
            <a:r>
              <a:rPr lang="en-US" sz="2800" i="1" dirty="0" err="1"/>
              <a:t>b</a:t>
            </a:r>
            <a:r>
              <a:rPr lang="en-US" sz="2800" dirty="0" err="1"/>
              <a:t>B</a:t>
            </a:r>
            <a:r>
              <a:rPr lang="en-US" sz="2800" dirty="0"/>
              <a:t>(</a:t>
            </a:r>
            <a:r>
              <a:rPr lang="en-US" sz="2800" i="1" dirty="0"/>
              <a:t>g</a:t>
            </a:r>
            <a:r>
              <a:rPr lang="en-US" sz="2800" dirty="0"/>
              <a:t>) </a:t>
            </a:r>
            <a:r>
              <a:rPr lang="en-US" sz="2800" dirty="0">
                <a:sym typeface="Symbol" charset="0"/>
              </a:rPr>
              <a:t> </a:t>
            </a:r>
            <a:r>
              <a:rPr lang="en-US" sz="2800" i="1" dirty="0" err="1">
                <a:sym typeface="Symbol" charset="0"/>
              </a:rPr>
              <a:t>c</a:t>
            </a:r>
            <a:r>
              <a:rPr lang="en-US" sz="2800" dirty="0" err="1">
                <a:sym typeface="Symbol" charset="0"/>
              </a:rPr>
              <a:t>C</a:t>
            </a:r>
            <a:r>
              <a:rPr lang="en-US" sz="2800" dirty="0"/>
              <a:t>(</a:t>
            </a:r>
            <a:r>
              <a:rPr lang="en-US" sz="2800" i="1" dirty="0"/>
              <a:t>g</a:t>
            </a:r>
            <a:r>
              <a:rPr lang="en-US" sz="2800" dirty="0"/>
              <a:t>)</a:t>
            </a:r>
            <a:r>
              <a:rPr lang="en-US" sz="2800" dirty="0">
                <a:sym typeface="Symbol" charset="0"/>
              </a:rPr>
              <a:t> + </a:t>
            </a:r>
            <a:r>
              <a:rPr lang="en-US" sz="2800" i="1" dirty="0" err="1">
                <a:sym typeface="Symbol" charset="0"/>
              </a:rPr>
              <a:t>d</a:t>
            </a:r>
            <a:r>
              <a:rPr lang="en-US" sz="2800" dirty="0" err="1">
                <a:sym typeface="Symbol" charset="0"/>
              </a:rPr>
              <a:t>D</a:t>
            </a:r>
            <a:r>
              <a:rPr lang="en-US" sz="2800" dirty="0"/>
              <a:t>(</a:t>
            </a:r>
            <a:r>
              <a:rPr lang="en-US" sz="2800" i="1" dirty="0"/>
              <a:t>g</a:t>
            </a:r>
            <a:r>
              <a:rPr lang="en-US" sz="2800" dirty="0"/>
              <a:t>)</a:t>
            </a:r>
          </a:p>
        </p:txBody>
      </p:sp>
      <p:sp>
        <p:nvSpPr>
          <p:cNvPr id="35848" name="Text Box 8"/>
          <p:cNvSpPr txBox="1">
            <a:spLocks noChangeArrowheads="1"/>
          </p:cNvSpPr>
          <p:nvPr/>
        </p:nvSpPr>
        <p:spPr bwMode="auto">
          <a:xfrm>
            <a:off x="517525" y="3419475"/>
            <a:ext cx="1982788" cy="519113"/>
          </a:xfrm>
          <a:prstGeom prst="rect">
            <a:avLst/>
          </a:prstGeom>
          <a:noFill/>
          <a:ln w="9525">
            <a:noFill/>
            <a:miter lim="800000"/>
            <a:headEnd/>
            <a:tailEnd/>
          </a:ln>
        </p:spPr>
        <p:txBody>
          <a:bodyPr wrap="none">
            <a:spAutoFit/>
          </a:bodyPr>
          <a:lstStyle/>
          <a:p>
            <a:pPr>
              <a:defRPr/>
            </a:pPr>
            <a:r>
              <a:rPr lang="en-US" sz="2800" dirty="0">
                <a:latin typeface="+mn-lt"/>
                <a:ea typeface="+mn-ea"/>
              </a:rPr>
              <a:t>substituting</a:t>
            </a:r>
          </a:p>
        </p:txBody>
      </p:sp>
      <p:pic>
        <p:nvPicPr>
          <p:cNvPr id="35845" name="Picture 11" descr="Picture2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1146175"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6" name="Picture 12" descr="Picture2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524000"/>
            <a:ext cx="2840038" cy="109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7" name="Picture 13" descr="Picture3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667000"/>
            <a:ext cx="2755900" cy="112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4" descr="Picture3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962400"/>
            <a:ext cx="8521700" cy="167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9" name="Picture 15" descr="Picture3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5715000"/>
            <a:ext cx="7010400" cy="63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0412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 calcmode="lin" valueType="num">
                                      <p:cBhvr additive="base">
                                        <p:cTn id="7" dur="500"/>
                                        <p:tgtEl>
                                          <p:spTgt spid="35845"/>
                                        </p:tgtEl>
                                        <p:attrNameLst>
                                          <p:attrName>ppt_y</p:attrName>
                                        </p:attrNameLst>
                                      </p:cBhvr>
                                      <p:tavLst>
                                        <p:tav tm="0">
                                          <p:val>
                                            <p:strVal val="#ppt_y+#ppt_h*1.125000"/>
                                          </p:val>
                                        </p:tav>
                                        <p:tav tm="100000">
                                          <p:val>
                                            <p:strVal val="#ppt_y"/>
                                          </p:val>
                                        </p:tav>
                                      </p:tavLst>
                                    </p:anim>
                                    <p:animEffect transition="in" filter="wipe(up)">
                                      <p:cBhvr>
                                        <p:cTn id="8" dur="500"/>
                                        <p:tgtEl>
                                          <p:spTgt spid="35845"/>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5843"/>
                                        </p:tgtEl>
                                        <p:attrNameLst>
                                          <p:attrName>style.visibility</p:attrName>
                                        </p:attrNameLst>
                                      </p:cBhvr>
                                      <p:to>
                                        <p:strVal val="visible"/>
                                      </p:to>
                                    </p:set>
                                    <p:animEffect transition="in" filter="dissolve">
                                      <p:cBhvr>
                                        <p:cTn id="13" dur="500"/>
                                        <p:tgtEl>
                                          <p:spTgt spid="3584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5846"/>
                                        </p:tgtEl>
                                        <p:attrNameLst>
                                          <p:attrName>style.visibility</p:attrName>
                                        </p:attrNameLst>
                                      </p:cBhvr>
                                      <p:to>
                                        <p:strVal val="visible"/>
                                      </p:to>
                                    </p:set>
                                    <p:anim calcmode="lin" valueType="num">
                                      <p:cBhvr additive="base">
                                        <p:cTn id="18" dur="500" fill="hold"/>
                                        <p:tgtEl>
                                          <p:spTgt spid="35846"/>
                                        </p:tgtEl>
                                        <p:attrNameLst>
                                          <p:attrName>ppt_x</p:attrName>
                                        </p:attrNameLst>
                                      </p:cBhvr>
                                      <p:tavLst>
                                        <p:tav tm="0">
                                          <p:val>
                                            <p:strVal val="#ppt_x"/>
                                          </p:val>
                                        </p:tav>
                                        <p:tav tm="100000">
                                          <p:val>
                                            <p:strVal val="#ppt_x"/>
                                          </p:val>
                                        </p:tav>
                                      </p:tavLst>
                                    </p:anim>
                                    <p:anim calcmode="lin" valueType="num">
                                      <p:cBhvr additive="base">
                                        <p:cTn id="19" dur="500" fill="hold"/>
                                        <p:tgtEl>
                                          <p:spTgt spid="3584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5847"/>
                                        </p:tgtEl>
                                        <p:attrNameLst>
                                          <p:attrName>style.visibility</p:attrName>
                                        </p:attrNameLst>
                                      </p:cBhvr>
                                      <p:to>
                                        <p:strVal val="visible"/>
                                      </p:to>
                                    </p:set>
                                    <p:anim calcmode="lin" valueType="num">
                                      <p:cBhvr additive="base">
                                        <p:cTn id="24" dur="500" fill="hold"/>
                                        <p:tgtEl>
                                          <p:spTgt spid="35847"/>
                                        </p:tgtEl>
                                        <p:attrNameLst>
                                          <p:attrName>ppt_x</p:attrName>
                                        </p:attrNameLst>
                                      </p:cBhvr>
                                      <p:tavLst>
                                        <p:tav tm="0">
                                          <p:val>
                                            <p:strVal val="#ppt_x"/>
                                          </p:val>
                                        </p:tav>
                                        <p:tav tm="100000">
                                          <p:val>
                                            <p:strVal val="#ppt_x"/>
                                          </p:val>
                                        </p:tav>
                                      </p:tavLst>
                                    </p:anim>
                                    <p:anim calcmode="lin" valueType="num">
                                      <p:cBhvr additive="base">
                                        <p:cTn id="25" dur="500" fill="hold"/>
                                        <p:tgtEl>
                                          <p:spTgt spid="3584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5848"/>
                                        </p:tgtEl>
                                        <p:attrNameLst>
                                          <p:attrName>style.visibility</p:attrName>
                                        </p:attrNameLst>
                                      </p:cBhvr>
                                      <p:to>
                                        <p:strVal val="visible"/>
                                      </p:to>
                                    </p:set>
                                    <p:animEffect transition="in" filter="dissolve">
                                      <p:cBhvr>
                                        <p:cTn id="30" dur="500"/>
                                        <p:tgtEl>
                                          <p:spTgt spid="3584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ircle(in)">
                                      <p:cBhvr>
                                        <p:cTn id="35" dur="2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5849"/>
                                        </p:tgtEl>
                                        <p:attrNameLst>
                                          <p:attrName>style.visibility</p:attrName>
                                        </p:attrNameLst>
                                      </p:cBhvr>
                                      <p:to>
                                        <p:strVal val="visible"/>
                                      </p:to>
                                    </p:set>
                                    <p:animEffect transition="in" filter="randombar(horizontal)">
                                      <p:cBhvr>
                                        <p:cTn id="40" dur="500"/>
                                        <p:tgtEl>
                                          <p:spTgt spid="35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8458200" cy="579438"/>
          </a:xfrm>
        </p:spPr>
        <p:txBody>
          <a:bodyPr/>
          <a:lstStyle/>
          <a:p>
            <a:pPr eaLnBrk="1" hangingPunct="1"/>
            <a:r>
              <a:rPr lang="en-US">
                <a:latin typeface="Arial" charset="0"/>
                <a:cs typeface="Arial" charset="0"/>
              </a:rPr>
              <a:t>Heterogeneous Equilibria</a:t>
            </a:r>
          </a:p>
        </p:txBody>
      </p:sp>
      <p:sp>
        <p:nvSpPr>
          <p:cNvPr id="36867" name="Rectangle 3"/>
          <p:cNvSpPr>
            <a:spLocks noGrp="1" noChangeArrowheads="1"/>
          </p:cNvSpPr>
          <p:nvPr>
            <p:ph idx="1"/>
          </p:nvPr>
        </p:nvSpPr>
        <p:spPr>
          <a:xfrm>
            <a:off x="304800" y="1219200"/>
            <a:ext cx="8458200" cy="4800600"/>
          </a:xfrm>
        </p:spPr>
        <p:txBody>
          <a:bodyPr/>
          <a:lstStyle/>
          <a:p>
            <a:pPr eaLnBrk="1" hangingPunct="1">
              <a:lnSpc>
                <a:spcPct val="90000"/>
              </a:lnSpc>
            </a:pPr>
            <a:r>
              <a:rPr lang="en-US" sz="2400" dirty="0">
                <a:latin typeface="Arial" charset="0"/>
              </a:rPr>
              <a:t>The concentrations of pure solids and pure liquids do not change during the course of a reaction.</a:t>
            </a:r>
          </a:p>
          <a:p>
            <a:pPr eaLnBrk="1" hangingPunct="1">
              <a:lnSpc>
                <a:spcPct val="90000"/>
              </a:lnSpc>
            </a:pPr>
            <a:endParaRPr lang="en-US" sz="2400" dirty="0">
              <a:latin typeface="Arial" charset="0"/>
            </a:endParaRPr>
          </a:p>
          <a:p>
            <a:pPr eaLnBrk="1" hangingPunct="1">
              <a:lnSpc>
                <a:spcPct val="90000"/>
              </a:lnSpc>
            </a:pPr>
            <a:r>
              <a:rPr lang="en-US" sz="2400" dirty="0">
                <a:latin typeface="Arial" charset="0"/>
              </a:rPr>
              <a:t>Because their concentration </a:t>
            </a:r>
            <a:r>
              <a:rPr lang="en-US" sz="2400" dirty="0" err="1">
                <a:latin typeface="Arial" charset="0"/>
              </a:rPr>
              <a:t>doesn</a:t>
            </a:r>
            <a:r>
              <a:rPr lang="ja-JP" altLang="en-US" sz="2400" dirty="0">
                <a:latin typeface="Arial" charset="0"/>
              </a:rPr>
              <a:t>’</a:t>
            </a:r>
            <a:r>
              <a:rPr lang="en-US" sz="2400" dirty="0">
                <a:latin typeface="Arial" charset="0"/>
              </a:rPr>
              <a:t>t change, solids and liquids are not included in the equilibrium constant expression.</a:t>
            </a:r>
          </a:p>
          <a:p>
            <a:pPr eaLnBrk="1" hangingPunct="1">
              <a:lnSpc>
                <a:spcPct val="90000"/>
              </a:lnSpc>
            </a:pPr>
            <a:endParaRPr lang="en-US" sz="2400" dirty="0">
              <a:latin typeface="Arial" charset="0"/>
            </a:endParaRPr>
          </a:p>
          <a:p>
            <a:pPr eaLnBrk="1" hangingPunct="1">
              <a:lnSpc>
                <a:spcPct val="90000"/>
              </a:lnSpc>
            </a:pPr>
            <a:r>
              <a:rPr lang="en-US" sz="2400" dirty="0">
                <a:latin typeface="Arial" charset="0"/>
              </a:rPr>
              <a:t>For the reaction </a:t>
            </a:r>
            <a:br>
              <a:rPr lang="en-US" sz="2400" i="1" dirty="0">
                <a:latin typeface="Arial" charset="0"/>
              </a:rPr>
            </a:br>
            <a:r>
              <a:rPr lang="en-US" sz="2400" dirty="0">
                <a:latin typeface="Arial" charset="0"/>
                <a:sym typeface="Symbol" charset="0"/>
              </a:rPr>
              <a:t>the equilibrium constant expression is as follows:</a:t>
            </a:r>
          </a:p>
        </p:txBody>
      </p:sp>
      <p:pic>
        <p:nvPicPr>
          <p:cNvPr id="368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886200"/>
            <a:ext cx="5394325"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5300" y="5105400"/>
            <a:ext cx="3370263"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67015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anim calcmode="lin" valueType="num">
                                      <p:cBhvr additive="base">
                                        <p:cTn id="13"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anim calcmode="lin" valueType="num">
                                      <p:cBhvr additive="base">
                                        <p:cTn id="19"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68"/>
                                        </p:tgtEl>
                                        <p:attrNameLst>
                                          <p:attrName>style.visibility</p:attrName>
                                        </p:attrNameLst>
                                      </p:cBhvr>
                                      <p:to>
                                        <p:strVal val="visible"/>
                                      </p:to>
                                    </p:set>
                                    <p:anim calcmode="lin" valueType="num">
                                      <p:cBhvr additive="base">
                                        <p:cTn id="25" dur="500" fill="hold"/>
                                        <p:tgtEl>
                                          <p:spTgt spid="36868"/>
                                        </p:tgtEl>
                                        <p:attrNameLst>
                                          <p:attrName>ppt_x</p:attrName>
                                        </p:attrNameLst>
                                      </p:cBhvr>
                                      <p:tavLst>
                                        <p:tav tm="0">
                                          <p:val>
                                            <p:strVal val="#ppt_x"/>
                                          </p:val>
                                        </p:tav>
                                        <p:tav tm="100000">
                                          <p:val>
                                            <p:strVal val="#ppt_x"/>
                                          </p:val>
                                        </p:tav>
                                      </p:tavLst>
                                    </p:anim>
                                    <p:anim calcmode="lin" valueType="num">
                                      <p:cBhvr additive="base">
                                        <p:cTn id="26"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0" y="0"/>
            <a:ext cx="8458200" cy="579438"/>
          </a:xfrm>
        </p:spPr>
        <p:txBody>
          <a:bodyPr/>
          <a:lstStyle/>
          <a:p>
            <a:pPr eaLnBrk="1" hangingPunct="1"/>
            <a:r>
              <a:rPr lang="en-US">
                <a:latin typeface="Arial" charset="0"/>
                <a:cs typeface="Arial" charset="0"/>
              </a:rPr>
              <a:t>Heterogeneous Equilibria</a:t>
            </a:r>
          </a:p>
        </p:txBody>
      </p:sp>
      <p:sp>
        <p:nvSpPr>
          <p:cNvPr id="37891" name="Text Box 7"/>
          <p:cNvSpPr txBox="1">
            <a:spLocks noChangeArrowheads="1"/>
          </p:cNvSpPr>
          <p:nvPr/>
        </p:nvSpPr>
        <p:spPr bwMode="auto">
          <a:xfrm>
            <a:off x="5791200" y="1371600"/>
            <a:ext cx="3276600" cy="301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hlink"/>
                </a:solidFill>
              </a:rPr>
              <a:t>The amount of C is different, but the amounts of CO and CO</a:t>
            </a:r>
            <a:r>
              <a:rPr lang="en-US" baseline="-25000">
                <a:solidFill>
                  <a:schemeClr val="hlink"/>
                </a:solidFill>
              </a:rPr>
              <a:t>2</a:t>
            </a:r>
            <a:r>
              <a:rPr lang="en-US">
                <a:solidFill>
                  <a:schemeClr val="hlink"/>
                </a:solidFill>
              </a:rPr>
              <a:t> remain the same.  Therefore, the amount of C has no effect on the position of equilibrium.</a:t>
            </a:r>
          </a:p>
        </p:txBody>
      </p:sp>
      <p:pic>
        <p:nvPicPr>
          <p:cNvPr id="37892" name="Picture 7" descr="14_06_Figure"/>
          <p:cNvPicPr>
            <a:picLocks noChangeAspect="1" noChangeArrowheads="1"/>
          </p:cNvPicPr>
          <p:nvPr/>
        </p:nvPicPr>
        <p:blipFill>
          <a:blip r:embed="rId3">
            <a:extLst>
              <a:ext uri="{28A0092B-C50C-407E-A947-70E740481C1C}">
                <a14:useLocalDpi xmlns:a14="http://schemas.microsoft.com/office/drawing/2010/main" val="0"/>
              </a:ext>
            </a:extLst>
          </a:blip>
          <a:srcRect b="4391"/>
          <a:stretch>
            <a:fillRect/>
          </a:stretch>
        </p:blipFill>
        <p:spPr bwMode="auto">
          <a:xfrm>
            <a:off x="228600" y="1371600"/>
            <a:ext cx="5486400" cy="329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1274913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8458200" cy="579438"/>
          </a:xfrm>
        </p:spPr>
        <p:txBody>
          <a:bodyPr/>
          <a:lstStyle/>
          <a:p>
            <a:pPr eaLnBrk="1" hangingPunct="1"/>
            <a:r>
              <a:rPr lang="en-US">
                <a:latin typeface="Arial" charset="0"/>
                <a:cs typeface="Arial" charset="0"/>
              </a:rPr>
              <a:t>The Reaction Quotient</a:t>
            </a:r>
          </a:p>
        </p:txBody>
      </p:sp>
      <p:sp>
        <p:nvSpPr>
          <p:cNvPr id="57347" name="Rectangle 3"/>
          <p:cNvSpPr>
            <a:spLocks noGrp="1" noChangeArrowheads="1"/>
          </p:cNvSpPr>
          <p:nvPr>
            <p:ph idx="1"/>
          </p:nvPr>
        </p:nvSpPr>
        <p:spPr>
          <a:xfrm>
            <a:off x="200155" y="552172"/>
            <a:ext cx="8229600" cy="6153428"/>
          </a:xfrm>
        </p:spPr>
        <p:txBody>
          <a:bodyPr/>
          <a:lstStyle/>
          <a:p>
            <a:pPr eaLnBrk="1" hangingPunct="1">
              <a:lnSpc>
                <a:spcPct val="90000"/>
              </a:lnSpc>
              <a:defRPr/>
            </a:pPr>
            <a:r>
              <a:rPr lang="en-US" sz="2800" dirty="0">
                <a:ea typeface="+mn-ea"/>
              </a:rPr>
              <a:t>If a reaction mixture containing both reactants and products is not at equilibrium, how can we determine in which direction it will proceed?</a:t>
            </a:r>
          </a:p>
          <a:p>
            <a:pPr eaLnBrk="1" hangingPunct="1">
              <a:lnSpc>
                <a:spcPct val="90000"/>
              </a:lnSpc>
              <a:defRPr/>
            </a:pPr>
            <a:endParaRPr lang="en-US" sz="2800" dirty="0">
              <a:ea typeface="+mn-ea"/>
            </a:endParaRPr>
          </a:p>
          <a:p>
            <a:pPr eaLnBrk="1" hangingPunct="1">
              <a:lnSpc>
                <a:spcPct val="90000"/>
              </a:lnSpc>
              <a:defRPr/>
            </a:pPr>
            <a:r>
              <a:rPr lang="en-US" sz="2800" dirty="0">
                <a:ea typeface="+mn-ea"/>
              </a:rPr>
              <a:t>The answer is to compare the current concentration ratios to the equilibrium constant.</a:t>
            </a:r>
          </a:p>
          <a:p>
            <a:pPr eaLnBrk="1" hangingPunct="1">
              <a:lnSpc>
                <a:spcPct val="90000"/>
              </a:lnSpc>
              <a:defRPr/>
            </a:pPr>
            <a:endParaRPr lang="en-US" sz="2800" dirty="0">
              <a:ea typeface="+mn-ea"/>
            </a:endParaRPr>
          </a:p>
          <a:p>
            <a:pPr eaLnBrk="1" hangingPunct="1">
              <a:lnSpc>
                <a:spcPct val="90000"/>
              </a:lnSpc>
              <a:defRPr/>
            </a:pPr>
            <a:r>
              <a:rPr lang="en-US" sz="2800" dirty="0">
                <a:ea typeface="+mn-ea"/>
              </a:rPr>
              <a:t>The concentration ratio of the products (raised to the power of their coefficients) to the reactants (raised to the power of their coefficients) is called the </a:t>
            </a:r>
            <a:r>
              <a:rPr lang="en-US" sz="2800" b="1" dirty="0">
                <a:solidFill>
                  <a:srgbClr val="FFFF00"/>
                </a:solidFill>
                <a:ea typeface="+mn-ea"/>
              </a:rPr>
              <a:t>reaction quotient, </a:t>
            </a:r>
            <a:r>
              <a:rPr lang="en-US" sz="2800" b="1" i="1" dirty="0">
                <a:solidFill>
                  <a:srgbClr val="FFFF00"/>
                </a:solidFill>
                <a:ea typeface="+mn-ea"/>
              </a:rPr>
              <a:t>Q</a:t>
            </a:r>
            <a:r>
              <a:rPr lang="en-US" sz="2800" dirty="0">
                <a:ea typeface="+mn-ea"/>
              </a:rPr>
              <a:t>.</a:t>
            </a:r>
            <a:r>
              <a:rPr lang="en-US" sz="2800" dirty="0">
                <a:solidFill>
                  <a:schemeClr val="accent1">
                    <a:lumMod val="50000"/>
                  </a:schemeClr>
                </a:solidFill>
                <a:ea typeface="+mn-ea"/>
              </a:rPr>
              <a:t> </a:t>
            </a:r>
          </a:p>
        </p:txBody>
      </p:sp>
    </p:spTree>
    <p:extLst>
      <p:ext uri="{BB962C8B-B14F-4D97-AF65-F5344CB8AC3E}">
        <p14:creationId xmlns:p14="http://schemas.microsoft.com/office/powerpoint/2010/main" val="3834377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p:tgtEl>
                                          <p:spTgt spid="5734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734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p:tgtEl>
                                          <p:spTgt spid="57347">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734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anim calcmode="lin" valueType="num">
                                      <p:cBhvr additive="base">
                                        <p:cTn id="19" dur="500"/>
                                        <p:tgtEl>
                                          <p:spTgt spid="57347">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8458200" cy="579438"/>
          </a:xfrm>
        </p:spPr>
        <p:txBody>
          <a:bodyPr/>
          <a:lstStyle/>
          <a:p>
            <a:pPr eaLnBrk="1" hangingPunct="1"/>
            <a:r>
              <a:rPr lang="en-US">
                <a:latin typeface="Arial" charset="0"/>
                <a:cs typeface="Arial" charset="0"/>
              </a:rPr>
              <a:t>The Reaction Quotient</a:t>
            </a:r>
          </a:p>
        </p:txBody>
      </p:sp>
      <p:sp>
        <p:nvSpPr>
          <p:cNvPr id="43011" name="Text Box 5"/>
          <p:cNvSpPr txBox="1">
            <a:spLocks noChangeArrowheads="1"/>
          </p:cNvSpPr>
          <p:nvPr/>
        </p:nvSpPr>
        <p:spPr bwMode="auto">
          <a:xfrm>
            <a:off x="533400" y="914400"/>
            <a:ext cx="80772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solidFill>
                  <a:srgbClr val="FFFF00"/>
                </a:solidFill>
              </a:rPr>
              <a:t>For the gas phase reaction </a:t>
            </a:r>
          </a:p>
          <a:p>
            <a:endParaRPr lang="en-US" sz="3200" i="1" dirty="0">
              <a:solidFill>
                <a:srgbClr val="FFFF00"/>
              </a:solidFill>
            </a:endParaRPr>
          </a:p>
          <a:p>
            <a:r>
              <a:rPr lang="en-US" sz="3200" i="1" dirty="0" err="1">
                <a:solidFill>
                  <a:srgbClr val="FFFF00"/>
                </a:solidFill>
              </a:rPr>
              <a:t>a</a:t>
            </a:r>
            <a:r>
              <a:rPr lang="en-US" sz="3200" dirty="0" err="1">
                <a:solidFill>
                  <a:srgbClr val="FFFF00"/>
                </a:solidFill>
              </a:rPr>
              <a:t>A</a:t>
            </a:r>
            <a:r>
              <a:rPr lang="en-US" sz="3200" dirty="0">
                <a:solidFill>
                  <a:srgbClr val="FFFF00"/>
                </a:solidFill>
              </a:rPr>
              <a:t> + </a:t>
            </a:r>
            <a:r>
              <a:rPr lang="en-US" sz="3200" i="1" dirty="0" err="1">
                <a:solidFill>
                  <a:srgbClr val="FFFF00"/>
                </a:solidFill>
              </a:rPr>
              <a:t>b</a:t>
            </a:r>
            <a:r>
              <a:rPr lang="en-US" sz="3200" dirty="0" err="1">
                <a:solidFill>
                  <a:srgbClr val="FFFF00"/>
                </a:solidFill>
              </a:rPr>
              <a:t>B</a:t>
            </a:r>
            <a:r>
              <a:rPr lang="en-US" sz="3200" dirty="0">
                <a:solidFill>
                  <a:srgbClr val="FFFF00"/>
                </a:solidFill>
              </a:rPr>
              <a:t>  </a:t>
            </a:r>
            <a:r>
              <a:rPr lang="en-US" sz="3200" dirty="0" err="1">
                <a:solidFill>
                  <a:srgbClr val="FFFF00"/>
                </a:solidFill>
                <a:latin typeface="Symbol" charset="0"/>
                <a:cs typeface="Royal Society of Chemistry" charset="0"/>
                <a:sym typeface="Symbol" charset="0"/>
              </a:rPr>
              <a:t>Û</a:t>
            </a:r>
            <a:r>
              <a:rPr lang="en-US" sz="3200" dirty="0">
                <a:solidFill>
                  <a:srgbClr val="FFFF00"/>
                </a:solidFill>
                <a:sym typeface="Symbol" charset="0"/>
              </a:rPr>
              <a:t> </a:t>
            </a:r>
            <a:r>
              <a:rPr lang="en-US" sz="3200" i="1" dirty="0" err="1">
                <a:solidFill>
                  <a:srgbClr val="FFFF00"/>
                </a:solidFill>
                <a:sym typeface="Symbol" charset="0"/>
              </a:rPr>
              <a:t>c</a:t>
            </a:r>
            <a:r>
              <a:rPr lang="en-US" sz="3200" dirty="0" err="1">
                <a:solidFill>
                  <a:srgbClr val="FFFF00"/>
                </a:solidFill>
                <a:sym typeface="Symbol" charset="0"/>
              </a:rPr>
              <a:t>C</a:t>
            </a:r>
            <a:r>
              <a:rPr lang="en-US" sz="3200" dirty="0">
                <a:solidFill>
                  <a:srgbClr val="FFFF00"/>
                </a:solidFill>
                <a:sym typeface="Symbol" charset="0"/>
              </a:rPr>
              <a:t> + </a:t>
            </a:r>
            <a:r>
              <a:rPr lang="en-US" sz="3200" i="1" dirty="0" err="1">
                <a:solidFill>
                  <a:srgbClr val="FFFF00"/>
                </a:solidFill>
                <a:sym typeface="Symbol" charset="0"/>
              </a:rPr>
              <a:t>d</a:t>
            </a:r>
            <a:r>
              <a:rPr lang="en-US" sz="3200" dirty="0" err="1">
                <a:solidFill>
                  <a:srgbClr val="FFFF00"/>
                </a:solidFill>
                <a:sym typeface="Symbol" charset="0"/>
              </a:rPr>
              <a:t>D</a:t>
            </a:r>
            <a:endParaRPr lang="en-US" sz="3200" dirty="0">
              <a:solidFill>
                <a:srgbClr val="FFFF00"/>
              </a:solidFill>
              <a:sym typeface="Symbol" charset="0"/>
            </a:endParaRPr>
          </a:p>
          <a:p>
            <a:endParaRPr lang="en-US" sz="3200" dirty="0">
              <a:solidFill>
                <a:srgbClr val="FFFF00"/>
              </a:solidFill>
              <a:sym typeface="Symbol" charset="0"/>
            </a:endParaRPr>
          </a:p>
          <a:p>
            <a:r>
              <a:rPr lang="en-US" sz="3200" dirty="0">
                <a:solidFill>
                  <a:srgbClr val="FFFF00"/>
                </a:solidFill>
                <a:sym typeface="Symbol" charset="0"/>
              </a:rPr>
              <a:t>the reaction quotient is as follows:</a:t>
            </a:r>
            <a:endParaRPr lang="en-US" sz="3200" i="1" dirty="0">
              <a:solidFill>
                <a:srgbClr val="FFFF00"/>
              </a:solidFill>
              <a:sym typeface="Symbol" charset="0"/>
            </a:endParaRPr>
          </a:p>
        </p:txBody>
      </p:sp>
      <p:pic>
        <p:nvPicPr>
          <p:cNvPr id="43012" name="Picture 8" descr="C14_p6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657600"/>
            <a:ext cx="5719763" cy="1290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431125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152400"/>
            <a:ext cx="8686800" cy="1143000"/>
          </a:xfrm>
        </p:spPr>
        <p:txBody>
          <a:bodyPr/>
          <a:lstStyle/>
          <a:p>
            <a:r>
              <a:rPr lang="en-US" u="sng"/>
              <a:t>Significance of the Reaction Quotient</a:t>
            </a:r>
          </a:p>
        </p:txBody>
      </p:sp>
      <p:sp>
        <p:nvSpPr>
          <p:cNvPr id="21508" name="Text Box 4"/>
          <p:cNvSpPr txBox="1">
            <a:spLocks noChangeArrowheads="1"/>
          </p:cNvSpPr>
          <p:nvPr/>
        </p:nvSpPr>
        <p:spPr bwMode="auto">
          <a:xfrm>
            <a:off x="593725" y="1520825"/>
            <a:ext cx="7940675" cy="519113"/>
          </a:xfrm>
          <a:prstGeom prst="rect">
            <a:avLst/>
          </a:prstGeom>
          <a:noFill/>
          <a:ln w="9525">
            <a:noFill/>
            <a:miter lim="800000"/>
            <a:headEnd/>
            <a:tailEnd/>
          </a:ln>
          <a:effectLst/>
        </p:spPr>
        <p:txBody>
          <a:bodyPr>
            <a:spAutoFit/>
          </a:bodyPr>
          <a:lstStyle/>
          <a:p>
            <a:pPr>
              <a:buClr>
                <a:schemeClr val="accent1"/>
              </a:buClr>
              <a:buFont typeface="Wingdings" pitchFamily="2" charset="2"/>
              <a:buChar char="v"/>
            </a:pPr>
            <a:r>
              <a:rPr lang="en-US" dirty="0"/>
              <a:t> If </a:t>
            </a:r>
            <a:r>
              <a:rPr lang="en-US" i="1" dirty="0">
                <a:solidFill>
                  <a:schemeClr val="accent1"/>
                </a:solidFill>
                <a:latin typeface="Times New Roman" pitchFamily="18" charset="0"/>
              </a:rPr>
              <a:t>Q</a:t>
            </a:r>
            <a:r>
              <a:rPr lang="en-US" dirty="0"/>
              <a:t> </a:t>
            </a:r>
            <a:r>
              <a:rPr lang="en-US" dirty="0">
                <a:solidFill>
                  <a:schemeClr val="accent1"/>
                </a:solidFill>
              </a:rPr>
              <a:t>=</a:t>
            </a:r>
            <a:r>
              <a:rPr lang="en-US" dirty="0"/>
              <a:t> </a:t>
            </a:r>
            <a:r>
              <a:rPr lang="en-US" i="1" dirty="0">
                <a:solidFill>
                  <a:schemeClr val="accent1"/>
                </a:solidFill>
                <a:latin typeface="Times New Roman" pitchFamily="18" charset="0"/>
              </a:rPr>
              <a:t>K</a:t>
            </a:r>
            <a:r>
              <a:rPr lang="en-US" dirty="0"/>
              <a:t>, the system is at equilibrium</a:t>
            </a:r>
          </a:p>
        </p:txBody>
      </p:sp>
      <p:sp>
        <p:nvSpPr>
          <p:cNvPr id="21509" name="Text Box 5"/>
          <p:cNvSpPr txBox="1">
            <a:spLocks noChangeArrowheads="1"/>
          </p:cNvSpPr>
          <p:nvPr/>
        </p:nvSpPr>
        <p:spPr bwMode="auto">
          <a:xfrm>
            <a:off x="609600" y="2362200"/>
            <a:ext cx="7940675" cy="1373188"/>
          </a:xfrm>
          <a:prstGeom prst="rect">
            <a:avLst/>
          </a:prstGeom>
          <a:noFill/>
          <a:ln w="9525">
            <a:noFill/>
            <a:miter lim="800000"/>
            <a:headEnd/>
            <a:tailEnd/>
          </a:ln>
          <a:effectLst/>
        </p:spPr>
        <p:txBody>
          <a:bodyPr>
            <a:spAutoFit/>
          </a:bodyPr>
          <a:lstStyle/>
          <a:p>
            <a:pPr>
              <a:buClr>
                <a:schemeClr val="accent1"/>
              </a:buClr>
              <a:buFont typeface="Wingdings" pitchFamily="2" charset="2"/>
              <a:buChar char="v"/>
            </a:pPr>
            <a:r>
              <a:rPr lang="en-US" dirty="0"/>
              <a:t> If </a:t>
            </a:r>
            <a:r>
              <a:rPr lang="en-US" i="1" dirty="0">
                <a:solidFill>
                  <a:schemeClr val="accent1"/>
                </a:solidFill>
                <a:latin typeface="Times New Roman" pitchFamily="18" charset="0"/>
              </a:rPr>
              <a:t>Q &gt; K</a:t>
            </a:r>
            <a:r>
              <a:rPr lang="en-US" dirty="0"/>
              <a:t>, the system shifts to the left, consuming products and forming reactants until equilibrium is achieved</a:t>
            </a:r>
          </a:p>
        </p:txBody>
      </p:sp>
      <p:sp>
        <p:nvSpPr>
          <p:cNvPr id="21510" name="Text Box 6"/>
          <p:cNvSpPr txBox="1">
            <a:spLocks noChangeArrowheads="1"/>
          </p:cNvSpPr>
          <p:nvPr/>
        </p:nvSpPr>
        <p:spPr bwMode="auto">
          <a:xfrm>
            <a:off x="609600" y="4038600"/>
            <a:ext cx="7940675" cy="1373188"/>
          </a:xfrm>
          <a:prstGeom prst="rect">
            <a:avLst/>
          </a:prstGeom>
          <a:noFill/>
          <a:ln w="9525">
            <a:noFill/>
            <a:miter lim="800000"/>
            <a:headEnd/>
            <a:tailEnd/>
          </a:ln>
          <a:effectLst/>
        </p:spPr>
        <p:txBody>
          <a:bodyPr>
            <a:spAutoFit/>
          </a:bodyPr>
          <a:lstStyle/>
          <a:p>
            <a:pPr>
              <a:buClr>
                <a:schemeClr val="accent1"/>
              </a:buClr>
              <a:buFont typeface="Wingdings" pitchFamily="2" charset="2"/>
              <a:buChar char="v"/>
            </a:pPr>
            <a:r>
              <a:rPr lang="en-US" dirty="0"/>
              <a:t> If </a:t>
            </a:r>
            <a:r>
              <a:rPr lang="en-US" i="1" dirty="0">
                <a:solidFill>
                  <a:schemeClr val="accent1"/>
                </a:solidFill>
                <a:latin typeface="Times New Roman" pitchFamily="18" charset="0"/>
              </a:rPr>
              <a:t>Q &lt; K</a:t>
            </a:r>
            <a:r>
              <a:rPr lang="en-US" dirty="0"/>
              <a:t>, the system shifts to the right, consuming reactants and forming products until equilibrium is achieved</a:t>
            </a:r>
          </a:p>
        </p:txBody>
      </p:sp>
      <p:sp>
        <p:nvSpPr>
          <p:cNvPr id="21511" name="Rectangle 7"/>
          <p:cNvSpPr>
            <a:spLocks noChangeArrowheads="1"/>
          </p:cNvSpPr>
          <p:nvPr/>
        </p:nvSpPr>
        <p:spPr bwMode="auto">
          <a:xfrm>
            <a:off x="381000" y="1447800"/>
            <a:ext cx="7924800" cy="685800"/>
          </a:xfrm>
          <a:prstGeom prst="rect">
            <a:avLst/>
          </a:prstGeom>
          <a:noFill/>
          <a:ln w="28575">
            <a:solidFill>
              <a:srgbClr val="FF3300"/>
            </a:solidFill>
            <a:miter lim="800000"/>
            <a:headEnd/>
            <a:tailEnd/>
          </a:ln>
          <a:effectLst/>
        </p:spPr>
        <p:txBody>
          <a:bodyPr wrap="none" anchor="ctr"/>
          <a:lstStyle/>
          <a:p>
            <a:endParaRPr lang="en-US"/>
          </a:p>
        </p:txBody>
      </p:sp>
      <p:sp>
        <p:nvSpPr>
          <p:cNvPr id="21512" name="Rectangle 8"/>
          <p:cNvSpPr>
            <a:spLocks noChangeArrowheads="1"/>
          </p:cNvSpPr>
          <p:nvPr/>
        </p:nvSpPr>
        <p:spPr bwMode="auto">
          <a:xfrm>
            <a:off x="381000" y="2362200"/>
            <a:ext cx="7924800" cy="1371600"/>
          </a:xfrm>
          <a:prstGeom prst="rect">
            <a:avLst/>
          </a:prstGeom>
          <a:noFill/>
          <a:ln w="28575">
            <a:solidFill>
              <a:srgbClr val="FF3300"/>
            </a:solidFill>
            <a:miter lim="800000"/>
            <a:headEnd/>
            <a:tailEnd/>
          </a:ln>
          <a:effectLst/>
        </p:spPr>
        <p:txBody>
          <a:bodyPr wrap="none" anchor="ctr"/>
          <a:lstStyle/>
          <a:p>
            <a:endParaRPr lang="en-US"/>
          </a:p>
        </p:txBody>
      </p:sp>
      <p:sp>
        <p:nvSpPr>
          <p:cNvPr id="21513" name="Rectangle 9"/>
          <p:cNvSpPr>
            <a:spLocks noChangeArrowheads="1"/>
          </p:cNvSpPr>
          <p:nvPr/>
        </p:nvSpPr>
        <p:spPr bwMode="auto">
          <a:xfrm>
            <a:off x="381000" y="4038600"/>
            <a:ext cx="7924800" cy="1371600"/>
          </a:xfrm>
          <a:prstGeom prst="rect">
            <a:avLst/>
          </a:prstGeom>
          <a:noFill/>
          <a:ln w="28575">
            <a:solidFill>
              <a:srgbClr val="FF33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1000" fill="hold"/>
                                        <p:tgtEl>
                                          <p:spTgt spid="21508"/>
                                        </p:tgtEl>
                                        <p:attrNameLst>
                                          <p:attrName>ppt_x</p:attrName>
                                        </p:attrNameLst>
                                      </p:cBhvr>
                                      <p:tavLst>
                                        <p:tav tm="0">
                                          <p:val>
                                            <p:strVal val="#ppt_x"/>
                                          </p:val>
                                        </p:tav>
                                        <p:tav tm="100000">
                                          <p:val>
                                            <p:strVal val="#ppt_x"/>
                                          </p:val>
                                        </p:tav>
                                      </p:tavLst>
                                    </p:anim>
                                    <p:anim calcmode="lin" valueType="num">
                                      <p:cBhvr additive="base">
                                        <p:cTn id="8" dur="10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1509"/>
                                        </p:tgtEl>
                                        <p:attrNameLst>
                                          <p:attrName>style.visibility</p:attrName>
                                        </p:attrNameLst>
                                      </p:cBhvr>
                                      <p:to>
                                        <p:strVal val="visible"/>
                                      </p:to>
                                    </p:set>
                                    <p:animEffect transition="in" filter="dissolve">
                                      <p:cBhvr>
                                        <p:cTn id="13" dur="500"/>
                                        <p:tgtEl>
                                          <p:spTgt spid="2150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510"/>
                                        </p:tgtEl>
                                        <p:attrNameLst>
                                          <p:attrName>style.visibility</p:attrName>
                                        </p:attrNameLst>
                                      </p:cBhvr>
                                      <p:to>
                                        <p:strVal val="visible"/>
                                      </p:to>
                                    </p:set>
                                    <p:anim calcmode="lin" valueType="num">
                                      <p:cBhvr additive="base">
                                        <p:cTn id="18" dur="1000" fill="hold"/>
                                        <p:tgtEl>
                                          <p:spTgt spid="21510"/>
                                        </p:tgtEl>
                                        <p:attrNameLst>
                                          <p:attrName>ppt_x</p:attrName>
                                        </p:attrNameLst>
                                      </p:cBhvr>
                                      <p:tavLst>
                                        <p:tav tm="0">
                                          <p:val>
                                            <p:strVal val="#ppt_x"/>
                                          </p:val>
                                        </p:tav>
                                        <p:tav tm="100000">
                                          <p:val>
                                            <p:strVal val="#ppt_x"/>
                                          </p:val>
                                        </p:tav>
                                      </p:tavLst>
                                    </p:anim>
                                    <p:anim calcmode="lin" valueType="num">
                                      <p:cBhvr additive="base">
                                        <p:cTn id="19" dur="1000" fill="hold"/>
                                        <p:tgtEl>
                                          <p:spTgt spid="21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p:bldP spid="215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8458200" cy="1066800"/>
          </a:xfrm>
        </p:spPr>
        <p:txBody>
          <a:bodyPr/>
          <a:lstStyle/>
          <a:p>
            <a:pPr eaLnBrk="1" hangingPunct="1"/>
            <a:r>
              <a:rPr lang="en-US">
                <a:latin typeface="Arial" charset="0"/>
                <a:cs typeface="Arial" charset="0"/>
              </a:rPr>
              <a:t>The Reaction Quotient: Predicting the Direction of Change</a:t>
            </a:r>
          </a:p>
        </p:txBody>
      </p:sp>
      <p:sp>
        <p:nvSpPr>
          <p:cNvPr id="44035" name="Rectangle 3"/>
          <p:cNvSpPr>
            <a:spLocks noGrp="1" noChangeArrowheads="1"/>
          </p:cNvSpPr>
          <p:nvPr>
            <p:ph idx="1"/>
          </p:nvPr>
        </p:nvSpPr>
        <p:spPr>
          <a:xfrm>
            <a:off x="152400" y="1447800"/>
            <a:ext cx="8839200" cy="4876800"/>
          </a:xfrm>
        </p:spPr>
        <p:txBody>
          <a:bodyPr/>
          <a:lstStyle/>
          <a:p>
            <a:pPr eaLnBrk="1" hangingPunct="1">
              <a:lnSpc>
                <a:spcPct val="90000"/>
              </a:lnSpc>
            </a:pPr>
            <a:r>
              <a:rPr lang="en-US" sz="2800" b="0" dirty="0">
                <a:latin typeface="Arial" charset="0"/>
              </a:rPr>
              <a:t>If </a:t>
            </a:r>
            <a:r>
              <a:rPr lang="en-US" sz="2400" b="0" i="1" dirty="0">
                <a:solidFill>
                  <a:srgbClr val="FFFF00"/>
                </a:solidFill>
                <a:latin typeface="Arial" charset="0"/>
              </a:rPr>
              <a:t>Q</a:t>
            </a:r>
            <a:r>
              <a:rPr lang="en-US" sz="2400" b="0" dirty="0">
                <a:solidFill>
                  <a:srgbClr val="FFFF00"/>
                </a:solidFill>
                <a:latin typeface="Arial" charset="0"/>
              </a:rPr>
              <a:t> &gt; </a:t>
            </a:r>
            <a:r>
              <a:rPr lang="en-US" sz="2400" b="0" i="1" dirty="0">
                <a:solidFill>
                  <a:srgbClr val="FFFF00"/>
                </a:solidFill>
                <a:latin typeface="Arial" charset="0"/>
              </a:rPr>
              <a:t>K</a:t>
            </a:r>
            <a:r>
              <a:rPr lang="en-US" sz="2400" b="0" dirty="0">
                <a:latin typeface="Arial" charset="0"/>
              </a:rPr>
              <a:t>, the reaction will proceed fastest in the </a:t>
            </a:r>
            <a:r>
              <a:rPr lang="en-US" sz="2400" b="0" dirty="0">
                <a:solidFill>
                  <a:srgbClr val="FFFF00"/>
                </a:solidFill>
                <a:latin typeface="Arial" charset="0"/>
              </a:rPr>
              <a:t>reverse</a:t>
            </a:r>
            <a:r>
              <a:rPr lang="en-US" sz="2400" b="0" dirty="0">
                <a:latin typeface="Arial" charset="0"/>
              </a:rPr>
              <a:t> direction.</a:t>
            </a:r>
          </a:p>
          <a:p>
            <a:pPr lvl="1" eaLnBrk="1" hangingPunct="1">
              <a:lnSpc>
                <a:spcPct val="90000"/>
              </a:lnSpc>
            </a:pPr>
            <a:r>
              <a:rPr lang="en-US" sz="2400" b="0" dirty="0">
                <a:latin typeface="Arial" charset="0"/>
              </a:rPr>
              <a:t>The products will decrease and reactants will increase.</a:t>
            </a:r>
          </a:p>
        </p:txBody>
      </p:sp>
      <p:pic>
        <p:nvPicPr>
          <p:cNvPr id="44036" name="Picture 7" descr="14_07_Figure"/>
          <p:cNvPicPr>
            <a:picLocks noChangeAspect="1" noChangeArrowheads="1"/>
          </p:cNvPicPr>
          <p:nvPr/>
        </p:nvPicPr>
        <p:blipFill>
          <a:blip r:embed="rId3">
            <a:extLst>
              <a:ext uri="{28A0092B-C50C-407E-A947-70E740481C1C}">
                <a14:useLocalDpi xmlns:a14="http://schemas.microsoft.com/office/drawing/2010/main" val="0"/>
              </a:ext>
            </a:extLst>
          </a:blip>
          <a:srcRect b="3821"/>
          <a:stretch>
            <a:fillRect/>
          </a:stretch>
        </p:blipFill>
        <p:spPr bwMode="auto">
          <a:xfrm>
            <a:off x="1447800" y="2716213"/>
            <a:ext cx="6019800" cy="391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7313104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Equilbrium1"/>
          <p:cNvPicPr>
            <a:picLocks noChangeAspect="1" noChangeArrowheads="1"/>
          </p:cNvPicPr>
          <p:nvPr/>
        </p:nvPicPr>
        <p:blipFill>
          <a:blip r:embed="rId2" cstate="print"/>
          <a:srcRect/>
          <a:stretch>
            <a:fillRect/>
          </a:stretch>
        </p:blipFill>
        <p:spPr bwMode="auto">
          <a:xfrm>
            <a:off x="1066800" y="1066800"/>
            <a:ext cx="6553200" cy="5160963"/>
          </a:xfrm>
          <a:prstGeom prst="rect">
            <a:avLst/>
          </a:prstGeom>
          <a:noFill/>
        </p:spPr>
      </p:pic>
      <p:sp>
        <p:nvSpPr>
          <p:cNvPr id="12293" name="Rectangle 5"/>
          <p:cNvSpPr>
            <a:spLocks noGrp="1" noChangeArrowheads="1"/>
          </p:cNvSpPr>
          <p:nvPr>
            <p:ph type="title"/>
          </p:nvPr>
        </p:nvSpPr>
        <p:spPr>
          <a:xfrm>
            <a:off x="609600" y="152400"/>
            <a:ext cx="7772400" cy="914400"/>
          </a:xfrm>
          <a:noFill/>
          <a:ln/>
        </p:spPr>
        <p:txBody>
          <a:bodyPr/>
          <a:lstStyle/>
          <a:p>
            <a:r>
              <a:rPr lang="en-US" dirty="0">
                <a:solidFill>
                  <a:srgbClr val="FFFF00"/>
                </a:solidFill>
                <a:effectLst>
                  <a:outerShdw blurRad="38100" dist="38100" dir="2700000" algn="tl">
                    <a:srgbClr val="C0C0C0"/>
                  </a:outerShdw>
                </a:effectLst>
              </a:rPr>
              <a:t>2NO</a:t>
            </a:r>
            <a:r>
              <a:rPr lang="en-US" baseline="-25000" dirty="0">
                <a:solidFill>
                  <a:srgbClr val="FFFF00"/>
                </a:solidFill>
                <a:effectLst>
                  <a:outerShdw blurRad="38100" dist="38100" dir="2700000" algn="tl">
                    <a:srgbClr val="C0C0C0"/>
                  </a:outerShdw>
                </a:effectLst>
              </a:rPr>
              <a:t>2</a:t>
            </a:r>
            <a:r>
              <a:rPr lang="en-US" dirty="0">
                <a:solidFill>
                  <a:srgbClr val="FFFF00"/>
                </a:solidFill>
                <a:effectLst>
                  <a:outerShdw blurRad="38100" dist="38100" dir="2700000" algn="tl">
                    <a:srgbClr val="C0C0C0"/>
                  </a:outerShdw>
                </a:effectLst>
              </a:rPr>
              <a:t>(g) </a:t>
            </a:r>
            <a:r>
              <a:rPr lang="en-US" dirty="0">
                <a:solidFill>
                  <a:srgbClr val="FFFF00"/>
                </a:solidFill>
                <a:effectLst>
                  <a:outerShdw blurRad="38100" dist="38100" dir="2700000" algn="tl">
                    <a:srgbClr val="C0C0C0"/>
                  </a:outerShdw>
                </a:effectLst>
                <a:sym typeface="Wingdings 3" pitchFamily="18" charset="2"/>
              </a:rPr>
              <a:t> </a:t>
            </a:r>
            <a:r>
              <a:rPr lang="en-US" dirty="0">
                <a:solidFill>
                  <a:srgbClr val="FFFF00"/>
                </a:solidFill>
                <a:effectLst>
                  <a:outerShdw blurRad="38100" dist="38100" dir="2700000" algn="tl">
                    <a:srgbClr val="C0C0C0"/>
                  </a:outerShdw>
                </a:effectLst>
                <a:sym typeface="Wingdings" pitchFamily="2" charset="2"/>
              </a:rPr>
              <a:t>2NO(g) + O</a:t>
            </a:r>
            <a:r>
              <a:rPr lang="en-US" baseline="-25000" dirty="0">
                <a:solidFill>
                  <a:srgbClr val="FFFF00"/>
                </a:solidFill>
                <a:effectLst>
                  <a:outerShdw blurRad="38100" dist="38100" dir="2700000" algn="tl">
                    <a:srgbClr val="C0C0C0"/>
                  </a:outerShdw>
                </a:effectLst>
                <a:sym typeface="Wingdings" pitchFamily="2" charset="2"/>
              </a:rPr>
              <a:t>2</a:t>
            </a:r>
            <a:r>
              <a:rPr lang="en-US" dirty="0">
                <a:solidFill>
                  <a:srgbClr val="FFFF00"/>
                </a:solidFill>
                <a:effectLst>
                  <a:outerShdw blurRad="38100" dist="38100" dir="2700000" algn="tl">
                    <a:srgbClr val="C0C0C0"/>
                  </a:outerShdw>
                </a:effectLst>
                <a:sym typeface="Wingdings" pitchFamily="2" charset="2"/>
              </a:rPr>
              <a:t>(g)</a:t>
            </a:r>
          </a:p>
        </p:txBody>
      </p:sp>
      <p:sp>
        <p:nvSpPr>
          <p:cNvPr id="12294" name="Rectangle 6"/>
          <p:cNvSpPr>
            <a:spLocks noChangeArrowheads="1"/>
          </p:cNvSpPr>
          <p:nvPr/>
        </p:nvSpPr>
        <p:spPr bwMode="auto">
          <a:xfrm>
            <a:off x="4648200" y="1087438"/>
            <a:ext cx="4114800" cy="4918075"/>
          </a:xfrm>
          <a:prstGeom prst="rect">
            <a:avLst/>
          </a:prstGeom>
          <a:solidFill>
            <a:schemeClr val="tx1"/>
          </a:solidFill>
          <a:ln w="28575">
            <a:solidFill>
              <a:srgbClr val="000000"/>
            </a:solidFill>
            <a:miter lim="800000"/>
            <a:headEnd/>
            <a:tailEnd/>
          </a:ln>
          <a:effectLst/>
        </p:spPr>
        <p:txBody>
          <a:bodyPr wrap="none" anchor="ctr"/>
          <a:lstStyle/>
          <a:p>
            <a:pPr algn="ctr"/>
            <a:endParaRPr lang="en-US" sz="1800" b="0">
              <a:latin typeface="Arial" pitchFamily="34" charset="0"/>
            </a:endParaRPr>
          </a:p>
        </p:txBody>
      </p:sp>
      <p:sp>
        <p:nvSpPr>
          <p:cNvPr id="12297" name="Text Box 9"/>
          <p:cNvSpPr txBox="1">
            <a:spLocks noChangeArrowheads="1"/>
          </p:cNvSpPr>
          <p:nvPr/>
        </p:nvSpPr>
        <p:spPr bwMode="auto">
          <a:xfrm>
            <a:off x="4724400" y="1560513"/>
            <a:ext cx="4191000" cy="2308324"/>
          </a:xfrm>
          <a:prstGeom prst="rect">
            <a:avLst/>
          </a:prstGeom>
          <a:noFill/>
          <a:ln w="9525">
            <a:noFill/>
            <a:miter lim="800000"/>
            <a:headEnd/>
            <a:tailEnd/>
          </a:ln>
          <a:effectLst/>
        </p:spPr>
        <p:txBody>
          <a:bodyPr>
            <a:spAutoFit/>
          </a:bodyPr>
          <a:lstStyle/>
          <a:p>
            <a:r>
              <a:rPr lang="en-US" sz="2400" b="0" dirty="0">
                <a:solidFill>
                  <a:srgbClr val="000000"/>
                </a:solidFill>
              </a:rPr>
              <a:t>    Remember this from   </a:t>
            </a:r>
          </a:p>
          <a:p>
            <a:r>
              <a:rPr lang="en-US" sz="2400" b="0">
                <a:solidFill>
                  <a:srgbClr val="000000"/>
                </a:solidFill>
              </a:rPr>
              <a:t>          Kinetics?</a:t>
            </a:r>
            <a:endParaRPr lang="en-US" sz="2400" b="0" dirty="0">
              <a:solidFill>
                <a:srgbClr val="000000"/>
              </a:solidFill>
            </a:endParaRPr>
          </a:p>
          <a:p>
            <a:r>
              <a:rPr lang="en-US" sz="2400" b="0" dirty="0">
                <a:solidFill>
                  <a:srgbClr val="000000"/>
                </a:solidFill>
              </a:rPr>
              <a:t>Why was it so important to measure reaction rate at the start of the reaction</a:t>
            </a:r>
          </a:p>
          <a:p>
            <a:r>
              <a:rPr lang="en-US" sz="2400" b="0" dirty="0">
                <a:solidFill>
                  <a:srgbClr val="000000"/>
                </a:solidFill>
              </a:rPr>
              <a:t>(method of initial rates?)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8458200" cy="1066800"/>
          </a:xfrm>
        </p:spPr>
        <p:txBody>
          <a:bodyPr/>
          <a:lstStyle/>
          <a:p>
            <a:pPr eaLnBrk="1" hangingPunct="1"/>
            <a:r>
              <a:rPr lang="en-US">
                <a:latin typeface="Arial" charset="0"/>
                <a:cs typeface="Arial" charset="0"/>
              </a:rPr>
              <a:t>The Reaction Quotient: Predicting the Direction of Change</a:t>
            </a:r>
          </a:p>
        </p:txBody>
      </p:sp>
      <p:pic>
        <p:nvPicPr>
          <p:cNvPr id="45059" name="Picture 7" descr="14_07_Figur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b="2811"/>
          <a:stretch>
            <a:fillRect/>
          </a:stretch>
        </p:blipFill>
        <p:spPr>
          <a:xfrm>
            <a:off x="1600200" y="2743200"/>
            <a:ext cx="5715000" cy="3754437"/>
          </a:xfrm>
        </p:spPr>
      </p:pic>
      <p:sp>
        <p:nvSpPr>
          <p:cNvPr id="45060" name="Rectangle 3"/>
          <p:cNvSpPr>
            <a:spLocks noChangeArrowheads="1"/>
          </p:cNvSpPr>
          <p:nvPr/>
        </p:nvSpPr>
        <p:spPr bwMode="auto">
          <a:xfrm>
            <a:off x="152400" y="1447800"/>
            <a:ext cx="88392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lnSpc>
                <a:spcPct val="90000"/>
              </a:lnSpc>
              <a:spcBef>
                <a:spcPct val="20000"/>
              </a:spcBef>
              <a:buFontTx/>
              <a:buChar char="•"/>
            </a:pPr>
            <a:r>
              <a:rPr lang="en-US" sz="2400" b="0" dirty="0">
                <a:latin typeface="Arial"/>
                <a:cs typeface="Arial"/>
              </a:rPr>
              <a:t>If </a:t>
            </a:r>
            <a:r>
              <a:rPr lang="en-US" sz="2400" b="0" i="1" dirty="0">
                <a:solidFill>
                  <a:srgbClr val="FFFF00"/>
                </a:solidFill>
                <a:latin typeface="Arial"/>
                <a:cs typeface="Arial"/>
              </a:rPr>
              <a:t>Q</a:t>
            </a:r>
            <a:r>
              <a:rPr lang="en-US" sz="2400" b="0" dirty="0">
                <a:solidFill>
                  <a:srgbClr val="FFFF00"/>
                </a:solidFill>
                <a:latin typeface="Arial"/>
                <a:cs typeface="Arial"/>
              </a:rPr>
              <a:t> &lt; </a:t>
            </a:r>
            <a:r>
              <a:rPr lang="en-US" sz="2400" b="0" i="1" dirty="0">
                <a:solidFill>
                  <a:srgbClr val="FFFF00"/>
                </a:solidFill>
                <a:latin typeface="Arial"/>
                <a:cs typeface="Arial"/>
              </a:rPr>
              <a:t>K</a:t>
            </a:r>
            <a:r>
              <a:rPr lang="en-US" sz="2400" b="0" dirty="0">
                <a:latin typeface="Arial"/>
                <a:cs typeface="Arial"/>
              </a:rPr>
              <a:t>, the reaction will proceed fastest in the </a:t>
            </a:r>
            <a:r>
              <a:rPr lang="en-US" sz="2400" b="0" dirty="0">
                <a:solidFill>
                  <a:srgbClr val="FFFF00"/>
                </a:solidFill>
                <a:latin typeface="Arial"/>
                <a:cs typeface="Arial"/>
              </a:rPr>
              <a:t>forward</a:t>
            </a:r>
            <a:r>
              <a:rPr lang="en-US" sz="2400" b="0" dirty="0">
                <a:latin typeface="Arial"/>
                <a:cs typeface="Arial"/>
              </a:rPr>
              <a:t> direction.</a:t>
            </a:r>
          </a:p>
          <a:p>
            <a:pPr marL="742950" lvl="1" indent="-285750" eaLnBrk="1" hangingPunct="1">
              <a:lnSpc>
                <a:spcPct val="90000"/>
              </a:lnSpc>
              <a:spcBef>
                <a:spcPct val="20000"/>
              </a:spcBef>
              <a:buFontTx/>
              <a:buChar char="–"/>
            </a:pPr>
            <a:r>
              <a:rPr lang="en-US" sz="2400" b="0" dirty="0">
                <a:latin typeface="Arial"/>
                <a:cs typeface="Arial"/>
              </a:rPr>
              <a:t>The products will increase and reactants will decrease.</a:t>
            </a:r>
          </a:p>
        </p:txBody>
      </p:sp>
    </p:spTree>
    <p:extLst>
      <p:ext uri="{BB962C8B-B14F-4D97-AF65-F5344CB8AC3E}">
        <p14:creationId xmlns:p14="http://schemas.microsoft.com/office/powerpoint/2010/main" val="236545704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8458200" cy="1066800"/>
          </a:xfrm>
        </p:spPr>
        <p:txBody>
          <a:bodyPr/>
          <a:lstStyle/>
          <a:p>
            <a:pPr eaLnBrk="1" hangingPunct="1"/>
            <a:r>
              <a:rPr lang="en-US">
                <a:latin typeface="Arial" charset="0"/>
                <a:cs typeface="Arial" charset="0"/>
              </a:rPr>
              <a:t>The Reaction Quotient: Predicting the Direction of Change</a:t>
            </a:r>
          </a:p>
        </p:txBody>
      </p:sp>
      <p:sp>
        <p:nvSpPr>
          <p:cNvPr id="46083" name="Rectangle 3"/>
          <p:cNvSpPr>
            <a:spLocks noGrp="1" noChangeArrowheads="1"/>
          </p:cNvSpPr>
          <p:nvPr>
            <p:ph idx="1"/>
          </p:nvPr>
        </p:nvSpPr>
        <p:spPr>
          <a:xfrm>
            <a:off x="152400" y="1447800"/>
            <a:ext cx="8839200" cy="4876800"/>
          </a:xfrm>
        </p:spPr>
        <p:txBody>
          <a:bodyPr/>
          <a:lstStyle/>
          <a:p>
            <a:pPr eaLnBrk="1" hangingPunct="1">
              <a:lnSpc>
                <a:spcPct val="90000"/>
              </a:lnSpc>
            </a:pPr>
            <a:r>
              <a:rPr lang="en-US" sz="2400" b="0" dirty="0">
                <a:latin typeface="Arial" charset="0"/>
              </a:rPr>
              <a:t>If </a:t>
            </a:r>
            <a:r>
              <a:rPr lang="en-US" sz="2400" b="0" i="1" dirty="0">
                <a:solidFill>
                  <a:srgbClr val="FFFF00"/>
                </a:solidFill>
                <a:latin typeface="Arial" charset="0"/>
              </a:rPr>
              <a:t>Q</a:t>
            </a:r>
            <a:r>
              <a:rPr lang="en-US" sz="2400" b="0" dirty="0">
                <a:solidFill>
                  <a:srgbClr val="FFFF00"/>
                </a:solidFill>
                <a:latin typeface="Arial" charset="0"/>
              </a:rPr>
              <a:t> = </a:t>
            </a:r>
            <a:r>
              <a:rPr lang="en-US" sz="2400" b="0" i="1" dirty="0">
                <a:solidFill>
                  <a:srgbClr val="FFFF00"/>
                </a:solidFill>
                <a:latin typeface="Arial" charset="0"/>
              </a:rPr>
              <a:t>K</a:t>
            </a:r>
            <a:r>
              <a:rPr lang="en-US" sz="2400" b="0" dirty="0">
                <a:latin typeface="Arial" charset="0"/>
              </a:rPr>
              <a:t>, the reaction is at </a:t>
            </a:r>
            <a:r>
              <a:rPr lang="en-US" sz="2400" b="0" dirty="0">
                <a:solidFill>
                  <a:srgbClr val="FFFF00"/>
                </a:solidFill>
                <a:latin typeface="Arial" charset="0"/>
              </a:rPr>
              <a:t>equilibrium</a:t>
            </a:r>
          </a:p>
          <a:p>
            <a:pPr lvl="1" eaLnBrk="1" hangingPunct="1">
              <a:lnSpc>
                <a:spcPct val="90000"/>
              </a:lnSpc>
            </a:pPr>
            <a:r>
              <a:rPr lang="en-US" sz="2400" b="0" dirty="0">
                <a:latin typeface="Arial" charset="0"/>
              </a:rPr>
              <a:t>The products and reactants will not change.</a:t>
            </a:r>
          </a:p>
          <a:p>
            <a:pPr eaLnBrk="1" hangingPunct="1">
              <a:lnSpc>
                <a:spcPct val="90000"/>
              </a:lnSpc>
            </a:pPr>
            <a:r>
              <a:rPr lang="en-US" sz="2400" b="0" dirty="0">
                <a:latin typeface="Arial" charset="0"/>
              </a:rPr>
              <a:t>If a reaction mixture contains just reactants, then </a:t>
            </a:r>
            <a:r>
              <a:rPr lang="en-US" sz="2400" b="0" i="1" dirty="0">
                <a:latin typeface="Arial" charset="0"/>
              </a:rPr>
              <a:t>Q</a:t>
            </a:r>
            <a:r>
              <a:rPr lang="en-US" sz="2400" b="0" dirty="0">
                <a:latin typeface="Arial" charset="0"/>
              </a:rPr>
              <a:t> = 0, and the reaction will proceed in the forward direction.</a:t>
            </a:r>
          </a:p>
          <a:p>
            <a:pPr eaLnBrk="1" hangingPunct="1">
              <a:lnSpc>
                <a:spcPct val="90000"/>
              </a:lnSpc>
            </a:pPr>
            <a:r>
              <a:rPr lang="en-US" sz="2400" b="0" dirty="0">
                <a:latin typeface="Arial" charset="0"/>
              </a:rPr>
              <a:t>If a reaction mixture contains just products, then </a:t>
            </a:r>
            <a:r>
              <a:rPr lang="en-US" sz="2400" b="0" i="1" dirty="0">
                <a:latin typeface="Arial" charset="0"/>
              </a:rPr>
              <a:t>Q</a:t>
            </a:r>
            <a:r>
              <a:rPr lang="en-US" sz="2400" b="0" dirty="0">
                <a:latin typeface="Arial" charset="0"/>
              </a:rPr>
              <a:t> = </a:t>
            </a:r>
            <a:r>
              <a:rPr lang="en-US" sz="2400" b="0" dirty="0">
                <a:latin typeface="Arial" charset="0"/>
                <a:cs typeface="Times New Roman" charset="0"/>
              </a:rPr>
              <a:t>∞, and the reaction will proceed in the reverse direction.</a:t>
            </a:r>
          </a:p>
        </p:txBody>
      </p:sp>
      <p:pic>
        <p:nvPicPr>
          <p:cNvPr id="46084" name="Picture 7" descr="14_07_Figure"/>
          <p:cNvPicPr>
            <a:picLocks noChangeAspect="1" noChangeArrowheads="1"/>
          </p:cNvPicPr>
          <p:nvPr/>
        </p:nvPicPr>
        <p:blipFill>
          <a:blip r:embed="rId3">
            <a:extLst>
              <a:ext uri="{28A0092B-C50C-407E-A947-70E740481C1C}">
                <a14:useLocalDpi xmlns:a14="http://schemas.microsoft.com/office/drawing/2010/main" val="0"/>
              </a:ext>
            </a:extLst>
          </a:blip>
          <a:srcRect b="3348"/>
          <a:stretch>
            <a:fillRect/>
          </a:stretch>
        </p:blipFill>
        <p:spPr bwMode="auto">
          <a:xfrm>
            <a:off x="2209800" y="3657600"/>
            <a:ext cx="4495800" cy="2935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7266625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228600"/>
            <a:ext cx="8686800" cy="838200"/>
          </a:xfrm>
        </p:spPr>
        <p:txBody>
          <a:bodyPr/>
          <a:lstStyle/>
          <a:p>
            <a:r>
              <a:rPr lang="en-US" u="sng"/>
              <a:t>Solving for Equilibrium Concentration</a:t>
            </a:r>
          </a:p>
        </p:txBody>
      </p:sp>
      <p:sp>
        <p:nvSpPr>
          <p:cNvPr id="22532" name="Text Box 4"/>
          <p:cNvSpPr txBox="1">
            <a:spLocks noChangeArrowheads="1"/>
          </p:cNvSpPr>
          <p:nvPr/>
        </p:nvSpPr>
        <p:spPr bwMode="auto">
          <a:xfrm>
            <a:off x="762000" y="1143000"/>
            <a:ext cx="8077200" cy="946150"/>
          </a:xfrm>
          <a:prstGeom prst="rect">
            <a:avLst/>
          </a:prstGeom>
          <a:noFill/>
          <a:ln w="9525">
            <a:noFill/>
            <a:miter lim="800000"/>
            <a:headEnd/>
            <a:tailEnd/>
          </a:ln>
          <a:effectLst/>
        </p:spPr>
        <p:txBody>
          <a:bodyPr>
            <a:spAutoFit/>
          </a:bodyPr>
          <a:lstStyle/>
          <a:p>
            <a:r>
              <a:rPr lang="en-US"/>
              <a:t>Consider this reaction at some temperature:</a:t>
            </a:r>
          </a:p>
          <a:p>
            <a:r>
              <a:rPr lang="en-US"/>
              <a:t>H</a:t>
            </a:r>
            <a:r>
              <a:rPr lang="en-US" baseline="-25000"/>
              <a:t>2</a:t>
            </a:r>
            <a:r>
              <a:rPr lang="en-US"/>
              <a:t>O(g) + CO(g) </a:t>
            </a:r>
            <a:r>
              <a:rPr lang="en-US">
                <a:sym typeface="Wingdings 3" pitchFamily="18" charset="2"/>
              </a:rPr>
              <a:t> H</a:t>
            </a:r>
            <a:r>
              <a:rPr lang="en-US" baseline="-25000">
                <a:sym typeface="Wingdings 3" pitchFamily="18" charset="2"/>
              </a:rPr>
              <a:t>2</a:t>
            </a:r>
            <a:r>
              <a:rPr lang="en-US">
                <a:sym typeface="Wingdings 3" pitchFamily="18" charset="2"/>
              </a:rPr>
              <a:t>(g) + CO</a:t>
            </a:r>
            <a:r>
              <a:rPr lang="en-US" baseline="-25000">
                <a:sym typeface="Wingdings 3" pitchFamily="18" charset="2"/>
              </a:rPr>
              <a:t>2</a:t>
            </a:r>
            <a:r>
              <a:rPr lang="en-US">
                <a:sym typeface="Wingdings 3" pitchFamily="18" charset="2"/>
              </a:rPr>
              <a:t>(g)    </a:t>
            </a:r>
            <a:r>
              <a:rPr lang="en-US" i="1">
                <a:solidFill>
                  <a:schemeClr val="accent1"/>
                </a:solidFill>
                <a:latin typeface="Times New Roman" pitchFamily="18" charset="0"/>
                <a:sym typeface="Wingdings 3" pitchFamily="18" charset="2"/>
              </a:rPr>
              <a:t>K</a:t>
            </a:r>
            <a:r>
              <a:rPr lang="en-US">
                <a:sym typeface="Wingdings 3" pitchFamily="18" charset="2"/>
              </a:rPr>
              <a:t> = 2.0</a:t>
            </a:r>
          </a:p>
        </p:txBody>
      </p:sp>
      <p:sp>
        <p:nvSpPr>
          <p:cNvPr id="22533" name="Text Box 5"/>
          <p:cNvSpPr txBox="1">
            <a:spLocks noChangeArrowheads="1"/>
          </p:cNvSpPr>
          <p:nvPr/>
        </p:nvSpPr>
        <p:spPr bwMode="auto">
          <a:xfrm>
            <a:off x="762000" y="2514600"/>
            <a:ext cx="7864475" cy="1800225"/>
          </a:xfrm>
          <a:prstGeom prst="rect">
            <a:avLst/>
          </a:prstGeom>
          <a:noFill/>
          <a:ln w="9525">
            <a:noFill/>
            <a:miter lim="800000"/>
            <a:headEnd/>
            <a:tailEnd/>
          </a:ln>
          <a:effectLst/>
        </p:spPr>
        <p:txBody>
          <a:bodyPr>
            <a:spAutoFit/>
          </a:bodyPr>
          <a:lstStyle/>
          <a:p>
            <a:r>
              <a:rPr lang="en-US"/>
              <a:t>Assume you start with </a:t>
            </a:r>
            <a:r>
              <a:rPr lang="en-US" u="sng"/>
              <a:t>8 molecules of H</a:t>
            </a:r>
            <a:r>
              <a:rPr lang="en-US" u="sng" baseline="-25000"/>
              <a:t>2</a:t>
            </a:r>
            <a:r>
              <a:rPr lang="en-US" u="sng"/>
              <a:t>O</a:t>
            </a:r>
            <a:r>
              <a:rPr lang="en-US"/>
              <a:t> and </a:t>
            </a:r>
            <a:r>
              <a:rPr lang="en-US" u="sng"/>
              <a:t>6 molecules of CO</a:t>
            </a:r>
            <a:r>
              <a:rPr lang="en-US"/>
              <a:t>. How many molecules of H</a:t>
            </a:r>
            <a:r>
              <a:rPr lang="en-US" baseline="-25000"/>
              <a:t>2</a:t>
            </a:r>
            <a:r>
              <a:rPr lang="en-US"/>
              <a:t>O, CO, H</a:t>
            </a:r>
            <a:r>
              <a:rPr lang="en-US" baseline="-25000"/>
              <a:t>2</a:t>
            </a:r>
            <a:r>
              <a:rPr lang="en-US"/>
              <a:t>, and CO</a:t>
            </a:r>
            <a:r>
              <a:rPr lang="en-US" baseline="-25000"/>
              <a:t>2</a:t>
            </a:r>
            <a:r>
              <a:rPr lang="en-US"/>
              <a:t> are present at equilibrium?</a:t>
            </a:r>
          </a:p>
        </p:txBody>
      </p:sp>
      <p:sp>
        <p:nvSpPr>
          <p:cNvPr id="22534" name="Text Box 6"/>
          <p:cNvSpPr txBox="1">
            <a:spLocks noChangeArrowheads="1"/>
          </p:cNvSpPr>
          <p:nvPr/>
        </p:nvSpPr>
        <p:spPr bwMode="auto">
          <a:xfrm>
            <a:off x="762000" y="4495800"/>
            <a:ext cx="7559675" cy="1384995"/>
          </a:xfrm>
          <a:prstGeom prst="rect">
            <a:avLst/>
          </a:prstGeom>
          <a:noFill/>
          <a:ln w="9525">
            <a:noFill/>
            <a:miter lim="800000"/>
            <a:headEnd/>
            <a:tailEnd/>
          </a:ln>
          <a:effectLst/>
        </p:spPr>
        <p:txBody>
          <a:bodyPr>
            <a:spAutoFit/>
          </a:bodyPr>
          <a:lstStyle/>
          <a:p>
            <a:r>
              <a:rPr lang="en-US" dirty="0"/>
              <a:t>Here, we learn about </a:t>
            </a:r>
            <a:r>
              <a:rPr lang="en-US" u="sng" dirty="0">
                <a:solidFill>
                  <a:schemeClr val="accent1"/>
                </a:solidFill>
                <a:effectLst>
                  <a:outerShdw blurRad="38100" dist="38100" dir="2700000" algn="tl">
                    <a:srgbClr val="000000"/>
                  </a:outerShdw>
                </a:effectLst>
              </a:rPr>
              <a:t>“ICE”</a:t>
            </a:r>
            <a:r>
              <a:rPr lang="en-US" dirty="0"/>
              <a:t> – the most important problem solving technique in the second semester. You will use it a lot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wipe(left)">
                                      <p:cBhvr>
                                        <p:cTn id="7" dur="10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wipe(left)">
                                      <p:cBhvr>
                                        <p:cTn id="12" dur="10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228600"/>
            <a:ext cx="8686800" cy="838200"/>
          </a:xfrm>
        </p:spPr>
        <p:txBody>
          <a:bodyPr/>
          <a:lstStyle/>
          <a:p>
            <a:r>
              <a:rPr lang="en-US" u="sng"/>
              <a:t>Solving for Equilibrium Concentration</a:t>
            </a:r>
          </a:p>
        </p:txBody>
      </p:sp>
      <p:sp>
        <p:nvSpPr>
          <p:cNvPr id="25603" name="Text Box 3"/>
          <p:cNvSpPr txBox="1">
            <a:spLocks noChangeArrowheads="1"/>
          </p:cNvSpPr>
          <p:nvPr/>
        </p:nvSpPr>
        <p:spPr bwMode="auto">
          <a:xfrm>
            <a:off x="762000" y="1143000"/>
            <a:ext cx="8077200" cy="519113"/>
          </a:xfrm>
          <a:prstGeom prst="rect">
            <a:avLst/>
          </a:prstGeom>
          <a:noFill/>
          <a:ln w="9525">
            <a:noFill/>
            <a:miter lim="800000"/>
            <a:headEnd/>
            <a:tailEnd/>
          </a:ln>
          <a:effectLst/>
        </p:spPr>
        <p:txBody>
          <a:bodyPr>
            <a:spAutoFit/>
          </a:bodyPr>
          <a:lstStyle/>
          <a:p>
            <a:r>
              <a:rPr lang="en-US"/>
              <a:t>H</a:t>
            </a:r>
            <a:r>
              <a:rPr lang="en-US" baseline="-25000"/>
              <a:t>2</a:t>
            </a:r>
            <a:r>
              <a:rPr lang="en-US"/>
              <a:t>O(g) + CO(g) </a:t>
            </a:r>
            <a:r>
              <a:rPr lang="en-US">
                <a:sym typeface="Wingdings 3" pitchFamily="18" charset="2"/>
              </a:rPr>
              <a:t> H</a:t>
            </a:r>
            <a:r>
              <a:rPr lang="en-US" baseline="-25000">
                <a:sym typeface="Wingdings 3" pitchFamily="18" charset="2"/>
              </a:rPr>
              <a:t>2</a:t>
            </a:r>
            <a:r>
              <a:rPr lang="en-US">
                <a:sym typeface="Wingdings 3" pitchFamily="18" charset="2"/>
              </a:rPr>
              <a:t>(g) + CO</a:t>
            </a:r>
            <a:r>
              <a:rPr lang="en-US" baseline="-25000">
                <a:sym typeface="Wingdings 3" pitchFamily="18" charset="2"/>
              </a:rPr>
              <a:t>2</a:t>
            </a:r>
            <a:r>
              <a:rPr lang="en-US">
                <a:sym typeface="Wingdings 3" pitchFamily="18" charset="2"/>
              </a:rPr>
              <a:t>(g)    </a:t>
            </a:r>
            <a:r>
              <a:rPr lang="en-US" i="1">
                <a:solidFill>
                  <a:schemeClr val="accent1"/>
                </a:solidFill>
                <a:latin typeface="Times New Roman" pitchFamily="18" charset="0"/>
                <a:sym typeface="Wingdings 3" pitchFamily="18" charset="2"/>
              </a:rPr>
              <a:t>K</a:t>
            </a:r>
            <a:r>
              <a:rPr lang="en-US">
                <a:sym typeface="Wingdings 3" pitchFamily="18" charset="2"/>
              </a:rPr>
              <a:t> = 2.0</a:t>
            </a:r>
          </a:p>
        </p:txBody>
      </p:sp>
      <p:sp>
        <p:nvSpPr>
          <p:cNvPr id="25606" name="Text Box 6"/>
          <p:cNvSpPr txBox="1">
            <a:spLocks noChangeArrowheads="1"/>
          </p:cNvSpPr>
          <p:nvPr/>
        </p:nvSpPr>
        <p:spPr bwMode="auto">
          <a:xfrm>
            <a:off x="669925" y="2282825"/>
            <a:ext cx="7712075" cy="946150"/>
          </a:xfrm>
          <a:prstGeom prst="rect">
            <a:avLst/>
          </a:prstGeom>
          <a:noFill/>
          <a:ln w="9525">
            <a:noFill/>
            <a:miter lim="800000"/>
            <a:headEnd/>
            <a:tailEnd/>
          </a:ln>
          <a:effectLst/>
        </p:spPr>
        <p:txBody>
          <a:bodyPr>
            <a:spAutoFit/>
          </a:bodyPr>
          <a:lstStyle/>
          <a:p>
            <a:r>
              <a:rPr lang="en-US" u="sng">
                <a:solidFill>
                  <a:srgbClr val="FF3300"/>
                </a:solidFill>
              </a:rPr>
              <a:t>Step #1:</a:t>
            </a:r>
            <a:r>
              <a:rPr lang="en-US"/>
              <a:t> We write the law of mass action for the reaction:</a:t>
            </a:r>
          </a:p>
        </p:txBody>
      </p:sp>
      <p:graphicFrame>
        <p:nvGraphicFramePr>
          <p:cNvPr id="25607" name="Object 7"/>
          <p:cNvGraphicFramePr>
            <a:graphicFrameLocks noChangeAspect="1"/>
          </p:cNvGraphicFramePr>
          <p:nvPr>
            <p:extLst>
              <p:ext uri="{D42A27DB-BD31-4B8C-83A1-F6EECF244321}">
                <p14:modId xmlns:p14="http://schemas.microsoft.com/office/powerpoint/2010/main" val="968423252"/>
              </p:ext>
            </p:extLst>
          </p:nvPr>
        </p:nvGraphicFramePr>
        <p:xfrm>
          <a:off x="2286000" y="3429000"/>
          <a:ext cx="4191000" cy="1676400"/>
        </p:xfrm>
        <a:graphic>
          <a:graphicData uri="http://schemas.openxmlformats.org/presentationml/2006/ole">
            <mc:AlternateContent xmlns:mc="http://schemas.openxmlformats.org/markup-compatibility/2006">
              <mc:Choice xmlns:v="urn:schemas-microsoft-com:vml" Requires="v">
                <p:oleObj spid="_x0000_s25644" name="Equation" r:id="rId3" imgW="1079280" imgH="431640" progId="">
                  <p:embed/>
                </p:oleObj>
              </mc:Choice>
              <mc:Fallback>
                <p:oleObj name="Equation" r:id="rId3" imgW="1079280" imgH="43164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429000"/>
                        <a:ext cx="4191000" cy="1676400"/>
                      </a:xfrm>
                      <a:prstGeom prst="rect">
                        <a:avLst/>
                      </a:prstGeom>
                      <a:solidFill>
                        <a:srgbClr val="FFFF00"/>
                      </a:solid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wipe(left)">
                                      <p:cBhvr>
                                        <p:cTn id="7" dur="10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228600"/>
            <a:ext cx="8686800" cy="838200"/>
          </a:xfrm>
        </p:spPr>
        <p:txBody>
          <a:bodyPr/>
          <a:lstStyle/>
          <a:p>
            <a:r>
              <a:rPr lang="en-US" u="sng"/>
              <a:t>Solving for Equilibrium Concentration</a:t>
            </a:r>
          </a:p>
        </p:txBody>
      </p:sp>
      <p:sp>
        <p:nvSpPr>
          <p:cNvPr id="23555" name="Text Box 3"/>
          <p:cNvSpPr txBox="1">
            <a:spLocks noChangeArrowheads="1"/>
          </p:cNvSpPr>
          <p:nvPr/>
        </p:nvSpPr>
        <p:spPr bwMode="auto">
          <a:xfrm>
            <a:off x="2514600" y="2514600"/>
            <a:ext cx="6324600" cy="519113"/>
          </a:xfrm>
          <a:prstGeom prst="rect">
            <a:avLst/>
          </a:prstGeom>
          <a:noFill/>
          <a:ln w="9525">
            <a:noFill/>
            <a:miter lim="800000"/>
            <a:headEnd/>
            <a:tailEnd/>
          </a:ln>
          <a:effectLst/>
        </p:spPr>
        <p:txBody>
          <a:bodyPr>
            <a:spAutoFit/>
          </a:bodyPr>
          <a:lstStyle/>
          <a:p>
            <a:r>
              <a:rPr lang="en-US"/>
              <a:t>H</a:t>
            </a:r>
            <a:r>
              <a:rPr lang="en-US" baseline="-25000"/>
              <a:t>2</a:t>
            </a:r>
            <a:r>
              <a:rPr lang="en-US"/>
              <a:t>O(g) + CO(g) </a:t>
            </a:r>
            <a:r>
              <a:rPr lang="en-US">
                <a:sym typeface="Wingdings 3" pitchFamily="18" charset="2"/>
              </a:rPr>
              <a:t>  H</a:t>
            </a:r>
            <a:r>
              <a:rPr lang="en-US" baseline="-25000">
                <a:sym typeface="Wingdings 3" pitchFamily="18" charset="2"/>
              </a:rPr>
              <a:t>2</a:t>
            </a:r>
            <a:r>
              <a:rPr lang="en-US">
                <a:sym typeface="Wingdings 3" pitchFamily="18" charset="2"/>
              </a:rPr>
              <a:t>(g) +  CO</a:t>
            </a:r>
            <a:r>
              <a:rPr lang="en-US" baseline="-25000">
                <a:sym typeface="Wingdings 3" pitchFamily="18" charset="2"/>
              </a:rPr>
              <a:t>2</a:t>
            </a:r>
            <a:r>
              <a:rPr lang="en-US">
                <a:sym typeface="Wingdings 3" pitchFamily="18" charset="2"/>
              </a:rPr>
              <a:t>(g)</a:t>
            </a:r>
          </a:p>
        </p:txBody>
      </p:sp>
      <p:graphicFrame>
        <p:nvGraphicFramePr>
          <p:cNvPr id="23598" name="Group 46"/>
          <p:cNvGraphicFramePr>
            <a:graphicFrameLocks noGrp="1"/>
          </p:cNvGraphicFramePr>
          <p:nvPr/>
        </p:nvGraphicFramePr>
        <p:xfrm>
          <a:off x="304800" y="3200400"/>
          <a:ext cx="8458200" cy="1981201"/>
        </p:xfrm>
        <a:graphic>
          <a:graphicData uri="http://schemas.openxmlformats.org/drawingml/2006/table">
            <a:tbl>
              <a:tblPr/>
              <a:tblGrid>
                <a:gridCol w="2209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617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accent1"/>
                          </a:solidFill>
                          <a:effectLst>
                            <a:outerShdw blurRad="38100" dist="38100" dir="2700000" algn="tl">
                              <a:srgbClr val="000000"/>
                            </a:outerShdw>
                          </a:effectLst>
                          <a:latin typeface="Comic Sans MS" pitchFamily="66" charset="0"/>
                        </a:rPr>
                        <a:t>I</a:t>
                      </a:r>
                      <a:r>
                        <a:rPr kumimoji="0" lang="en-US" sz="2800" b="1" i="0" u="none" strike="noStrike" cap="none" normalizeH="0" baseline="0">
                          <a:ln>
                            <a:noFill/>
                          </a:ln>
                          <a:solidFill>
                            <a:schemeClr val="tx1"/>
                          </a:solidFill>
                          <a:effectLst/>
                          <a:latin typeface="Comic Sans MS" pitchFamily="66" charset="0"/>
                        </a:rPr>
                        <a:t>nitial: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accent1"/>
                          </a:solidFill>
                          <a:effectLst>
                            <a:outerShdw blurRad="38100" dist="38100" dir="2700000" algn="tl">
                              <a:srgbClr val="000000"/>
                            </a:outerShdw>
                          </a:effectLst>
                          <a:latin typeface="Comic Sans MS" pitchFamily="66" charset="0"/>
                        </a:rPr>
                        <a:t>C</a:t>
                      </a:r>
                      <a:r>
                        <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rPr>
                        <a:t>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accent1"/>
                          </a:solidFill>
                          <a:effectLst>
                            <a:outerShdw blurRad="38100" dist="38100" dir="2700000" algn="tl">
                              <a:srgbClr val="000000"/>
                            </a:outerShdw>
                          </a:effectLst>
                          <a:latin typeface="Comic Sans MS" pitchFamily="66" charset="0"/>
                        </a:rPr>
                        <a:t>E</a:t>
                      </a:r>
                      <a:r>
                        <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rPr>
                        <a:t>quilibrium: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3599" name="Text Box 47"/>
          <p:cNvSpPr txBox="1">
            <a:spLocks noChangeArrowheads="1"/>
          </p:cNvSpPr>
          <p:nvPr/>
        </p:nvSpPr>
        <p:spPr bwMode="auto">
          <a:xfrm>
            <a:off x="593725" y="1063625"/>
            <a:ext cx="8016875" cy="946150"/>
          </a:xfrm>
          <a:prstGeom prst="rect">
            <a:avLst/>
          </a:prstGeom>
          <a:noFill/>
          <a:ln w="9525">
            <a:noFill/>
            <a:miter lim="800000"/>
            <a:headEnd/>
            <a:tailEnd/>
          </a:ln>
          <a:effectLst/>
        </p:spPr>
        <p:txBody>
          <a:bodyPr>
            <a:spAutoFit/>
          </a:bodyPr>
          <a:lstStyle/>
          <a:p>
            <a:r>
              <a:rPr lang="en-US" u="sng">
                <a:solidFill>
                  <a:srgbClr val="FF3300"/>
                </a:solidFill>
              </a:rPr>
              <a:t>Step #2:</a:t>
            </a:r>
            <a:r>
              <a:rPr lang="en-US"/>
              <a:t> We “</a:t>
            </a:r>
            <a:r>
              <a:rPr lang="en-US">
                <a:solidFill>
                  <a:schemeClr val="accent1"/>
                </a:solidFill>
              </a:rPr>
              <a:t>ICE</a:t>
            </a:r>
            <a:r>
              <a:rPr lang="en-US"/>
              <a:t>” the problem, beginning with the </a:t>
            </a:r>
            <a:r>
              <a:rPr lang="en-US">
                <a:solidFill>
                  <a:schemeClr val="accent1"/>
                </a:solidFill>
              </a:rPr>
              <a:t>I</a:t>
            </a:r>
            <a:r>
              <a:rPr lang="en-US"/>
              <a:t>nitial concentrations</a:t>
            </a:r>
          </a:p>
        </p:txBody>
      </p:sp>
      <p:sp>
        <p:nvSpPr>
          <p:cNvPr id="23600" name="Text Box 48"/>
          <p:cNvSpPr txBox="1">
            <a:spLocks noChangeArrowheads="1"/>
          </p:cNvSpPr>
          <p:nvPr/>
        </p:nvSpPr>
        <p:spPr bwMode="auto">
          <a:xfrm>
            <a:off x="3048000" y="3276600"/>
            <a:ext cx="401638" cy="519113"/>
          </a:xfrm>
          <a:prstGeom prst="rect">
            <a:avLst/>
          </a:prstGeom>
          <a:noFill/>
          <a:ln w="9525">
            <a:noFill/>
            <a:miter lim="800000"/>
            <a:headEnd/>
            <a:tailEnd/>
          </a:ln>
          <a:effectLst/>
        </p:spPr>
        <p:txBody>
          <a:bodyPr wrap="none">
            <a:spAutoFit/>
          </a:bodyPr>
          <a:lstStyle/>
          <a:p>
            <a:r>
              <a:rPr lang="en-US"/>
              <a:t>8</a:t>
            </a:r>
          </a:p>
        </p:txBody>
      </p:sp>
      <p:sp>
        <p:nvSpPr>
          <p:cNvPr id="23601" name="Text Box 49"/>
          <p:cNvSpPr txBox="1">
            <a:spLocks noChangeArrowheads="1"/>
          </p:cNvSpPr>
          <p:nvPr/>
        </p:nvSpPr>
        <p:spPr bwMode="auto">
          <a:xfrm>
            <a:off x="4627563" y="3276600"/>
            <a:ext cx="401637" cy="519113"/>
          </a:xfrm>
          <a:prstGeom prst="rect">
            <a:avLst/>
          </a:prstGeom>
          <a:noFill/>
          <a:ln w="9525">
            <a:noFill/>
            <a:miter lim="800000"/>
            <a:headEnd/>
            <a:tailEnd/>
          </a:ln>
          <a:effectLst/>
        </p:spPr>
        <p:txBody>
          <a:bodyPr wrap="none">
            <a:spAutoFit/>
          </a:bodyPr>
          <a:lstStyle/>
          <a:p>
            <a:r>
              <a:rPr lang="en-US"/>
              <a:t>6</a:t>
            </a:r>
          </a:p>
        </p:txBody>
      </p:sp>
      <p:sp>
        <p:nvSpPr>
          <p:cNvPr id="23602" name="Text Box 50"/>
          <p:cNvSpPr txBox="1">
            <a:spLocks noChangeArrowheads="1"/>
          </p:cNvSpPr>
          <p:nvPr/>
        </p:nvSpPr>
        <p:spPr bwMode="auto">
          <a:xfrm>
            <a:off x="6172200" y="3276600"/>
            <a:ext cx="401638" cy="519113"/>
          </a:xfrm>
          <a:prstGeom prst="rect">
            <a:avLst/>
          </a:prstGeom>
          <a:noFill/>
          <a:ln w="9525">
            <a:noFill/>
            <a:miter lim="800000"/>
            <a:headEnd/>
            <a:tailEnd/>
          </a:ln>
          <a:effectLst/>
        </p:spPr>
        <p:txBody>
          <a:bodyPr wrap="none">
            <a:spAutoFit/>
          </a:bodyPr>
          <a:lstStyle/>
          <a:p>
            <a:r>
              <a:rPr lang="en-US"/>
              <a:t>0</a:t>
            </a:r>
          </a:p>
        </p:txBody>
      </p:sp>
      <p:sp>
        <p:nvSpPr>
          <p:cNvPr id="23603" name="Text Box 51"/>
          <p:cNvSpPr txBox="1">
            <a:spLocks noChangeArrowheads="1"/>
          </p:cNvSpPr>
          <p:nvPr/>
        </p:nvSpPr>
        <p:spPr bwMode="auto">
          <a:xfrm>
            <a:off x="7772400" y="3276600"/>
            <a:ext cx="401638" cy="519113"/>
          </a:xfrm>
          <a:prstGeom prst="rect">
            <a:avLst/>
          </a:prstGeom>
          <a:noFill/>
          <a:ln w="9525">
            <a:noFill/>
            <a:miter lim="800000"/>
            <a:headEnd/>
            <a:tailEnd/>
          </a:ln>
          <a:effectLst/>
        </p:spPr>
        <p:txBody>
          <a:bodyPr wrap="none">
            <a:spAutoFit/>
          </a:bodyPr>
          <a:lstStyle/>
          <a:p>
            <a:r>
              <a:rPr lang="en-US"/>
              <a:t>0</a:t>
            </a:r>
          </a:p>
        </p:txBody>
      </p:sp>
      <p:sp>
        <p:nvSpPr>
          <p:cNvPr id="23604" name="Text Box 52"/>
          <p:cNvSpPr txBox="1">
            <a:spLocks noChangeArrowheads="1"/>
          </p:cNvSpPr>
          <p:nvPr/>
        </p:nvSpPr>
        <p:spPr bwMode="auto">
          <a:xfrm>
            <a:off x="2819400" y="3886200"/>
            <a:ext cx="611188" cy="519113"/>
          </a:xfrm>
          <a:prstGeom prst="rect">
            <a:avLst/>
          </a:prstGeom>
          <a:noFill/>
          <a:ln w="9525">
            <a:noFill/>
            <a:miter lim="800000"/>
            <a:headEnd/>
            <a:tailEnd/>
          </a:ln>
          <a:effectLst/>
        </p:spPr>
        <p:txBody>
          <a:bodyPr wrap="none">
            <a:spAutoFit/>
          </a:bodyPr>
          <a:lstStyle/>
          <a:p>
            <a:r>
              <a:rPr lang="en-US"/>
              <a:t>-x</a:t>
            </a:r>
          </a:p>
        </p:txBody>
      </p:sp>
      <p:sp>
        <p:nvSpPr>
          <p:cNvPr id="23605" name="Text Box 53"/>
          <p:cNvSpPr txBox="1">
            <a:spLocks noChangeArrowheads="1"/>
          </p:cNvSpPr>
          <p:nvPr/>
        </p:nvSpPr>
        <p:spPr bwMode="auto">
          <a:xfrm>
            <a:off x="4419600" y="3886200"/>
            <a:ext cx="611188" cy="519113"/>
          </a:xfrm>
          <a:prstGeom prst="rect">
            <a:avLst/>
          </a:prstGeom>
          <a:noFill/>
          <a:ln w="9525">
            <a:noFill/>
            <a:miter lim="800000"/>
            <a:headEnd/>
            <a:tailEnd/>
          </a:ln>
          <a:effectLst/>
        </p:spPr>
        <p:txBody>
          <a:bodyPr wrap="none">
            <a:spAutoFit/>
          </a:bodyPr>
          <a:lstStyle/>
          <a:p>
            <a:r>
              <a:rPr lang="en-US"/>
              <a:t>-x</a:t>
            </a:r>
          </a:p>
        </p:txBody>
      </p:sp>
      <p:sp>
        <p:nvSpPr>
          <p:cNvPr id="23606" name="Text Box 54"/>
          <p:cNvSpPr txBox="1">
            <a:spLocks noChangeArrowheads="1"/>
          </p:cNvSpPr>
          <p:nvPr/>
        </p:nvSpPr>
        <p:spPr bwMode="auto">
          <a:xfrm>
            <a:off x="6096000" y="3886200"/>
            <a:ext cx="611188" cy="519113"/>
          </a:xfrm>
          <a:prstGeom prst="rect">
            <a:avLst/>
          </a:prstGeom>
          <a:noFill/>
          <a:ln w="9525">
            <a:noFill/>
            <a:miter lim="800000"/>
            <a:headEnd/>
            <a:tailEnd/>
          </a:ln>
          <a:effectLst/>
        </p:spPr>
        <p:txBody>
          <a:bodyPr wrap="none">
            <a:spAutoFit/>
          </a:bodyPr>
          <a:lstStyle/>
          <a:p>
            <a:r>
              <a:rPr lang="en-US"/>
              <a:t>+x</a:t>
            </a:r>
          </a:p>
        </p:txBody>
      </p:sp>
      <p:sp>
        <p:nvSpPr>
          <p:cNvPr id="23607" name="Text Box 55"/>
          <p:cNvSpPr txBox="1">
            <a:spLocks noChangeArrowheads="1"/>
          </p:cNvSpPr>
          <p:nvPr/>
        </p:nvSpPr>
        <p:spPr bwMode="auto">
          <a:xfrm>
            <a:off x="7620000" y="3886200"/>
            <a:ext cx="611188" cy="519113"/>
          </a:xfrm>
          <a:prstGeom prst="rect">
            <a:avLst/>
          </a:prstGeom>
          <a:noFill/>
          <a:ln w="9525">
            <a:noFill/>
            <a:miter lim="800000"/>
            <a:headEnd/>
            <a:tailEnd/>
          </a:ln>
          <a:effectLst/>
        </p:spPr>
        <p:txBody>
          <a:bodyPr wrap="none">
            <a:spAutoFit/>
          </a:bodyPr>
          <a:lstStyle/>
          <a:p>
            <a:r>
              <a:rPr lang="en-US"/>
              <a:t>+x</a:t>
            </a:r>
          </a:p>
        </p:txBody>
      </p:sp>
      <p:sp>
        <p:nvSpPr>
          <p:cNvPr id="23608" name="Text Box 56"/>
          <p:cNvSpPr txBox="1">
            <a:spLocks noChangeArrowheads="1"/>
          </p:cNvSpPr>
          <p:nvPr/>
        </p:nvSpPr>
        <p:spPr bwMode="auto">
          <a:xfrm>
            <a:off x="2819400" y="4572000"/>
            <a:ext cx="828675" cy="519113"/>
          </a:xfrm>
          <a:prstGeom prst="rect">
            <a:avLst/>
          </a:prstGeom>
          <a:noFill/>
          <a:ln w="9525">
            <a:noFill/>
            <a:miter lim="800000"/>
            <a:headEnd/>
            <a:tailEnd/>
          </a:ln>
          <a:effectLst/>
        </p:spPr>
        <p:txBody>
          <a:bodyPr wrap="none">
            <a:spAutoFit/>
          </a:bodyPr>
          <a:lstStyle/>
          <a:p>
            <a:r>
              <a:rPr lang="en-US"/>
              <a:t>8-x</a:t>
            </a:r>
          </a:p>
        </p:txBody>
      </p:sp>
      <p:sp>
        <p:nvSpPr>
          <p:cNvPr id="23609" name="Text Box 57"/>
          <p:cNvSpPr txBox="1">
            <a:spLocks noChangeArrowheads="1"/>
          </p:cNvSpPr>
          <p:nvPr/>
        </p:nvSpPr>
        <p:spPr bwMode="auto">
          <a:xfrm>
            <a:off x="4419600" y="4572000"/>
            <a:ext cx="828675" cy="519113"/>
          </a:xfrm>
          <a:prstGeom prst="rect">
            <a:avLst/>
          </a:prstGeom>
          <a:noFill/>
          <a:ln w="9525">
            <a:noFill/>
            <a:miter lim="800000"/>
            <a:headEnd/>
            <a:tailEnd/>
          </a:ln>
          <a:effectLst/>
        </p:spPr>
        <p:txBody>
          <a:bodyPr wrap="none">
            <a:spAutoFit/>
          </a:bodyPr>
          <a:lstStyle/>
          <a:p>
            <a:r>
              <a:rPr lang="en-US"/>
              <a:t>6-x</a:t>
            </a:r>
          </a:p>
        </p:txBody>
      </p:sp>
      <p:sp>
        <p:nvSpPr>
          <p:cNvPr id="23610" name="Text Box 58"/>
          <p:cNvSpPr txBox="1">
            <a:spLocks noChangeArrowheads="1"/>
          </p:cNvSpPr>
          <p:nvPr/>
        </p:nvSpPr>
        <p:spPr bwMode="auto">
          <a:xfrm>
            <a:off x="6248400" y="4586288"/>
            <a:ext cx="393700" cy="519112"/>
          </a:xfrm>
          <a:prstGeom prst="rect">
            <a:avLst/>
          </a:prstGeom>
          <a:noFill/>
          <a:ln w="9525">
            <a:noFill/>
            <a:miter lim="800000"/>
            <a:headEnd/>
            <a:tailEnd/>
          </a:ln>
          <a:effectLst/>
        </p:spPr>
        <p:txBody>
          <a:bodyPr wrap="none">
            <a:spAutoFit/>
          </a:bodyPr>
          <a:lstStyle/>
          <a:p>
            <a:r>
              <a:rPr lang="en-US"/>
              <a:t>x</a:t>
            </a:r>
          </a:p>
        </p:txBody>
      </p:sp>
      <p:sp>
        <p:nvSpPr>
          <p:cNvPr id="23611" name="Text Box 59"/>
          <p:cNvSpPr txBox="1">
            <a:spLocks noChangeArrowheads="1"/>
          </p:cNvSpPr>
          <p:nvPr/>
        </p:nvSpPr>
        <p:spPr bwMode="auto">
          <a:xfrm>
            <a:off x="7772400" y="4572000"/>
            <a:ext cx="393700" cy="519113"/>
          </a:xfrm>
          <a:prstGeom prst="rect">
            <a:avLst/>
          </a:prstGeom>
          <a:noFill/>
          <a:ln w="9525">
            <a:noFill/>
            <a:miter lim="800000"/>
            <a:headEnd/>
            <a:tailEnd/>
          </a:ln>
          <a:effectLst/>
        </p:spPr>
        <p:txBody>
          <a:bodyPr wrap="none">
            <a:spAutoFit/>
          </a:bodyPr>
          <a:lstStyle/>
          <a:p>
            <a:r>
              <a:rPr lang="en-US"/>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598"/>
                                        </p:tgtEl>
                                        <p:attrNameLst>
                                          <p:attrName>style.visibility</p:attrName>
                                        </p:attrNameLst>
                                      </p:cBhvr>
                                      <p:to>
                                        <p:strVal val="visible"/>
                                      </p:to>
                                    </p:set>
                                    <p:animEffect transition="in" filter="wipe(left)">
                                      <p:cBhvr>
                                        <p:cTn id="7" dur="1000"/>
                                        <p:tgtEl>
                                          <p:spTgt spid="235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600"/>
                                        </p:tgtEl>
                                        <p:attrNameLst>
                                          <p:attrName>style.visibility</p:attrName>
                                        </p:attrNameLst>
                                      </p:cBhvr>
                                      <p:to>
                                        <p:strVal val="visible"/>
                                      </p:to>
                                    </p:set>
                                    <p:animEffect transition="in" filter="blinds(horizontal)">
                                      <p:cBhvr>
                                        <p:cTn id="12" dur="500"/>
                                        <p:tgtEl>
                                          <p:spTgt spid="23600"/>
                                        </p:tgtEl>
                                      </p:cBhvr>
                                    </p:animEffect>
                                  </p:childTnLst>
                                </p:cTn>
                              </p:par>
                            </p:childTnLst>
                          </p:cTn>
                        </p:par>
                        <p:par>
                          <p:cTn id="13" fill="hold">
                            <p:stCondLst>
                              <p:cond delay="500"/>
                            </p:stCondLst>
                            <p:childTnLst>
                              <p:par>
                                <p:cTn id="14" presetID="3" presetClass="entr" presetSubtype="10" fill="hold" grpId="0" nodeType="afterEffect">
                                  <p:stCondLst>
                                    <p:cond delay="500"/>
                                  </p:stCondLst>
                                  <p:childTnLst>
                                    <p:set>
                                      <p:cBhvr>
                                        <p:cTn id="15" dur="1" fill="hold">
                                          <p:stCondLst>
                                            <p:cond delay="0"/>
                                          </p:stCondLst>
                                        </p:cTn>
                                        <p:tgtEl>
                                          <p:spTgt spid="23601"/>
                                        </p:tgtEl>
                                        <p:attrNameLst>
                                          <p:attrName>style.visibility</p:attrName>
                                        </p:attrNameLst>
                                      </p:cBhvr>
                                      <p:to>
                                        <p:strVal val="visible"/>
                                      </p:to>
                                    </p:set>
                                    <p:animEffect transition="in" filter="blinds(horizontal)">
                                      <p:cBhvr>
                                        <p:cTn id="16" dur="500"/>
                                        <p:tgtEl>
                                          <p:spTgt spid="23601"/>
                                        </p:tgtEl>
                                      </p:cBhvr>
                                    </p:animEffect>
                                  </p:childTnLst>
                                </p:cTn>
                              </p:par>
                            </p:childTnLst>
                          </p:cTn>
                        </p:par>
                        <p:par>
                          <p:cTn id="17" fill="hold">
                            <p:stCondLst>
                              <p:cond delay="1500"/>
                            </p:stCondLst>
                            <p:childTnLst>
                              <p:par>
                                <p:cTn id="18" presetID="3" presetClass="entr" presetSubtype="10" fill="hold" grpId="0" nodeType="afterEffect">
                                  <p:stCondLst>
                                    <p:cond delay="500"/>
                                  </p:stCondLst>
                                  <p:childTnLst>
                                    <p:set>
                                      <p:cBhvr>
                                        <p:cTn id="19" dur="1" fill="hold">
                                          <p:stCondLst>
                                            <p:cond delay="0"/>
                                          </p:stCondLst>
                                        </p:cTn>
                                        <p:tgtEl>
                                          <p:spTgt spid="23602"/>
                                        </p:tgtEl>
                                        <p:attrNameLst>
                                          <p:attrName>style.visibility</p:attrName>
                                        </p:attrNameLst>
                                      </p:cBhvr>
                                      <p:to>
                                        <p:strVal val="visible"/>
                                      </p:to>
                                    </p:set>
                                    <p:animEffect transition="in" filter="blinds(horizontal)">
                                      <p:cBhvr>
                                        <p:cTn id="20" dur="500"/>
                                        <p:tgtEl>
                                          <p:spTgt spid="23602"/>
                                        </p:tgtEl>
                                      </p:cBhvr>
                                    </p:animEffect>
                                  </p:childTnLst>
                                </p:cTn>
                              </p:par>
                            </p:childTnLst>
                          </p:cTn>
                        </p:par>
                        <p:par>
                          <p:cTn id="21" fill="hold">
                            <p:stCondLst>
                              <p:cond delay="2500"/>
                            </p:stCondLst>
                            <p:childTnLst>
                              <p:par>
                                <p:cTn id="22" presetID="3" presetClass="entr" presetSubtype="10" fill="hold" grpId="0" nodeType="afterEffect">
                                  <p:stCondLst>
                                    <p:cond delay="500"/>
                                  </p:stCondLst>
                                  <p:childTnLst>
                                    <p:set>
                                      <p:cBhvr>
                                        <p:cTn id="23" dur="1" fill="hold">
                                          <p:stCondLst>
                                            <p:cond delay="0"/>
                                          </p:stCondLst>
                                        </p:cTn>
                                        <p:tgtEl>
                                          <p:spTgt spid="23603"/>
                                        </p:tgtEl>
                                        <p:attrNameLst>
                                          <p:attrName>style.visibility</p:attrName>
                                        </p:attrNameLst>
                                      </p:cBhvr>
                                      <p:to>
                                        <p:strVal val="visible"/>
                                      </p:to>
                                    </p:set>
                                    <p:animEffect transition="in" filter="blinds(horizontal)">
                                      <p:cBhvr>
                                        <p:cTn id="24" dur="500"/>
                                        <p:tgtEl>
                                          <p:spTgt spid="2360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3604"/>
                                        </p:tgtEl>
                                        <p:attrNameLst>
                                          <p:attrName>style.visibility</p:attrName>
                                        </p:attrNameLst>
                                      </p:cBhvr>
                                      <p:to>
                                        <p:strVal val="visible"/>
                                      </p:to>
                                    </p:set>
                                    <p:animEffect transition="in" filter="blinds(horizontal)">
                                      <p:cBhvr>
                                        <p:cTn id="29" dur="500"/>
                                        <p:tgtEl>
                                          <p:spTgt spid="23604"/>
                                        </p:tgtEl>
                                      </p:cBhvr>
                                    </p:animEffect>
                                  </p:childTnLst>
                                </p:cTn>
                              </p:par>
                            </p:childTnLst>
                          </p:cTn>
                        </p:par>
                        <p:par>
                          <p:cTn id="30" fill="hold">
                            <p:stCondLst>
                              <p:cond delay="500"/>
                            </p:stCondLst>
                            <p:childTnLst>
                              <p:par>
                                <p:cTn id="31" presetID="3" presetClass="entr" presetSubtype="10" fill="hold" grpId="0" nodeType="afterEffect">
                                  <p:stCondLst>
                                    <p:cond delay="500"/>
                                  </p:stCondLst>
                                  <p:childTnLst>
                                    <p:set>
                                      <p:cBhvr>
                                        <p:cTn id="32" dur="1" fill="hold">
                                          <p:stCondLst>
                                            <p:cond delay="0"/>
                                          </p:stCondLst>
                                        </p:cTn>
                                        <p:tgtEl>
                                          <p:spTgt spid="23605"/>
                                        </p:tgtEl>
                                        <p:attrNameLst>
                                          <p:attrName>style.visibility</p:attrName>
                                        </p:attrNameLst>
                                      </p:cBhvr>
                                      <p:to>
                                        <p:strVal val="visible"/>
                                      </p:to>
                                    </p:set>
                                    <p:animEffect transition="in" filter="blinds(horizontal)">
                                      <p:cBhvr>
                                        <p:cTn id="33" dur="500"/>
                                        <p:tgtEl>
                                          <p:spTgt spid="23605"/>
                                        </p:tgtEl>
                                      </p:cBhvr>
                                    </p:animEffect>
                                  </p:childTnLst>
                                </p:cTn>
                              </p:par>
                            </p:childTnLst>
                          </p:cTn>
                        </p:par>
                        <p:par>
                          <p:cTn id="34" fill="hold">
                            <p:stCondLst>
                              <p:cond delay="1500"/>
                            </p:stCondLst>
                            <p:childTnLst>
                              <p:par>
                                <p:cTn id="35" presetID="3" presetClass="entr" presetSubtype="10" fill="hold" grpId="0" nodeType="afterEffect">
                                  <p:stCondLst>
                                    <p:cond delay="500"/>
                                  </p:stCondLst>
                                  <p:childTnLst>
                                    <p:set>
                                      <p:cBhvr>
                                        <p:cTn id="36" dur="1" fill="hold">
                                          <p:stCondLst>
                                            <p:cond delay="0"/>
                                          </p:stCondLst>
                                        </p:cTn>
                                        <p:tgtEl>
                                          <p:spTgt spid="23606"/>
                                        </p:tgtEl>
                                        <p:attrNameLst>
                                          <p:attrName>style.visibility</p:attrName>
                                        </p:attrNameLst>
                                      </p:cBhvr>
                                      <p:to>
                                        <p:strVal val="visible"/>
                                      </p:to>
                                    </p:set>
                                    <p:animEffect transition="in" filter="blinds(horizontal)">
                                      <p:cBhvr>
                                        <p:cTn id="37" dur="500"/>
                                        <p:tgtEl>
                                          <p:spTgt spid="23606"/>
                                        </p:tgtEl>
                                      </p:cBhvr>
                                    </p:animEffect>
                                  </p:childTnLst>
                                </p:cTn>
                              </p:par>
                            </p:childTnLst>
                          </p:cTn>
                        </p:par>
                        <p:par>
                          <p:cTn id="38" fill="hold">
                            <p:stCondLst>
                              <p:cond delay="2500"/>
                            </p:stCondLst>
                            <p:childTnLst>
                              <p:par>
                                <p:cTn id="39" presetID="3" presetClass="entr" presetSubtype="10" fill="hold" grpId="0" nodeType="afterEffect">
                                  <p:stCondLst>
                                    <p:cond delay="500"/>
                                  </p:stCondLst>
                                  <p:childTnLst>
                                    <p:set>
                                      <p:cBhvr>
                                        <p:cTn id="40" dur="1" fill="hold">
                                          <p:stCondLst>
                                            <p:cond delay="0"/>
                                          </p:stCondLst>
                                        </p:cTn>
                                        <p:tgtEl>
                                          <p:spTgt spid="23607"/>
                                        </p:tgtEl>
                                        <p:attrNameLst>
                                          <p:attrName>style.visibility</p:attrName>
                                        </p:attrNameLst>
                                      </p:cBhvr>
                                      <p:to>
                                        <p:strVal val="visible"/>
                                      </p:to>
                                    </p:set>
                                    <p:animEffect transition="in" filter="blinds(horizontal)">
                                      <p:cBhvr>
                                        <p:cTn id="41" dur="500"/>
                                        <p:tgtEl>
                                          <p:spTgt spid="2360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3608"/>
                                        </p:tgtEl>
                                        <p:attrNameLst>
                                          <p:attrName>style.visibility</p:attrName>
                                        </p:attrNameLst>
                                      </p:cBhvr>
                                      <p:to>
                                        <p:strVal val="visible"/>
                                      </p:to>
                                    </p:set>
                                    <p:animEffect transition="in" filter="blinds(horizontal)">
                                      <p:cBhvr>
                                        <p:cTn id="46" dur="500"/>
                                        <p:tgtEl>
                                          <p:spTgt spid="23608"/>
                                        </p:tgtEl>
                                      </p:cBhvr>
                                    </p:animEffect>
                                  </p:childTnLst>
                                </p:cTn>
                              </p:par>
                            </p:childTnLst>
                          </p:cTn>
                        </p:par>
                        <p:par>
                          <p:cTn id="47" fill="hold">
                            <p:stCondLst>
                              <p:cond delay="500"/>
                            </p:stCondLst>
                            <p:childTnLst>
                              <p:par>
                                <p:cTn id="48" presetID="3" presetClass="entr" presetSubtype="10" fill="hold" grpId="0" nodeType="afterEffect">
                                  <p:stCondLst>
                                    <p:cond delay="500"/>
                                  </p:stCondLst>
                                  <p:childTnLst>
                                    <p:set>
                                      <p:cBhvr>
                                        <p:cTn id="49" dur="1" fill="hold">
                                          <p:stCondLst>
                                            <p:cond delay="0"/>
                                          </p:stCondLst>
                                        </p:cTn>
                                        <p:tgtEl>
                                          <p:spTgt spid="23609"/>
                                        </p:tgtEl>
                                        <p:attrNameLst>
                                          <p:attrName>style.visibility</p:attrName>
                                        </p:attrNameLst>
                                      </p:cBhvr>
                                      <p:to>
                                        <p:strVal val="visible"/>
                                      </p:to>
                                    </p:set>
                                    <p:animEffect transition="in" filter="blinds(horizontal)">
                                      <p:cBhvr>
                                        <p:cTn id="50" dur="500"/>
                                        <p:tgtEl>
                                          <p:spTgt spid="23609"/>
                                        </p:tgtEl>
                                      </p:cBhvr>
                                    </p:animEffect>
                                  </p:childTnLst>
                                </p:cTn>
                              </p:par>
                            </p:childTnLst>
                          </p:cTn>
                        </p:par>
                        <p:par>
                          <p:cTn id="51" fill="hold">
                            <p:stCondLst>
                              <p:cond delay="1500"/>
                            </p:stCondLst>
                            <p:childTnLst>
                              <p:par>
                                <p:cTn id="52" presetID="3" presetClass="entr" presetSubtype="10" fill="hold" grpId="0" nodeType="afterEffect">
                                  <p:stCondLst>
                                    <p:cond delay="500"/>
                                  </p:stCondLst>
                                  <p:childTnLst>
                                    <p:set>
                                      <p:cBhvr>
                                        <p:cTn id="53" dur="1" fill="hold">
                                          <p:stCondLst>
                                            <p:cond delay="0"/>
                                          </p:stCondLst>
                                        </p:cTn>
                                        <p:tgtEl>
                                          <p:spTgt spid="23610"/>
                                        </p:tgtEl>
                                        <p:attrNameLst>
                                          <p:attrName>style.visibility</p:attrName>
                                        </p:attrNameLst>
                                      </p:cBhvr>
                                      <p:to>
                                        <p:strVal val="visible"/>
                                      </p:to>
                                    </p:set>
                                    <p:animEffect transition="in" filter="blinds(horizontal)">
                                      <p:cBhvr>
                                        <p:cTn id="54" dur="500"/>
                                        <p:tgtEl>
                                          <p:spTgt spid="23610"/>
                                        </p:tgtEl>
                                      </p:cBhvr>
                                    </p:animEffect>
                                  </p:childTnLst>
                                </p:cTn>
                              </p:par>
                            </p:childTnLst>
                          </p:cTn>
                        </p:par>
                        <p:par>
                          <p:cTn id="55" fill="hold">
                            <p:stCondLst>
                              <p:cond delay="2500"/>
                            </p:stCondLst>
                            <p:childTnLst>
                              <p:par>
                                <p:cTn id="56" presetID="3" presetClass="entr" presetSubtype="10" fill="hold" grpId="0" nodeType="afterEffect">
                                  <p:stCondLst>
                                    <p:cond delay="500"/>
                                  </p:stCondLst>
                                  <p:childTnLst>
                                    <p:set>
                                      <p:cBhvr>
                                        <p:cTn id="57" dur="1" fill="hold">
                                          <p:stCondLst>
                                            <p:cond delay="0"/>
                                          </p:stCondLst>
                                        </p:cTn>
                                        <p:tgtEl>
                                          <p:spTgt spid="23611"/>
                                        </p:tgtEl>
                                        <p:attrNameLst>
                                          <p:attrName>style.visibility</p:attrName>
                                        </p:attrNameLst>
                                      </p:cBhvr>
                                      <p:to>
                                        <p:strVal val="visible"/>
                                      </p:to>
                                    </p:set>
                                    <p:animEffect transition="in" filter="blinds(horizontal)">
                                      <p:cBhvr>
                                        <p:cTn id="58" dur="500"/>
                                        <p:tgtEl>
                                          <p:spTgt spid="23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00" grpId="0"/>
      <p:bldP spid="23601" grpId="0"/>
      <p:bldP spid="23602" grpId="0"/>
      <p:bldP spid="23603" grpId="0"/>
      <p:bldP spid="23604" grpId="0"/>
      <p:bldP spid="23605" grpId="0"/>
      <p:bldP spid="23606" grpId="0"/>
      <p:bldP spid="23607" grpId="0"/>
      <p:bldP spid="23608" grpId="0"/>
      <p:bldP spid="23609" grpId="0"/>
      <p:bldP spid="23610" grpId="0"/>
      <p:bldP spid="236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228600"/>
            <a:ext cx="8686800" cy="838200"/>
          </a:xfrm>
        </p:spPr>
        <p:txBody>
          <a:bodyPr/>
          <a:lstStyle/>
          <a:p>
            <a:r>
              <a:rPr lang="en-US" u="sng"/>
              <a:t>Solving for Equilibrium Concentration</a:t>
            </a:r>
          </a:p>
        </p:txBody>
      </p:sp>
      <p:graphicFrame>
        <p:nvGraphicFramePr>
          <p:cNvPr id="27691" name="Group 43"/>
          <p:cNvGraphicFramePr>
            <a:graphicFrameLocks noGrp="1"/>
          </p:cNvGraphicFramePr>
          <p:nvPr/>
        </p:nvGraphicFramePr>
        <p:xfrm>
          <a:off x="304800" y="2819400"/>
          <a:ext cx="8458200" cy="685800"/>
        </p:xfrm>
        <a:graphic>
          <a:graphicData uri="http://schemas.openxmlformats.org/drawingml/2006/table">
            <a:tbl>
              <a:tblPr/>
              <a:tblGrid>
                <a:gridCol w="2209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accent1"/>
                          </a:solidFill>
                          <a:effectLst>
                            <a:outerShdw blurRad="38100" dist="38100" dir="2700000" algn="tl">
                              <a:srgbClr val="000000"/>
                            </a:outerShdw>
                          </a:effectLst>
                          <a:latin typeface="Comic Sans MS" pitchFamily="66" charset="0"/>
                        </a:rPr>
                        <a:t>E</a:t>
                      </a:r>
                      <a:r>
                        <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rPr>
                        <a:t>quilibrium: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rPr>
                        <a:t>8-x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rPr>
                        <a:t>6-x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678" name="Text Box 30"/>
          <p:cNvSpPr txBox="1">
            <a:spLocks noChangeArrowheads="1"/>
          </p:cNvSpPr>
          <p:nvPr/>
        </p:nvSpPr>
        <p:spPr bwMode="auto">
          <a:xfrm>
            <a:off x="381000" y="1063625"/>
            <a:ext cx="8534400" cy="946150"/>
          </a:xfrm>
          <a:prstGeom prst="rect">
            <a:avLst/>
          </a:prstGeom>
          <a:noFill/>
          <a:ln w="9525">
            <a:noFill/>
            <a:miter lim="800000"/>
            <a:headEnd/>
            <a:tailEnd/>
          </a:ln>
          <a:effectLst/>
        </p:spPr>
        <p:txBody>
          <a:bodyPr>
            <a:spAutoFit/>
          </a:bodyPr>
          <a:lstStyle/>
          <a:p>
            <a:r>
              <a:rPr lang="en-US" u="sng">
                <a:solidFill>
                  <a:srgbClr val="FF3300"/>
                </a:solidFill>
              </a:rPr>
              <a:t>Step #3:</a:t>
            </a:r>
            <a:r>
              <a:rPr lang="en-US"/>
              <a:t> We plug equilibrium concentrations into our equilibrium expression, and solve for x</a:t>
            </a:r>
          </a:p>
        </p:txBody>
      </p:sp>
      <p:sp>
        <p:nvSpPr>
          <p:cNvPr id="27692" name="Text Box 44"/>
          <p:cNvSpPr txBox="1">
            <a:spLocks noChangeArrowheads="1"/>
          </p:cNvSpPr>
          <p:nvPr/>
        </p:nvSpPr>
        <p:spPr bwMode="auto">
          <a:xfrm>
            <a:off x="2590800" y="2209800"/>
            <a:ext cx="6324600" cy="519113"/>
          </a:xfrm>
          <a:prstGeom prst="rect">
            <a:avLst/>
          </a:prstGeom>
          <a:noFill/>
          <a:ln w="9525">
            <a:noFill/>
            <a:miter lim="800000"/>
            <a:headEnd/>
            <a:tailEnd/>
          </a:ln>
          <a:effectLst/>
        </p:spPr>
        <p:txBody>
          <a:bodyPr>
            <a:spAutoFit/>
          </a:bodyPr>
          <a:lstStyle/>
          <a:p>
            <a:r>
              <a:rPr lang="en-US"/>
              <a:t>H</a:t>
            </a:r>
            <a:r>
              <a:rPr lang="en-US" baseline="-25000"/>
              <a:t>2</a:t>
            </a:r>
            <a:r>
              <a:rPr lang="en-US"/>
              <a:t>O(g) + CO(g) </a:t>
            </a:r>
            <a:r>
              <a:rPr lang="en-US">
                <a:sym typeface="Wingdings 3" pitchFamily="18" charset="2"/>
              </a:rPr>
              <a:t>  H</a:t>
            </a:r>
            <a:r>
              <a:rPr lang="en-US" baseline="-25000">
                <a:sym typeface="Wingdings 3" pitchFamily="18" charset="2"/>
              </a:rPr>
              <a:t>2</a:t>
            </a:r>
            <a:r>
              <a:rPr lang="en-US">
                <a:sym typeface="Wingdings 3" pitchFamily="18" charset="2"/>
              </a:rPr>
              <a:t>(g) +  CO</a:t>
            </a:r>
            <a:r>
              <a:rPr lang="en-US" baseline="-25000">
                <a:sym typeface="Wingdings 3" pitchFamily="18" charset="2"/>
              </a:rPr>
              <a:t>2</a:t>
            </a:r>
            <a:r>
              <a:rPr lang="en-US">
                <a:sym typeface="Wingdings 3" pitchFamily="18" charset="2"/>
              </a:rPr>
              <a:t>(g)</a:t>
            </a:r>
          </a:p>
        </p:txBody>
      </p:sp>
      <p:graphicFrame>
        <p:nvGraphicFramePr>
          <p:cNvPr id="27693" name="Object 45"/>
          <p:cNvGraphicFramePr>
            <a:graphicFrameLocks noChangeAspect="1"/>
          </p:cNvGraphicFramePr>
          <p:nvPr>
            <p:extLst>
              <p:ext uri="{D42A27DB-BD31-4B8C-83A1-F6EECF244321}">
                <p14:modId xmlns:p14="http://schemas.microsoft.com/office/powerpoint/2010/main" val="550145599"/>
              </p:ext>
            </p:extLst>
          </p:nvPr>
        </p:nvGraphicFramePr>
        <p:xfrm>
          <a:off x="2209800" y="3657600"/>
          <a:ext cx="4495800" cy="1630363"/>
        </p:xfrm>
        <a:graphic>
          <a:graphicData uri="http://schemas.openxmlformats.org/presentationml/2006/ole">
            <mc:AlternateContent xmlns:mc="http://schemas.openxmlformats.org/markup-compatibility/2006">
              <mc:Choice xmlns:v="urn:schemas-microsoft-com:vml" Requires="v">
                <p:oleObj spid="_x0000_s27763" name="Equation" r:id="rId3" imgW="1155600" imgH="419040" progId="">
                  <p:embed/>
                </p:oleObj>
              </mc:Choice>
              <mc:Fallback>
                <p:oleObj name="Equation" r:id="rId3" imgW="1155600" imgH="419040" progId="">
                  <p:embed/>
                  <p:pic>
                    <p:nvPicPr>
                      <p:cNvPr id="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657600"/>
                        <a:ext cx="4495800" cy="1630363"/>
                      </a:xfrm>
                      <a:prstGeom prst="rect">
                        <a:avLst/>
                      </a:prstGeom>
                      <a:solidFill>
                        <a:srgbClr val="FFFF00"/>
                      </a:solid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7694" name="Object 46"/>
          <p:cNvGraphicFramePr>
            <a:graphicFrameLocks noChangeAspect="1"/>
          </p:cNvGraphicFramePr>
          <p:nvPr>
            <p:extLst>
              <p:ext uri="{D42A27DB-BD31-4B8C-83A1-F6EECF244321}">
                <p14:modId xmlns:p14="http://schemas.microsoft.com/office/powerpoint/2010/main" val="765015885"/>
              </p:ext>
            </p:extLst>
          </p:nvPr>
        </p:nvGraphicFramePr>
        <p:xfrm>
          <a:off x="3886200" y="5410200"/>
          <a:ext cx="1600200" cy="984250"/>
        </p:xfrm>
        <a:graphic>
          <a:graphicData uri="http://schemas.openxmlformats.org/presentationml/2006/ole">
            <mc:AlternateContent xmlns:mc="http://schemas.openxmlformats.org/markup-compatibility/2006">
              <mc:Choice xmlns:v="urn:schemas-microsoft-com:vml" Requires="v">
                <p:oleObj spid="_x0000_s27764" name="Equation" r:id="rId5" imgW="330120" imgH="203040" progId="">
                  <p:embed/>
                </p:oleObj>
              </mc:Choice>
              <mc:Fallback>
                <p:oleObj name="Equation" r:id="rId5" imgW="330120" imgH="203040" progId="">
                  <p:embed/>
                  <p:pic>
                    <p:nvPicPr>
                      <p:cNvPr id="0" name="Picture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5410200"/>
                        <a:ext cx="1600200" cy="984250"/>
                      </a:xfrm>
                      <a:prstGeom prst="rect">
                        <a:avLst/>
                      </a:prstGeom>
                      <a:solidFill>
                        <a:srgbClr val="FFFF00"/>
                      </a:solid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695" name="Rectangle 47"/>
          <p:cNvSpPr>
            <a:spLocks noChangeArrowheads="1"/>
          </p:cNvSpPr>
          <p:nvPr/>
        </p:nvSpPr>
        <p:spPr bwMode="auto">
          <a:xfrm>
            <a:off x="3429000" y="5334000"/>
            <a:ext cx="2438400" cy="1219200"/>
          </a:xfrm>
          <a:prstGeom prst="rect">
            <a:avLst/>
          </a:prstGeom>
          <a:noFill/>
          <a:ln w="38100">
            <a:solidFill>
              <a:srgbClr val="FF33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693"/>
                                        </p:tgtEl>
                                        <p:attrNameLst>
                                          <p:attrName>style.visibility</p:attrName>
                                        </p:attrNameLst>
                                      </p:cBhvr>
                                      <p:to>
                                        <p:strVal val="visible"/>
                                      </p:to>
                                    </p:set>
                                    <p:animEffect transition="in" filter="wipe(left)">
                                      <p:cBhvr>
                                        <p:cTn id="7" dur="1000"/>
                                        <p:tgtEl>
                                          <p:spTgt spid="276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694"/>
                                        </p:tgtEl>
                                        <p:attrNameLst>
                                          <p:attrName>style.visibility</p:attrName>
                                        </p:attrNameLst>
                                      </p:cBhvr>
                                      <p:to>
                                        <p:strVal val="visible"/>
                                      </p:to>
                                    </p:set>
                                    <p:animEffect transition="in" filter="wipe(left)">
                                      <p:cBhvr>
                                        <p:cTn id="12" dur="1000"/>
                                        <p:tgtEl>
                                          <p:spTgt spid="2769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7695"/>
                                        </p:tgtEl>
                                        <p:attrNameLst>
                                          <p:attrName>style.visibility</p:attrName>
                                        </p:attrNameLst>
                                      </p:cBhvr>
                                      <p:to>
                                        <p:strVal val="visible"/>
                                      </p:to>
                                    </p:set>
                                    <p:animEffect transition="in" filter="wipe(left)">
                                      <p:cBhvr>
                                        <p:cTn id="15" dur="1000"/>
                                        <p:tgtEl>
                                          <p:spTgt spid="27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9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228600"/>
            <a:ext cx="8686800" cy="838200"/>
          </a:xfrm>
        </p:spPr>
        <p:txBody>
          <a:bodyPr/>
          <a:lstStyle/>
          <a:p>
            <a:r>
              <a:rPr lang="en-US" u="sng"/>
              <a:t>Solving for Equilibrium Concentration</a:t>
            </a:r>
          </a:p>
        </p:txBody>
      </p:sp>
      <p:sp>
        <p:nvSpPr>
          <p:cNvPr id="29713" name="Text Box 17"/>
          <p:cNvSpPr txBox="1">
            <a:spLocks noChangeArrowheads="1"/>
          </p:cNvSpPr>
          <p:nvPr/>
        </p:nvSpPr>
        <p:spPr bwMode="auto">
          <a:xfrm>
            <a:off x="381000" y="1063625"/>
            <a:ext cx="8534400" cy="946150"/>
          </a:xfrm>
          <a:prstGeom prst="rect">
            <a:avLst/>
          </a:prstGeom>
          <a:noFill/>
          <a:ln w="9525">
            <a:noFill/>
            <a:miter lim="800000"/>
            <a:headEnd/>
            <a:tailEnd/>
          </a:ln>
          <a:effectLst/>
        </p:spPr>
        <p:txBody>
          <a:bodyPr>
            <a:spAutoFit/>
          </a:bodyPr>
          <a:lstStyle/>
          <a:p>
            <a:r>
              <a:rPr lang="en-US" u="sng">
                <a:solidFill>
                  <a:srgbClr val="FF3300"/>
                </a:solidFill>
              </a:rPr>
              <a:t>Step #4:</a:t>
            </a:r>
            <a:r>
              <a:rPr lang="en-US"/>
              <a:t> Substitute x into our equilibrium concentrations to find the actual concentrations</a:t>
            </a:r>
          </a:p>
        </p:txBody>
      </p:sp>
      <p:sp>
        <p:nvSpPr>
          <p:cNvPr id="29714" name="Text Box 18"/>
          <p:cNvSpPr txBox="1">
            <a:spLocks noChangeArrowheads="1"/>
          </p:cNvSpPr>
          <p:nvPr/>
        </p:nvSpPr>
        <p:spPr bwMode="auto">
          <a:xfrm>
            <a:off x="2590800" y="2209800"/>
            <a:ext cx="6324600" cy="519113"/>
          </a:xfrm>
          <a:prstGeom prst="rect">
            <a:avLst/>
          </a:prstGeom>
          <a:noFill/>
          <a:ln w="9525">
            <a:noFill/>
            <a:miter lim="800000"/>
            <a:headEnd/>
            <a:tailEnd/>
          </a:ln>
          <a:effectLst/>
        </p:spPr>
        <p:txBody>
          <a:bodyPr>
            <a:spAutoFit/>
          </a:bodyPr>
          <a:lstStyle/>
          <a:p>
            <a:r>
              <a:rPr lang="en-US"/>
              <a:t>H</a:t>
            </a:r>
            <a:r>
              <a:rPr lang="en-US" baseline="-25000"/>
              <a:t>2</a:t>
            </a:r>
            <a:r>
              <a:rPr lang="en-US"/>
              <a:t>O(g) + CO(g) </a:t>
            </a:r>
            <a:r>
              <a:rPr lang="en-US">
                <a:sym typeface="Wingdings 3" pitchFamily="18" charset="2"/>
              </a:rPr>
              <a:t>  H</a:t>
            </a:r>
            <a:r>
              <a:rPr lang="en-US" baseline="-25000">
                <a:sym typeface="Wingdings 3" pitchFamily="18" charset="2"/>
              </a:rPr>
              <a:t>2</a:t>
            </a:r>
            <a:r>
              <a:rPr lang="en-US">
                <a:sym typeface="Wingdings 3" pitchFamily="18" charset="2"/>
              </a:rPr>
              <a:t>(g) +  CO</a:t>
            </a:r>
            <a:r>
              <a:rPr lang="en-US" baseline="-25000">
                <a:sym typeface="Wingdings 3" pitchFamily="18" charset="2"/>
              </a:rPr>
              <a:t>2</a:t>
            </a:r>
            <a:r>
              <a:rPr lang="en-US">
                <a:sym typeface="Wingdings 3" pitchFamily="18" charset="2"/>
              </a:rPr>
              <a:t>(g)</a:t>
            </a:r>
          </a:p>
        </p:txBody>
      </p:sp>
      <p:graphicFrame>
        <p:nvGraphicFramePr>
          <p:cNvPr id="29718" name="Group 22"/>
          <p:cNvGraphicFramePr>
            <a:graphicFrameLocks noGrp="1"/>
          </p:cNvGraphicFramePr>
          <p:nvPr/>
        </p:nvGraphicFramePr>
        <p:xfrm>
          <a:off x="304800" y="2819400"/>
          <a:ext cx="8458200" cy="685800"/>
        </p:xfrm>
        <a:graphic>
          <a:graphicData uri="http://schemas.openxmlformats.org/drawingml/2006/table">
            <a:tbl>
              <a:tblPr/>
              <a:tblGrid>
                <a:gridCol w="2209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accent1"/>
                          </a:solidFill>
                          <a:effectLst>
                            <a:outerShdw blurRad="38100" dist="38100" dir="2700000" algn="tl">
                              <a:srgbClr val="000000"/>
                            </a:outerShdw>
                          </a:effectLst>
                          <a:latin typeface="Comic Sans MS" pitchFamily="66" charset="0"/>
                        </a:rPr>
                        <a:t>E</a:t>
                      </a:r>
                      <a:r>
                        <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rPr>
                        <a:t>quilibrium: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rPr>
                        <a:t>8-x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rPr>
                        <a:t>6-x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9747" name="Group 51"/>
          <p:cNvGraphicFramePr>
            <a:graphicFrameLocks noGrp="1"/>
          </p:cNvGraphicFramePr>
          <p:nvPr/>
        </p:nvGraphicFramePr>
        <p:xfrm>
          <a:off x="304800" y="4572000"/>
          <a:ext cx="8458200" cy="685800"/>
        </p:xfrm>
        <a:graphic>
          <a:graphicData uri="http://schemas.openxmlformats.org/drawingml/2006/table">
            <a:tbl>
              <a:tblPr/>
              <a:tblGrid>
                <a:gridCol w="2209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accent1"/>
                          </a:solidFill>
                          <a:effectLst>
                            <a:outerShdw blurRad="38100" dist="38100" dir="2700000" algn="tl">
                              <a:srgbClr val="000000"/>
                            </a:outerShdw>
                          </a:effectLst>
                          <a:latin typeface="Comic Sans MS" pitchFamily="66" charset="0"/>
                        </a:rPr>
                        <a:t>E</a:t>
                      </a:r>
                      <a:r>
                        <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rPr>
                        <a:t>quilibrium: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rPr>
                        <a:t>8-4=4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rPr>
                        <a:t>6-4=2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Comic Sans MS" pitchFamily="66"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9748" name="Object 52"/>
          <p:cNvGraphicFramePr>
            <a:graphicFrameLocks noChangeAspect="1"/>
          </p:cNvGraphicFramePr>
          <p:nvPr>
            <p:extLst>
              <p:ext uri="{D42A27DB-BD31-4B8C-83A1-F6EECF244321}">
                <p14:modId xmlns:p14="http://schemas.microsoft.com/office/powerpoint/2010/main" val="3943549830"/>
              </p:ext>
            </p:extLst>
          </p:nvPr>
        </p:nvGraphicFramePr>
        <p:xfrm>
          <a:off x="3962400" y="3505200"/>
          <a:ext cx="1600200" cy="984250"/>
        </p:xfrm>
        <a:graphic>
          <a:graphicData uri="http://schemas.openxmlformats.org/presentationml/2006/ole">
            <mc:AlternateContent xmlns:mc="http://schemas.openxmlformats.org/markup-compatibility/2006">
              <mc:Choice xmlns:v="urn:schemas-microsoft-com:vml" Requires="v">
                <p:oleObj spid="_x0000_s29785" name="Equation" r:id="rId3" imgW="330120" imgH="203040" progId="">
                  <p:embed/>
                </p:oleObj>
              </mc:Choice>
              <mc:Fallback>
                <p:oleObj name="Equation" r:id="rId3" imgW="330120" imgH="203040" progId="">
                  <p:embed/>
                  <p:pic>
                    <p:nvPicPr>
                      <p:cNvPr id="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505200"/>
                        <a:ext cx="1600200" cy="984250"/>
                      </a:xfrm>
                      <a:prstGeom prst="rect">
                        <a:avLst/>
                      </a:prstGeom>
                      <a:solidFill>
                        <a:srgbClr val="FFFF00"/>
                      </a:solid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748"/>
                                        </p:tgtEl>
                                        <p:attrNameLst>
                                          <p:attrName>style.visibility</p:attrName>
                                        </p:attrNameLst>
                                      </p:cBhvr>
                                      <p:to>
                                        <p:strVal val="visible"/>
                                      </p:to>
                                    </p:set>
                                    <p:animEffect transition="in" filter="wipe(left)">
                                      <p:cBhvr>
                                        <p:cTn id="7" dur="1000"/>
                                        <p:tgtEl>
                                          <p:spTgt spid="297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747"/>
                                        </p:tgtEl>
                                        <p:attrNameLst>
                                          <p:attrName>style.visibility</p:attrName>
                                        </p:attrNameLst>
                                      </p:cBhvr>
                                      <p:to>
                                        <p:strVal val="visible"/>
                                      </p:to>
                                    </p:set>
                                    <p:animEffect transition="in" filter="wipe(left)">
                                      <p:cBhvr>
                                        <p:cTn id="12" dur="1000"/>
                                        <p:tgtEl>
                                          <p:spTgt spid="2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2588" y="0"/>
            <a:ext cx="9144000" cy="576263"/>
          </a:xfrm>
          <a:noFill/>
        </p:spPr>
        <p:txBody>
          <a:bodyPr lIns="90488" tIns="44450" rIns="90488" bIns="44450"/>
          <a:lstStyle/>
          <a:p>
            <a:pPr eaLnBrk="1" hangingPunct="1"/>
            <a:r>
              <a:rPr lang="en-US">
                <a:latin typeface="Arial" charset="0"/>
                <a:cs typeface="Arial" charset="0"/>
              </a:rPr>
              <a:t>Le Châtelier</a:t>
            </a:r>
            <a:r>
              <a:rPr lang="ja-JP" altLang="en-US">
                <a:latin typeface="Arial" charset="0"/>
                <a:cs typeface="Arial" charset="0"/>
              </a:rPr>
              <a:t>’</a:t>
            </a:r>
            <a:r>
              <a:rPr lang="en-US">
                <a:latin typeface="Arial" charset="0"/>
                <a:cs typeface="Arial" charset="0"/>
              </a:rPr>
              <a:t>s Principle</a:t>
            </a:r>
          </a:p>
        </p:txBody>
      </p:sp>
      <p:sp>
        <p:nvSpPr>
          <p:cNvPr id="51203" name="Rectangle 3"/>
          <p:cNvSpPr>
            <a:spLocks noGrp="1" noChangeArrowheads="1"/>
          </p:cNvSpPr>
          <p:nvPr>
            <p:ph idx="1"/>
          </p:nvPr>
        </p:nvSpPr>
        <p:spPr>
          <a:xfrm>
            <a:off x="381000" y="1066800"/>
            <a:ext cx="8610600" cy="4114800"/>
          </a:xfrm>
        </p:spPr>
        <p:txBody>
          <a:bodyPr lIns="90488" tIns="44450" rIns="90488" bIns="44450"/>
          <a:lstStyle/>
          <a:p>
            <a:pPr eaLnBrk="1" hangingPunct="1"/>
            <a:r>
              <a:rPr lang="en-US" sz="2400" dirty="0">
                <a:latin typeface="Arial" charset="0"/>
              </a:rPr>
              <a:t>Le </a:t>
            </a:r>
            <a:r>
              <a:rPr lang="en-US" sz="2400" dirty="0" err="1">
                <a:latin typeface="Arial" charset="0"/>
              </a:rPr>
              <a:t>Châtelier's</a:t>
            </a:r>
            <a:r>
              <a:rPr lang="en-US" sz="2400" dirty="0">
                <a:latin typeface="Arial" charset="0"/>
              </a:rPr>
              <a:t> principle guides us in predicting the effect various changes in conditions have on the position of equilibrium. </a:t>
            </a:r>
          </a:p>
          <a:p>
            <a:pPr eaLnBrk="1" hangingPunct="1"/>
            <a:endParaRPr lang="en-US" sz="2400" dirty="0">
              <a:latin typeface="Arial" charset="0"/>
            </a:endParaRPr>
          </a:p>
          <a:p>
            <a:pPr eaLnBrk="1" hangingPunct="1"/>
            <a:r>
              <a:rPr lang="en-US" sz="2400" dirty="0">
                <a:latin typeface="Arial" charset="0"/>
              </a:rPr>
              <a:t>It says that if a system at equilibrium is disturbed, the position of equilibrium will shift to minimize the disturbance.  </a:t>
            </a:r>
          </a:p>
          <a:p>
            <a:pPr lvl="1" eaLnBrk="1" hangingPunct="1"/>
            <a:r>
              <a:rPr lang="en-US" sz="2400" dirty="0">
                <a:latin typeface="Arial" charset="0"/>
              </a:rPr>
              <a:t>Disturbances all involve making the system open.</a:t>
            </a:r>
          </a:p>
        </p:txBody>
      </p:sp>
    </p:spTree>
    <p:extLst>
      <p:ext uri="{BB962C8B-B14F-4D97-AF65-F5344CB8AC3E}">
        <p14:creationId xmlns:p14="http://schemas.microsoft.com/office/powerpoint/2010/main" val="2426339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anim calcmode="lin" valueType="num">
                                      <p:cBhvr additive="base">
                                        <p:cTn id="13"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anim calcmode="lin" valueType="num">
                                      <p:cBhvr additive="base">
                                        <p:cTn id="19"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title"/>
          </p:nvPr>
        </p:nvSpPr>
        <p:spPr>
          <a:xfrm>
            <a:off x="0" y="0"/>
            <a:ext cx="8534400" cy="579438"/>
          </a:xfrm>
        </p:spPr>
        <p:txBody>
          <a:bodyPr/>
          <a:lstStyle/>
          <a:p>
            <a:pPr eaLnBrk="1" hangingPunct="1"/>
            <a:r>
              <a:rPr lang="en-US">
                <a:latin typeface="Arial" charset="0"/>
                <a:cs typeface="Arial" charset="0"/>
              </a:rPr>
              <a:t>An Analogy: Population Changes</a:t>
            </a:r>
          </a:p>
        </p:txBody>
      </p:sp>
      <p:sp>
        <p:nvSpPr>
          <p:cNvPr id="52227" name="Text Box 3"/>
          <p:cNvSpPr txBox="1">
            <a:spLocks noChangeArrowheads="1"/>
          </p:cNvSpPr>
          <p:nvPr/>
        </p:nvSpPr>
        <p:spPr bwMode="auto">
          <a:xfrm>
            <a:off x="687388" y="5229225"/>
            <a:ext cx="78597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When the populations of Country A and Country B</a:t>
            </a:r>
          </a:p>
          <a:p>
            <a:pPr algn="ctr"/>
            <a:r>
              <a:rPr lang="en-US"/>
              <a:t>are in equilibrium, the emigration rates between the</a:t>
            </a:r>
          </a:p>
          <a:p>
            <a:pPr algn="ctr"/>
            <a:r>
              <a:rPr lang="en-US"/>
              <a:t>two countries are equal so the populations stay constant.</a:t>
            </a:r>
          </a:p>
          <a:p>
            <a:pPr algn="ctr"/>
            <a:endParaRPr lang="en-US"/>
          </a:p>
        </p:txBody>
      </p:sp>
      <p:pic>
        <p:nvPicPr>
          <p:cNvPr id="52228" name="Picture 7" descr="14_08_Figure"/>
          <p:cNvPicPr>
            <a:picLocks noChangeAspect="1" noChangeArrowheads="1"/>
          </p:cNvPicPr>
          <p:nvPr/>
        </p:nvPicPr>
        <p:blipFill>
          <a:blip r:embed="rId3">
            <a:extLst>
              <a:ext uri="{28A0092B-C50C-407E-A947-70E740481C1C}">
                <a14:useLocalDpi xmlns:a14="http://schemas.microsoft.com/office/drawing/2010/main" val="0"/>
              </a:ext>
            </a:extLst>
          </a:blip>
          <a:srcRect b="2713"/>
          <a:stretch>
            <a:fillRect/>
          </a:stretch>
        </p:blipFill>
        <p:spPr bwMode="auto">
          <a:xfrm>
            <a:off x="2057400" y="550863"/>
            <a:ext cx="5334000" cy="471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1936423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0" y="0"/>
            <a:ext cx="8534400" cy="579438"/>
          </a:xfrm>
        </p:spPr>
        <p:txBody>
          <a:bodyPr/>
          <a:lstStyle/>
          <a:p>
            <a:pPr eaLnBrk="1" hangingPunct="1"/>
            <a:r>
              <a:rPr lang="en-US">
                <a:latin typeface="Arial" charset="0"/>
                <a:cs typeface="Arial" charset="0"/>
              </a:rPr>
              <a:t>An Analogy: Population Changes</a:t>
            </a:r>
          </a:p>
        </p:txBody>
      </p:sp>
      <p:sp>
        <p:nvSpPr>
          <p:cNvPr id="53251" name="Text Box 8"/>
          <p:cNvSpPr txBox="1">
            <a:spLocks noChangeArrowheads="1"/>
          </p:cNvSpPr>
          <p:nvPr/>
        </p:nvSpPr>
        <p:spPr bwMode="auto">
          <a:xfrm>
            <a:off x="690563" y="5213350"/>
            <a:ext cx="8078787"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When an influx of population enters Country B</a:t>
            </a:r>
          </a:p>
          <a:p>
            <a:pPr algn="ctr"/>
            <a:r>
              <a:rPr lang="en-US"/>
              <a:t>from somewhere outside Country A, it disturbs the </a:t>
            </a:r>
          </a:p>
          <a:p>
            <a:pPr algn="ctr"/>
            <a:r>
              <a:rPr lang="en-US"/>
              <a:t>equilibrium established between Country A and Country B.</a:t>
            </a:r>
          </a:p>
        </p:txBody>
      </p:sp>
      <p:pic>
        <p:nvPicPr>
          <p:cNvPr id="53252" name="Picture 7" descr="14_08_Figure"/>
          <p:cNvPicPr>
            <a:picLocks noChangeAspect="1" noChangeArrowheads="1"/>
          </p:cNvPicPr>
          <p:nvPr/>
        </p:nvPicPr>
        <p:blipFill>
          <a:blip r:embed="rId3">
            <a:extLst>
              <a:ext uri="{28A0092B-C50C-407E-A947-70E740481C1C}">
                <a14:useLocalDpi xmlns:a14="http://schemas.microsoft.com/office/drawing/2010/main" val="0"/>
              </a:ext>
            </a:extLst>
          </a:blip>
          <a:srcRect b="3520"/>
          <a:stretch>
            <a:fillRect/>
          </a:stretch>
        </p:blipFill>
        <p:spPr bwMode="auto">
          <a:xfrm>
            <a:off x="2011363" y="538163"/>
            <a:ext cx="5380037" cy="471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851774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quilbrium1"/>
          <p:cNvPicPr>
            <a:picLocks noChangeAspect="1" noChangeArrowheads="1"/>
          </p:cNvPicPr>
          <p:nvPr/>
        </p:nvPicPr>
        <p:blipFill>
          <a:blip r:embed="rId2" cstate="print"/>
          <a:srcRect/>
          <a:stretch>
            <a:fillRect/>
          </a:stretch>
        </p:blipFill>
        <p:spPr bwMode="auto">
          <a:xfrm>
            <a:off x="1066800" y="1066800"/>
            <a:ext cx="6553200" cy="5160963"/>
          </a:xfrm>
          <a:prstGeom prst="rect">
            <a:avLst/>
          </a:prstGeom>
          <a:noFill/>
        </p:spPr>
      </p:pic>
      <p:sp>
        <p:nvSpPr>
          <p:cNvPr id="35847" name="Rectangle 7"/>
          <p:cNvSpPr>
            <a:spLocks noGrp="1" noChangeArrowheads="1"/>
          </p:cNvSpPr>
          <p:nvPr>
            <p:ph type="title"/>
          </p:nvPr>
        </p:nvSpPr>
        <p:spPr>
          <a:xfrm>
            <a:off x="685800" y="0"/>
            <a:ext cx="7772400" cy="1143000"/>
          </a:xfrm>
        </p:spPr>
        <p:txBody>
          <a:bodyPr/>
          <a:lstStyle/>
          <a:p>
            <a:r>
              <a:rPr lang="en-US" dirty="0">
                <a:solidFill>
                  <a:srgbClr val="FFFF00"/>
                </a:solidFill>
                <a:effectLst>
                  <a:outerShdw blurRad="38100" dist="38100" dir="2700000" algn="tl">
                    <a:srgbClr val="C0C0C0"/>
                  </a:outerShdw>
                </a:effectLst>
              </a:rPr>
              <a:t>2NO</a:t>
            </a:r>
            <a:r>
              <a:rPr lang="en-US" baseline="-25000" dirty="0">
                <a:solidFill>
                  <a:srgbClr val="FFFF00"/>
                </a:solidFill>
                <a:effectLst>
                  <a:outerShdw blurRad="38100" dist="38100" dir="2700000" algn="tl">
                    <a:srgbClr val="C0C0C0"/>
                  </a:outerShdw>
                </a:effectLst>
              </a:rPr>
              <a:t>2</a:t>
            </a:r>
            <a:r>
              <a:rPr lang="en-US" dirty="0">
                <a:solidFill>
                  <a:srgbClr val="FFFF00"/>
                </a:solidFill>
                <a:effectLst>
                  <a:outerShdw blurRad="38100" dist="38100" dir="2700000" algn="tl">
                    <a:srgbClr val="C0C0C0"/>
                  </a:outerShdw>
                </a:effectLst>
              </a:rPr>
              <a:t>(g) </a:t>
            </a:r>
            <a:r>
              <a:rPr lang="en-US" dirty="0">
                <a:solidFill>
                  <a:srgbClr val="FFFF00"/>
                </a:solidFill>
                <a:effectLst>
                  <a:outerShdw blurRad="38100" dist="38100" dir="2700000" algn="tl">
                    <a:srgbClr val="C0C0C0"/>
                  </a:outerShdw>
                </a:effectLst>
                <a:sym typeface="Wingdings 3" pitchFamily="18" charset="2"/>
              </a:rPr>
              <a:t></a:t>
            </a:r>
            <a:r>
              <a:rPr lang="en-US" dirty="0">
                <a:solidFill>
                  <a:srgbClr val="FFFF00"/>
                </a:solidFill>
                <a:effectLst>
                  <a:outerShdw blurRad="38100" dist="38100" dir="2700000" algn="tl">
                    <a:srgbClr val="C0C0C0"/>
                  </a:outerShdw>
                </a:effectLst>
                <a:sym typeface="Wingdings" pitchFamily="2" charset="2"/>
              </a:rPr>
              <a:t> 2NO(g) + O</a:t>
            </a:r>
            <a:r>
              <a:rPr lang="en-US" baseline="-25000" dirty="0">
                <a:solidFill>
                  <a:srgbClr val="FFFF00"/>
                </a:solidFill>
                <a:effectLst>
                  <a:outerShdw blurRad="38100" dist="38100" dir="2700000" algn="tl">
                    <a:srgbClr val="C0C0C0"/>
                  </a:outerShdw>
                </a:effectLst>
                <a:sym typeface="Wingdings" pitchFamily="2" charset="2"/>
              </a:rPr>
              <a:t>2</a:t>
            </a:r>
            <a:r>
              <a:rPr lang="en-US" dirty="0">
                <a:solidFill>
                  <a:srgbClr val="FFFF00"/>
                </a:solidFill>
                <a:effectLst>
                  <a:outerShdw blurRad="38100" dist="38100" dir="2700000" algn="tl">
                    <a:srgbClr val="C0C0C0"/>
                  </a:outerShdw>
                </a:effectLst>
                <a:sym typeface="Wingdings" pitchFamily="2" charset="2"/>
              </a:rPr>
              <a:t>(g)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1"/>
          <p:cNvSpPr txBox="1">
            <a:spLocks noChangeArrowheads="1"/>
          </p:cNvSpPr>
          <p:nvPr/>
        </p:nvSpPr>
        <p:spPr bwMode="auto">
          <a:xfrm>
            <a:off x="457200" y="3962400"/>
            <a:ext cx="8305800" cy="264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 result will be people moving from Country B into Country A faster than people moving from Country A into Country B.  </a:t>
            </a:r>
          </a:p>
          <a:p>
            <a:endParaRPr lang="en-US"/>
          </a:p>
          <a:p>
            <a:r>
              <a:rPr lang="en-US"/>
              <a:t>This will continue until a new equilibrium between the populations is established; the new populations will have different numbers of people than the old ones.</a:t>
            </a:r>
          </a:p>
        </p:txBody>
      </p:sp>
      <p:sp>
        <p:nvSpPr>
          <p:cNvPr id="54275" name="Rectangle 5"/>
          <p:cNvSpPr>
            <a:spLocks noGrp="1" noChangeArrowheads="1"/>
          </p:cNvSpPr>
          <p:nvPr>
            <p:ph type="title"/>
          </p:nvPr>
        </p:nvSpPr>
        <p:spPr>
          <a:xfrm>
            <a:off x="0" y="0"/>
            <a:ext cx="8534400" cy="579438"/>
          </a:xfrm>
        </p:spPr>
        <p:txBody>
          <a:bodyPr/>
          <a:lstStyle/>
          <a:p>
            <a:pPr eaLnBrk="1" hangingPunct="1"/>
            <a:r>
              <a:rPr lang="en-US">
                <a:latin typeface="Arial" charset="0"/>
                <a:cs typeface="Arial" charset="0"/>
              </a:rPr>
              <a:t>An Analogy: Population Changes</a:t>
            </a:r>
          </a:p>
        </p:txBody>
      </p:sp>
      <p:pic>
        <p:nvPicPr>
          <p:cNvPr id="54276" name="Picture 7" descr="14_08_Figure"/>
          <p:cNvPicPr>
            <a:picLocks noChangeAspect="1" noChangeArrowheads="1"/>
          </p:cNvPicPr>
          <p:nvPr/>
        </p:nvPicPr>
        <p:blipFill>
          <a:blip r:embed="rId3">
            <a:extLst>
              <a:ext uri="{28A0092B-C50C-407E-A947-70E740481C1C}">
                <a14:useLocalDpi xmlns:a14="http://schemas.microsoft.com/office/drawing/2010/main" val="0"/>
              </a:ext>
            </a:extLst>
          </a:blip>
          <a:srcRect b="4175"/>
          <a:stretch>
            <a:fillRect/>
          </a:stretch>
        </p:blipFill>
        <p:spPr bwMode="auto">
          <a:xfrm>
            <a:off x="2590800" y="523875"/>
            <a:ext cx="4084638" cy="354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7567434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1143000"/>
          </a:xfrm>
        </p:spPr>
        <p:txBody>
          <a:bodyPr/>
          <a:lstStyle/>
          <a:p>
            <a:r>
              <a:rPr lang="en-US" u="sng"/>
              <a:t>LeChatelier Example #1</a:t>
            </a:r>
          </a:p>
        </p:txBody>
      </p:sp>
      <p:sp>
        <p:nvSpPr>
          <p:cNvPr id="8195" name="Text Box 3"/>
          <p:cNvSpPr txBox="1">
            <a:spLocks noChangeArrowheads="1"/>
          </p:cNvSpPr>
          <p:nvPr/>
        </p:nvSpPr>
        <p:spPr bwMode="auto">
          <a:xfrm>
            <a:off x="609600" y="1219200"/>
            <a:ext cx="8305800" cy="946150"/>
          </a:xfrm>
          <a:prstGeom prst="rect">
            <a:avLst/>
          </a:prstGeom>
          <a:noFill/>
          <a:ln w="12700">
            <a:noFill/>
            <a:miter lim="800000"/>
            <a:headEnd/>
            <a:tailEnd/>
          </a:ln>
          <a:effectLst/>
        </p:spPr>
        <p:txBody>
          <a:bodyPr>
            <a:spAutoFit/>
          </a:bodyPr>
          <a:lstStyle/>
          <a:p>
            <a:r>
              <a:rPr lang="en-US"/>
              <a:t>A closed container of ice and water is at equilibrium. Then, the </a:t>
            </a:r>
            <a:r>
              <a:rPr lang="en-US">
                <a:solidFill>
                  <a:schemeClr val="accent1"/>
                </a:solidFill>
              </a:rPr>
              <a:t>temperature</a:t>
            </a:r>
            <a:r>
              <a:rPr lang="en-US"/>
              <a:t> is raised.</a:t>
            </a:r>
          </a:p>
        </p:txBody>
      </p:sp>
      <p:sp>
        <p:nvSpPr>
          <p:cNvPr id="8196" name="Text Box 4"/>
          <p:cNvSpPr txBox="1">
            <a:spLocks noChangeArrowheads="1"/>
          </p:cNvSpPr>
          <p:nvPr/>
        </p:nvSpPr>
        <p:spPr bwMode="auto">
          <a:xfrm>
            <a:off x="2209800" y="3151188"/>
            <a:ext cx="4794250" cy="519112"/>
          </a:xfrm>
          <a:prstGeom prst="rect">
            <a:avLst/>
          </a:prstGeom>
          <a:noFill/>
          <a:ln w="12700">
            <a:noFill/>
            <a:miter lim="800000"/>
            <a:headEnd/>
            <a:tailEnd/>
          </a:ln>
          <a:effectLst/>
        </p:spPr>
        <p:txBody>
          <a:bodyPr wrap="none">
            <a:spAutoFit/>
          </a:bodyPr>
          <a:lstStyle/>
          <a:p>
            <a:r>
              <a:rPr lang="en-US"/>
              <a:t>Ice  +  Energy  </a:t>
            </a:r>
            <a:r>
              <a:rPr lang="en-US">
                <a:sym typeface="Wingdings 3" pitchFamily="18" charset="2"/>
              </a:rPr>
              <a:t></a:t>
            </a:r>
            <a:r>
              <a:rPr lang="en-US">
                <a:sym typeface="Wingdings" pitchFamily="2" charset="2"/>
              </a:rPr>
              <a:t>  Water</a:t>
            </a:r>
            <a:endParaRPr lang="en-US"/>
          </a:p>
        </p:txBody>
      </p:sp>
      <p:sp>
        <p:nvSpPr>
          <p:cNvPr id="8197" name="Line 5"/>
          <p:cNvSpPr>
            <a:spLocks noChangeShapeType="1"/>
          </p:cNvSpPr>
          <p:nvPr/>
        </p:nvSpPr>
        <p:spPr bwMode="auto">
          <a:xfrm flipV="1">
            <a:off x="4419600" y="2590800"/>
            <a:ext cx="0" cy="609600"/>
          </a:xfrm>
          <a:prstGeom prst="line">
            <a:avLst/>
          </a:prstGeom>
          <a:noFill/>
          <a:ln w="76200">
            <a:solidFill>
              <a:schemeClr val="accent1"/>
            </a:solidFill>
            <a:round/>
            <a:headEnd/>
            <a:tailEnd type="triangle" w="med" len="med"/>
          </a:ln>
          <a:effectLst/>
        </p:spPr>
        <p:txBody>
          <a:bodyPr/>
          <a:lstStyle/>
          <a:p>
            <a:endParaRPr lang="en-US"/>
          </a:p>
        </p:txBody>
      </p:sp>
      <p:sp>
        <p:nvSpPr>
          <p:cNvPr id="8198" name="Text Box 6"/>
          <p:cNvSpPr txBox="1">
            <a:spLocks noChangeArrowheads="1"/>
          </p:cNvSpPr>
          <p:nvPr/>
        </p:nvSpPr>
        <p:spPr bwMode="auto">
          <a:xfrm>
            <a:off x="914400" y="3962400"/>
            <a:ext cx="7696200" cy="946150"/>
          </a:xfrm>
          <a:prstGeom prst="rect">
            <a:avLst/>
          </a:prstGeom>
          <a:noFill/>
          <a:ln w="12700">
            <a:noFill/>
            <a:miter lim="800000"/>
            <a:headEnd/>
            <a:tailEnd/>
          </a:ln>
          <a:effectLst/>
        </p:spPr>
        <p:txBody>
          <a:bodyPr>
            <a:spAutoFit/>
          </a:bodyPr>
          <a:lstStyle/>
          <a:p>
            <a:r>
              <a:rPr lang="en-US"/>
              <a:t>The system temporarily shifts to the _______ to restore equilibrium.</a:t>
            </a:r>
          </a:p>
        </p:txBody>
      </p:sp>
      <p:sp>
        <p:nvSpPr>
          <p:cNvPr id="8199" name="Line 7"/>
          <p:cNvSpPr>
            <a:spLocks noChangeShapeType="1"/>
          </p:cNvSpPr>
          <p:nvPr/>
        </p:nvSpPr>
        <p:spPr bwMode="auto">
          <a:xfrm>
            <a:off x="4724400" y="2971800"/>
            <a:ext cx="1905000" cy="0"/>
          </a:xfrm>
          <a:prstGeom prst="line">
            <a:avLst/>
          </a:prstGeom>
          <a:noFill/>
          <a:ln w="76200">
            <a:solidFill>
              <a:schemeClr val="accent1"/>
            </a:solidFill>
            <a:round/>
            <a:headEnd/>
            <a:tailEnd type="triangle" w="med" len="med"/>
          </a:ln>
          <a:effectLst/>
        </p:spPr>
        <p:txBody>
          <a:bodyPr/>
          <a:lstStyle/>
          <a:p>
            <a:endParaRPr lang="en-US"/>
          </a:p>
        </p:txBody>
      </p:sp>
      <p:sp>
        <p:nvSpPr>
          <p:cNvPr id="8200" name="Text Box 8"/>
          <p:cNvSpPr txBox="1">
            <a:spLocks noChangeArrowheads="1"/>
          </p:cNvSpPr>
          <p:nvPr/>
        </p:nvSpPr>
        <p:spPr bwMode="auto">
          <a:xfrm>
            <a:off x="1295400" y="4343400"/>
            <a:ext cx="1017588" cy="519113"/>
          </a:xfrm>
          <a:prstGeom prst="rect">
            <a:avLst/>
          </a:prstGeom>
          <a:noFill/>
          <a:ln w="12700">
            <a:noFill/>
            <a:miter lim="800000"/>
            <a:headEnd/>
            <a:tailEnd/>
          </a:ln>
          <a:effectLst/>
        </p:spPr>
        <p:txBody>
          <a:bodyPr wrap="none">
            <a:spAutoFit/>
          </a:bodyPr>
          <a:lstStyle/>
          <a:p>
            <a:r>
              <a:rPr lang="en-US"/>
              <a:t>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linds(horizontal)">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slide(fromBottom)">
                                      <p:cBhvr>
                                        <p:cTn id="12" dur="500"/>
                                        <p:tgtEl>
                                          <p:spTgt spid="819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198"/>
                                        </p:tgtEl>
                                        <p:attrNameLst>
                                          <p:attrName>style.visibility</p:attrName>
                                        </p:attrNameLst>
                                      </p:cBhvr>
                                      <p:to>
                                        <p:strVal val="visible"/>
                                      </p:to>
                                    </p:set>
                                    <p:anim calcmode="lin" valueType="num">
                                      <p:cBhvr additive="base">
                                        <p:cTn id="17" dur="500" fill="hold"/>
                                        <p:tgtEl>
                                          <p:spTgt spid="8198"/>
                                        </p:tgtEl>
                                        <p:attrNameLst>
                                          <p:attrName>ppt_x</p:attrName>
                                        </p:attrNameLst>
                                      </p:cBhvr>
                                      <p:tavLst>
                                        <p:tav tm="0">
                                          <p:val>
                                            <p:strVal val="0-#ppt_w/2"/>
                                          </p:val>
                                        </p:tav>
                                        <p:tav tm="100000">
                                          <p:val>
                                            <p:strVal val="#ppt_x"/>
                                          </p:val>
                                        </p:tav>
                                      </p:tavLst>
                                    </p:anim>
                                    <p:anim calcmode="lin" valueType="num">
                                      <p:cBhvr additive="base">
                                        <p:cTn id="1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199"/>
                                        </p:tgtEl>
                                        <p:attrNameLst>
                                          <p:attrName>style.visibility</p:attrName>
                                        </p:attrNameLst>
                                      </p:cBhvr>
                                      <p:to>
                                        <p:strVal val="visible"/>
                                      </p:to>
                                    </p:set>
                                    <p:animEffect transition="in" filter="blinds(horizontal)">
                                      <p:cBhvr>
                                        <p:cTn id="23" dur="500"/>
                                        <p:tgtEl>
                                          <p:spTgt spid="8199"/>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8200"/>
                                        </p:tgtEl>
                                        <p:attrNameLst>
                                          <p:attrName>style.visibility</p:attrName>
                                        </p:attrNameLst>
                                      </p:cBhvr>
                                      <p:to>
                                        <p:strVal val="visible"/>
                                      </p:to>
                                    </p:set>
                                    <p:animEffect transition="in" filter="checkerboard(across)">
                                      <p:cBhvr>
                                        <p:cTn id="28"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animBg="1"/>
      <p:bldP spid="8198" grpId="0"/>
      <p:bldP spid="8199" grpId="0" animBg="1"/>
      <p:bldP spid="820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1143000"/>
          </a:xfrm>
        </p:spPr>
        <p:txBody>
          <a:bodyPr/>
          <a:lstStyle/>
          <a:p>
            <a:r>
              <a:rPr lang="en-US" u="sng"/>
              <a:t>LeChatelier Example #2</a:t>
            </a:r>
          </a:p>
        </p:txBody>
      </p:sp>
      <p:sp>
        <p:nvSpPr>
          <p:cNvPr id="9219" name="Text Box 3"/>
          <p:cNvSpPr txBox="1">
            <a:spLocks noChangeArrowheads="1"/>
          </p:cNvSpPr>
          <p:nvPr/>
        </p:nvSpPr>
        <p:spPr bwMode="auto">
          <a:xfrm>
            <a:off x="898525" y="1417638"/>
            <a:ext cx="7864475" cy="946150"/>
          </a:xfrm>
          <a:prstGeom prst="rect">
            <a:avLst/>
          </a:prstGeom>
          <a:noFill/>
          <a:ln w="12700">
            <a:noFill/>
            <a:miter lim="800000"/>
            <a:headEnd/>
            <a:tailEnd/>
          </a:ln>
          <a:effectLst/>
        </p:spPr>
        <p:txBody>
          <a:bodyPr>
            <a:spAutoFit/>
          </a:bodyPr>
          <a:lstStyle/>
          <a:p>
            <a:r>
              <a:rPr lang="en-US"/>
              <a:t>A closed container of N</a:t>
            </a:r>
            <a:r>
              <a:rPr lang="en-US" baseline="-25000"/>
              <a:t>2</a:t>
            </a:r>
            <a:r>
              <a:rPr lang="en-US"/>
              <a:t>O</a:t>
            </a:r>
            <a:r>
              <a:rPr lang="en-US" baseline="-25000"/>
              <a:t>4</a:t>
            </a:r>
            <a:r>
              <a:rPr lang="en-US"/>
              <a:t> and NO</a:t>
            </a:r>
            <a:r>
              <a:rPr lang="en-US" baseline="-25000"/>
              <a:t>2</a:t>
            </a:r>
            <a:r>
              <a:rPr lang="en-US"/>
              <a:t> is at equilibrium. </a:t>
            </a:r>
            <a:r>
              <a:rPr lang="en-US">
                <a:solidFill>
                  <a:schemeClr val="accent1"/>
                </a:solidFill>
              </a:rPr>
              <a:t>NO</a:t>
            </a:r>
            <a:r>
              <a:rPr lang="en-US" baseline="-25000">
                <a:solidFill>
                  <a:schemeClr val="accent1"/>
                </a:solidFill>
              </a:rPr>
              <a:t>2</a:t>
            </a:r>
            <a:r>
              <a:rPr lang="en-US">
                <a:solidFill>
                  <a:schemeClr val="accent1"/>
                </a:solidFill>
              </a:rPr>
              <a:t> is added</a:t>
            </a:r>
            <a:r>
              <a:rPr lang="en-US"/>
              <a:t> to the container.</a:t>
            </a:r>
          </a:p>
        </p:txBody>
      </p:sp>
      <p:sp>
        <p:nvSpPr>
          <p:cNvPr id="9220" name="Text Box 4"/>
          <p:cNvSpPr txBox="1">
            <a:spLocks noChangeArrowheads="1"/>
          </p:cNvSpPr>
          <p:nvPr/>
        </p:nvSpPr>
        <p:spPr bwMode="auto">
          <a:xfrm>
            <a:off x="1905000" y="3151188"/>
            <a:ext cx="6324600" cy="519112"/>
          </a:xfrm>
          <a:prstGeom prst="rect">
            <a:avLst/>
          </a:prstGeom>
          <a:noFill/>
          <a:ln w="12700">
            <a:noFill/>
            <a:miter lim="800000"/>
            <a:headEnd/>
            <a:tailEnd/>
          </a:ln>
          <a:effectLst/>
        </p:spPr>
        <p:txBody>
          <a:bodyPr>
            <a:spAutoFit/>
          </a:bodyPr>
          <a:lstStyle/>
          <a:p>
            <a:r>
              <a:rPr lang="en-US"/>
              <a:t>N</a:t>
            </a:r>
            <a:r>
              <a:rPr lang="en-US" baseline="-25000"/>
              <a:t>2</a:t>
            </a:r>
            <a:r>
              <a:rPr lang="en-US"/>
              <a:t>O</a:t>
            </a:r>
            <a:r>
              <a:rPr lang="en-US" baseline="-25000"/>
              <a:t>4 </a:t>
            </a:r>
            <a:r>
              <a:rPr lang="en-US" b="0"/>
              <a:t>(g)</a:t>
            </a:r>
            <a:r>
              <a:rPr lang="en-US"/>
              <a:t>  +  Energy  </a:t>
            </a:r>
            <a:r>
              <a:rPr lang="en-US">
                <a:sym typeface="Wingdings 3" pitchFamily="18" charset="2"/>
              </a:rPr>
              <a:t></a:t>
            </a:r>
            <a:r>
              <a:rPr lang="en-US">
                <a:sym typeface="Wingdings" pitchFamily="2" charset="2"/>
              </a:rPr>
              <a:t>  2 NO</a:t>
            </a:r>
            <a:r>
              <a:rPr lang="en-US" baseline="-25000">
                <a:sym typeface="Wingdings" pitchFamily="2" charset="2"/>
              </a:rPr>
              <a:t>2</a:t>
            </a:r>
            <a:r>
              <a:rPr lang="en-US">
                <a:sym typeface="Wingdings" pitchFamily="2" charset="2"/>
              </a:rPr>
              <a:t> </a:t>
            </a:r>
            <a:r>
              <a:rPr lang="en-US" b="0">
                <a:sym typeface="Wingdings" pitchFamily="2" charset="2"/>
              </a:rPr>
              <a:t>(g)</a:t>
            </a:r>
            <a:r>
              <a:rPr lang="en-US" baseline="-25000">
                <a:sym typeface="Wingdings" pitchFamily="2" charset="2"/>
              </a:rPr>
              <a:t> </a:t>
            </a:r>
            <a:endParaRPr lang="en-US" baseline="-25000"/>
          </a:p>
        </p:txBody>
      </p:sp>
      <p:sp>
        <p:nvSpPr>
          <p:cNvPr id="9221" name="Line 5"/>
          <p:cNvSpPr>
            <a:spLocks noChangeShapeType="1"/>
          </p:cNvSpPr>
          <p:nvPr/>
        </p:nvSpPr>
        <p:spPr bwMode="auto">
          <a:xfrm flipV="1">
            <a:off x="6858000" y="2590800"/>
            <a:ext cx="0" cy="609600"/>
          </a:xfrm>
          <a:prstGeom prst="line">
            <a:avLst/>
          </a:prstGeom>
          <a:noFill/>
          <a:ln w="76200">
            <a:solidFill>
              <a:schemeClr val="accent1"/>
            </a:solidFill>
            <a:round/>
            <a:headEnd/>
            <a:tailEnd type="triangle" w="med" len="med"/>
          </a:ln>
          <a:effectLst/>
        </p:spPr>
        <p:txBody>
          <a:bodyPr/>
          <a:lstStyle/>
          <a:p>
            <a:endParaRPr lang="en-US"/>
          </a:p>
        </p:txBody>
      </p:sp>
      <p:sp>
        <p:nvSpPr>
          <p:cNvPr id="9222" name="Text Box 6"/>
          <p:cNvSpPr txBox="1">
            <a:spLocks noChangeArrowheads="1"/>
          </p:cNvSpPr>
          <p:nvPr/>
        </p:nvSpPr>
        <p:spPr bwMode="auto">
          <a:xfrm>
            <a:off x="914400" y="3962400"/>
            <a:ext cx="7178675" cy="946150"/>
          </a:xfrm>
          <a:prstGeom prst="rect">
            <a:avLst/>
          </a:prstGeom>
          <a:noFill/>
          <a:ln w="12700">
            <a:noFill/>
            <a:miter lim="800000"/>
            <a:headEnd/>
            <a:tailEnd/>
          </a:ln>
          <a:effectLst/>
        </p:spPr>
        <p:txBody>
          <a:bodyPr>
            <a:spAutoFit/>
          </a:bodyPr>
          <a:lstStyle/>
          <a:p>
            <a:r>
              <a:rPr lang="en-US"/>
              <a:t>The system temporarily shifts to the _______ to restore equilibrium.</a:t>
            </a:r>
          </a:p>
        </p:txBody>
      </p:sp>
      <p:sp>
        <p:nvSpPr>
          <p:cNvPr id="9223" name="Line 7"/>
          <p:cNvSpPr>
            <a:spLocks noChangeShapeType="1"/>
          </p:cNvSpPr>
          <p:nvPr/>
        </p:nvSpPr>
        <p:spPr bwMode="auto">
          <a:xfrm flipH="1">
            <a:off x="3352800" y="2971800"/>
            <a:ext cx="3048000" cy="0"/>
          </a:xfrm>
          <a:prstGeom prst="line">
            <a:avLst/>
          </a:prstGeom>
          <a:noFill/>
          <a:ln w="76200">
            <a:solidFill>
              <a:schemeClr val="accent1"/>
            </a:solidFill>
            <a:round/>
            <a:headEnd/>
            <a:tailEnd type="triangle" w="med" len="med"/>
          </a:ln>
          <a:effectLst/>
        </p:spPr>
        <p:txBody>
          <a:bodyPr/>
          <a:lstStyle/>
          <a:p>
            <a:endParaRPr lang="en-US"/>
          </a:p>
        </p:txBody>
      </p:sp>
      <p:sp>
        <p:nvSpPr>
          <p:cNvPr id="9224" name="Text Box 8"/>
          <p:cNvSpPr txBox="1">
            <a:spLocks noChangeArrowheads="1"/>
          </p:cNvSpPr>
          <p:nvPr/>
        </p:nvSpPr>
        <p:spPr bwMode="auto">
          <a:xfrm>
            <a:off x="1371600" y="4343400"/>
            <a:ext cx="828675" cy="519113"/>
          </a:xfrm>
          <a:prstGeom prst="rect">
            <a:avLst/>
          </a:prstGeom>
          <a:noFill/>
          <a:ln w="12700">
            <a:noFill/>
            <a:miter lim="800000"/>
            <a:headEnd/>
            <a:tailEnd/>
          </a:ln>
          <a:effectLst/>
        </p:spPr>
        <p:txBody>
          <a:bodyPr wrap="none">
            <a:spAutoFit/>
          </a:bodyPr>
          <a:lstStyle/>
          <a:p>
            <a:r>
              <a:rPr lang="en-US"/>
              <a:t>left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linds(horizontal)">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slide(fromBottom)">
                                      <p:cBhvr>
                                        <p:cTn id="12" dur="500"/>
                                        <p:tgtEl>
                                          <p:spTgt spid="92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222"/>
                                        </p:tgtEl>
                                        <p:attrNameLst>
                                          <p:attrName>style.visibility</p:attrName>
                                        </p:attrNameLst>
                                      </p:cBhvr>
                                      <p:to>
                                        <p:strVal val="visible"/>
                                      </p:to>
                                    </p:set>
                                    <p:anim calcmode="lin" valueType="num">
                                      <p:cBhvr additive="base">
                                        <p:cTn id="17" dur="500" fill="hold"/>
                                        <p:tgtEl>
                                          <p:spTgt spid="9222"/>
                                        </p:tgtEl>
                                        <p:attrNameLst>
                                          <p:attrName>ppt_x</p:attrName>
                                        </p:attrNameLst>
                                      </p:cBhvr>
                                      <p:tavLst>
                                        <p:tav tm="0">
                                          <p:val>
                                            <p:strVal val="0-#ppt_w/2"/>
                                          </p:val>
                                        </p:tav>
                                        <p:tav tm="100000">
                                          <p:val>
                                            <p:strVal val="#ppt_x"/>
                                          </p:val>
                                        </p:tav>
                                      </p:tavLst>
                                    </p:anim>
                                    <p:anim calcmode="lin" valueType="num">
                                      <p:cBhvr additive="base">
                                        <p:cTn id="18" dur="500" fill="hold"/>
                                        <p:tgtEl>
                                          <p:spTgt spid="922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223"/>
                                        </p:tgtEl>
                                        <p:attrNameLst>
                                          <p:attrName>style.visibility</p:attrName>
                                        </p:attrNameLst>
                                      </p:cBhvr>
                                      <p:to>
                                        <p:strVal val="visible"/>
                                      </p:to>
                                    </p:set>
                                    <p:animEffect transition="in" filter="blinds(horizontal)">
                                      <p:cBhvr>
                                        <p:cTn id="23" dur="500"/>
                                        <p:tgtEl>
                                          <p:spTgt spid="9223"/>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224"/>
                                        </p:tgtEl>
                                        <p:attrNameLst>
                                          <p:attrName>style.visibility</p:attrName>
                                        </p:attrNameLst>
                                      </p:cBhvr>
                                      <p:to>
                                        <p:strVal val="visible"/>
                                      </p:to>
                                    </p:set>
                                    <p:animEffect transition="in" filter="checkerboard(across)">
                                      <p:cBhvr>
                                        <p:cTn id="28"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animBg="1"/>
      <p:bldP spid="9222" grpId="0"/>
      <p:bldP spid="9223" grpId="0" animBg="1"/>
      <p:bldP spid="922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772400" cy="1143000"/>
          </a:xfrm>
        </p:spPr>
        <p:txBody>
          <a:bodyPr/>
          <a:lstStyle/>
          <a:p>
            <a:r>
              <a:rPr lang="en-US" u="sng"/>
              <a:t>LeChatelier Example #3</a:t>
            </a:r>
          </a:p>
        </p:txBody>
      </p:sp>
      <p:sp>
        <p:nvSpPr>
          <p:cNvPr id="10243" name="Text Box 3"/>
          <p:cNvSpPr txBox="1">
            <a:spLocks noChangeArrowheads="1"/>
          </p:cNvSpPr>
          <p:nvPr/>
        </p:nvSpPr>
        <p:spPr bwMode="auto">
          <a:xfrm>
            <a:off x="381000" y="1371600"/>
            <a:ext cx="8534400" cy="946150"/>
          </a:xfrm>
          <a:prstGeom prst="rect">
            <a:avLst/>
          </a:prstGeom>
          <a:noFill/>
          <a:ln w="12700">
            <a:noFill/>
            <a:miter lim="800000"/>
            <a:headEnd/>
            <a:tailEnd/>
          </a:ln>
          <a:effectLst/>
        </p:spPr>
        <p:txBody>
          <a:bodyPr>
            <a:spAutoFit/>
          </a:bodyPr>
          <a:lstStyle/>
          <a:p>
            <a:r>
              <a:rPr lang="en-US"/>
              <a:t>A closed container of water and its vapor is at equilibrium. </a:t>
            </a:r>
            <a:r>
              <a:rPr lang="en-US">
                <a:solidFill>
                  <a:schemeClr val="accent1"/>
                </a:solidFill>
              </a:rPr>
              <a:t>Vapor is removed</a:t>
            </a:r>
            <a:r>
              <a:rPr lang="en-US"/>
              <a:t> from the system.</a:t>
            </a:r>
          </a:p>
        </p:txBody>
      </p:sp>
      <p:sp>
        <p:nvSpPr>
          <p:cNvPr id="10244" name="Text Box 4"/>
          <p:cNvSpPr txBox="1">
            <a:spLocks noChangeArrowheads="1"/>
          </p:cNvSpPr>
          <p:nvPr/>
        </p:nvSpPr>
        <p:spPr bwMode="auto">
          <a:xfrm>
            <a:off x="2133600" y="2514600"/>
            <a:ext cx="5011738" cy="519113"/>
          </a:xfrm>
          <a:prstGeom prst="rect">
            <a:avLst/>
          </a:prstGeom>
          <a:noFill/>
          <a:ln w="12700">
            <a:noFill/>
            <a:miter lim="800000"/>
            <a:headEnd/>
            <a:tailEnd/>
          </a:ln>
          <a:effectLst/>
        </p:spPr>
        <p:txBody>
          <a:bodyPr wrap="none">
            <a:spAutoFit/>
          </a:bodyPr>
          <a:lstStyle/>
          <a:p>
            <a:r>
              <a:rPr lang="en-US"/>
              <a:t>water  +  Energy  </a:t>
            </a:r>
            <a:r>
              <a:rPr lang="en-US">
                <a:sym typeface="Wingdings 3" pitchFamily="18" charset="2"/>
              </a:rPr>
              <a:t> </a:t>
            </a:r>
            <a:r>
              <a:rPr lang="en-US">
                <a:sym typeface="Wingdings" pitchFamily="2" charset="2"/>
              </a:rPr>
              <a:t> vapor</a:t>
            </a:r>
          </a:p>
        </p:txBody>
      </p:sp>
      <p:sp>
        <p:nvSpPr>
          <p:cNvPr id="10245" name="Line 5"/>
          <p:cNvSpPr>
            <a:spLocks noChangeShapeType="1"/>
          </p:cNvSpPr>
          <p:nvPr/>
        </p:nvSpPr>
        <p:spPr bwMode="auto">
          <a:xfrm>
            <a:off x="6629400" y="3048000"/>
            <a:ext cx="0" cy="914400"/>
          </a:xfrm>
          <a:prstGeom prst="line">
            <a:avLst/>
          </a:prstGeom>
          <a:noFill/>
          <a:ln w="76200">
            <a:solidFill>
              <a:schemeClr val="accent1"/>
            </a:solidFill>
            <a:round/>
            <a:headEnd/>
            <a:tailEnd type="triangle" w="med" len="med"/>
          </a:ln>
          <a:effectLst/>
        </p:spPr>
        <p:txBody>
          <a:bodyPr/>
          <a:lstStyle/>
          <a:p>
            <a:endParaRPr lang="en-US"/>
          </a:p>
        </p:txBody>
      </p:sp>
      <p:sp>
        <p:nvSpPr>
          <p:cNvPr id="10246" name="Text Box 6"/>
          <p:cNvSpPr txBox="1">
            <a:spLocks noChangeArrowheads="1"/>
          </p:cNvSpPr>
          <p:nvPr/>
        </p:nvSpPr>
        <p:spPr bwMode="auto">
          <a:xfrm>
            <a:off x="1219200" y="4038600"/>
            <a:ext cx="7178675" cy="946150"/>
          </a:xfrm>
          <a:prstGeom prst="rect">
            <a:avLst/>
          </a:prstGeom>
          <a:noFill/>
          <a:ln w="12700">
            <a:noFill/>
            <a:miter lim="800000"/>
            <a:headEnd/>
            <a:tailEnd/>
          </a:ln>
          <a:effectLst/>
        </p:spPr>
        <p:txBody>
          <a:bodyPr>
            <a:spAutoFit/>
          </a:bodyPr>
          <a:lstStyle/>
          <a:p>
            <a:r>
              <a:rPr lang="en-US"/>
              <a:t>The system temporarily shifts to the _______ to restore equilibrium.</a:t>
            </a:r>
          </a:p>
        </p:txBody>
      </p:sp>
      <p:sp>
        <p:nvSpPr>
          <p:cNvPr id="10247" name="Line 7"/>
          <p:cNvSpPr>
            <a:spLocks noChangeShapeType="1"/>
          </p:cNvSpPr>
          <p:nvPr/>
        </p:nvSpPr>
        <p:spPr bwMode="auto">
          <a:xfrm>
            <a:off x="3276600" y="3276600"/>
            <a:ext cx="2895600" cy="0"/>
          </a:xfrm>
          <a:prstGeom prst="line">
            <a:avLst/>
          </a:prstGeom>
          <a:noFill/>
          <a:ln w="76200">
            <a:solidFill>
              <a:schemeClr val="accent1"/>
            </a:solidFill>
            <a:round/>
            <a:headEnd/>
            <a:tailEnd type="triangle" w="med" len="med"/>
          </a:ln>
          <a:effectLst/>
        </p:spPr>
        <p:txBody>
          <a:bodyPr/>
          <a:lstStyle/>
          <a:p>
            <a:endParaRPr lang="en-US"/>
          </a:p>
        </p:txBody>
      </p:sp>
      <p:sp>
        <p:nvSpPr>
          <p:cNvPr id="10248" name="Text Box 8"/>
          <p:cNvSpPr txBox="1">
            <a:spLocks noChangeArrowheads="1"/>
          </p:cNvSpPr>
          <p:nvPr/>
        </p:nvSpPr>
        <p:spPr bwMode="auto">
          <a:xfrm>
            <a:off x="1600200" y="4419600"/>
            <a:ext cx="1017588" cy="519113"/>
          </a:xfrm>
          <a:prstGeom prst="rect">
            <a:avLst/>
          </a:prstGeom>
          <a:noFill/>
          <a:ln w="12700">
            <a:noFill/>
            <a:miter lim="800000"/>
            <a:headEnd/>
            <a:tailEnd/>
          </a:ln>
          <a:effectLst/>
        </p:spPr>
        <p:txBody>
          <a:bodyPr wrap="none">
            <a:spAutoFit/>
          </a:bodyPr>
          <a:lstStyle/>
          <a:p>
            <a:r>
              <a:rPr lang="en-US"/>
              <a:t>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slide(fromBottom)">
                                      <p:cBhvr>
                                        <p:cTn id="12" dur="500"/>
                                        <p:tgtEl>
                                          <p:spTgt spid="1024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246"/>
                                        </p:tgtEl>
                                        <p:attrNameLst>
                                          <p:attrName>style.visibility</p:attrName>
                                        </p:attrNameLst>
                                      </p:cBhvr>
                                      <p:to>
                                        <p:strVal val="visible"/>
                                      </p:to>
                                    </p:set>
                                    <p:anim calcmode="lin" valueType="num">
                                      <p:cBhvr additive="base">
                                        <p:cTn id="17" dur="500" fill="hold"/>
                                        <p:tgtEl>
                                          <p:spTgt spid="10246"/>
                                        </p:tgtEl>
                                        <p:attrNameLst>
                                          <p:attrName>ppt_x</p:attrName>
                                        </p:attrNameLst>
                                      </p:cBhvr>
                                      <p:tavLst>
                                        <p:tav tm="0">
                                          <p:val>
                                            <p:strVal val="0-#ppt_w/2"/>
                                          </p:val>
                                        </p:tav>
                                        <p:tav tm="100000">
                                          <p:val>
                                            <p:strVal val="#ppt_x"/>
                                          </p:val>
                                        </p:tav>
                                      </p:tavLst>
                                    </p:anim>
                                    <p:anim calcmode="lin" valueType="num">
                                      <p:cBhvr additive="base">
                                        <p:cTn id="18"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247"/>
                                        </p:tgtEl>
                                        <p:attrNameLst>
                                          <p:attrName>style.visibility</p:attrName>
                                        </p:attrNameLst>
                                      </p:cBhvr>
                                      <p:to>
                                        <p:strVal val="visible"/>
                                      </p:to>
                                    </p:set>
                                    <p:animEffect transition="in" filter="blinds(horizontal)">
                                      <p:cBhvr>
                                        <p:cTn id="23" dur="500"/>
                                        <p:tgtEl>
                                          <p:spTgt spid="1024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248"/>
                                        </p:tgtEl>
                                        <p:attrNameLst>
                                          <p:attrName>style.visibility</p:attrName>
                                        </p:attrNameLst>
                                      </p:cBhvr>
                                      <p:to>
                                        <p:strVal val="visible"/>
                                      </p:to>
                                    </p:set>
                                    <p:animEffect transition="in" filter="checkerboard(across)">
                                      <p:cBhvr>
                                        <p:cTn id="28"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animBg="1"/>
      <p:bldP spid="10246" grpId="0"/>
      <p:bldP spid="10247" grpId="0" animBg="1"/>
      <p:bldP spid="1024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1143000"/>
          </a:xfrm>
        </p:spPr>
        <p:txBody>
          <a:bodyPr/>
          <a:lstStyle/>
          <a:p>
            <a:r>
              <a:rPr lang="en-US" u="sng"/>
              <a:t>LeChatelier Example #4</a:t>
            </a:r>
          </a:p>
        </p:txBody>
      </p:sp>
      <p:sp>
        <p:nvSpPr>
          <p:cNvPr id="11267" name="Text Box 3"/>
          <p:cNvSpPr txBox="1">
            <a:spLocks noChangeArrowheads="1"/>
          </p:cNvSpPr>
          <p:nvPr/>
        </p:nvSpPr>
        <p:spPr bwMode="auto">
          <a:xfrm>
            <a:off x="898525" y="1417638"/>
            <a:ext cx="7864475" cy="946150"/>
          </a:xfrm>
          <a:prstGeom prst="rect">
            <a:avLst/>
          </a:prstGeom>
          <a:noFill/>
          <a:ln w="12700">
            <a:noFill/>
            <a:miter lim="800000"/>
            <a:headEnd/>
            <a:tailEnd/>
          </a:ln>
          <a:effectLst/>
        </p:spPr>
        <p:txBody>
          <a:bodyPr>
            <a:spAutoFit/>
          </a:bodyPr>
          <a:lstStyle/>
          <a:p>
            <a:r>
              <a:rPr lang="en-US"/>
              <a:t>A closed container of N</a:t>
            </a:r>
            <a:r>
              <a:rPr lang="en-US" baseline="-25000"/>
              <a:t>2</a:t>
            </a:r>
            <a:r>
              <a:rPr lang="en-US"/>
              <a:t>O</a:t>
            </a:r>
            <a:r>
              <a:rPr lang="en-US" baseline="-25000"/>
              <a:t>4</a:t>
            </a:r>
            <a:r>
              <a:rPr lang="en-US"/>
              <a:t> and NO</a:t>
            </a:r>
            <a:r>
              <a:rPr lang="en-US" baseline="-25000"/>
              <a:t>2</a:t>
            </a:r>
            <a:r>
              <a:rPr lang="en-US"/>
              <a:t> is at equilibrium. The </a:t>
            </a:r>
            <a:r>
              <a:rPr lang="en-US">
                <a:solidFill>
                  <a:schemeClr val="accent1"/>
                </a:solidFill>
              </a:rPr>
              <a:t>pressure</a:t>
            </a:r>
            <a:r>
              <a:rPr lang="en-US"/>
              <a:t> is </a:t>
            </a:r>
            <a:r>
              <a:rPr lang="en-US">
                <a:solidFill>
                  <a:schemeClr val="accent1"/>
                </a:solidFill>
              </a:rPr>
              <a:t>increased</a:t>
            </a:r>
            <a:r>
              <a:rPr lang="en-US"/>
              <a:t>.</a:t>
            </a:r>
          </a:p>
        </p:txBody>
      </p:sp>
      <p:sp>
        <p:nvSpPr>
          <p:cNvPr id="11268" name="Text Box 4"/>
          <p:cNvSpPr txBox="1">
            <a:spLocks noChangeArrowheads="1"/>
          </p:cNvSpPr>
          <p:nvPr/>
        </p:nvSpPr>
        <p:spPr bwMode="auto">
          <a:xfrm>
            <a:off x="1905000" y="3151188"/>
            <a:ext cx="6324600" cy="519112"/>
          </a:xfrm>
          <a:prstGeom prst="rect">
            <a:avLst/>
          </a:prstGeom>
          <a:noFill/>
          <a:ln w="12700">
            <a:noFill/>
            <a:miter lim="800000"/>
            <a:headEnd/>
            <a:tailEnd/>
          </a:ln>
          <a:effectLst/>
        </p:spPr>
        <p:txBody>
          <a:bodyPr>
            <a:spAutoFit/>
          </a:bodyPr>
          <a:lstStyle/>
          <a:p>
            <a:r>
              <a:rPr lang="en-US"/>
              <a:t>N</a:t>
            </a:r>
            <a:r>
              <a:rPr lang="en-US" baseline="-25000"/>
              <a:t>2</a:t>
            </a:r>
            <a:r>
              <a:rPr lang="en-US"/>
              <a:t>O</a:t>
            </a:r>
            <a:r>
              <a:rPr lang="en-US" baseline="-25000"/>
              <a:t>4 </a:t>
            </a:r>
            <a:r>
              <a:rPr lang="en-US" b="0"/>
              <a:t>(g)</a:t>
            </a:r>
            <a:r>
              <a:rPr lang="en-US"/>
              <a:t>  +  Energy </a:t>
            </a:r>
            <a:r>
              <a:rPr lang="en-US">
                <a:sym typeface="Wingdings 3" pitchFamily="18" charset="2"/>
              </a:rPr>
              <a:t></a:t>
            </a:r>
            <a:r>
              <a:rPr lang="en-US">
                <a:sym typeface="Wingdings" pitchFamily="2" charset="2"/>
              </a:rPr>
              <a:t> 2 NO</a:t>
            </a:r>
            <a:r>
              <a:rPr lang="en-US" baseline="-25000">
                <a:sym typeface="Wingdings" pitchFamily="2" charset="2"/>
              </a:rPr>
              <a:t>2</a:t>
            </a:r>
            <a:r>
              <a:rPr lang="en-US">
                <a:sym typeface="Wingdings" pitchFamily="2" charset="2"/>
              </a:rPr>
              <a:t> </a:t>
            </a:r>
            <a:r>
              <a:rPr lang="en-US" b="0">
                <a:sym typeface="Wingdings" pitchFamily="2" charset="2"/>
              </a:rPr>
              <a:t>(g)</a:t>
            </a:r>
            <a:r>
              <a:rPr lang="en-US" baseline="-25000">
                <a:sym typeface="Wingdings" pitchFamily="2" charset="2"/>
              </a:rPr>
              <a:t> </a:t>
            </a:r>
          </a:p>
        </p:txBody>
      </p:sp>
      <p:sp>
        <p:nvSpPr>
          <p:cNvPr id="11269" name="Text Box 5"/>
          <p:cNvSpPr txBox="1">
            <a:spLocks noChangeArrowheads="1"/>
          </p:cNvSpPr>
          <p:nvPr/>
        </p:nvSpPr>
        <p:spPr bwMode="auto">
          <a:xfrm>
            <a:off x="914400" y="3962400"/>
            <a:ext cx="7696200" cy="1800225"/>
          </a:xfrm>
          <a:prstGeom prst="rect">
            <a:avLst/>
          </a:prstGeom>
          <a:noFill/>
          <a:ln w="12700">
            <a:noFill/>
            <a:miter lim="800000"/>
            <a:headEnd/>
            <a:tailEnd/>
          </a:ln>
          <a:effectLst/>
        </p:spPr>
        <p:txBody>
          <a:bodyPr>
            <a:spAutoFit/>
          </a:bodyPr>
          <a:lstStyle/>
          <a:p>
            <a:r>
              <a:rPr lang="en-US"/>
              <a:t>The system temporarily shifts to the _______ to restore equilibrium, because there are </a:t>
            </a:r>
            <a:r>
              <a:rPr lang="en-US" i="1"/>
              <a:t>fewer moles of gas</a:t>
            </a:r>
            <a:r>
              <a:rPr lang="en-US"/>
              <a:t> on that side of the equation.</a:t>
            </a:r>
          </a:p>
        </p:txBody>
      </p:sp>
      <p:sp>
        <p:nvSpPr>
          <p:cNvPr id="11270" name="Line 6"/>
          <p:cNvSpPr>
            <a:spLocks noChangeShapeType="1"/>
          </p:cNvSpPr>
          <p:nvPr/>
        </p:nvSpPr>
        <p:spPr bwMode="auto">
          <a:xfrm flipH="1">
            <a:off x="3352800" y="2971800"/>
            <a:ext cx="3048000" cy="0"/>
          </a:xfrm>
          <a:prstGeom prst="line">
            <a:avLst/>
          </a:prstGeom>
          <a:noFill/>
          <a:ln w="76200">
            <a:solidFill>
              <a:schemeClr val="accent1"/>
            </a:solidFill>
            <a:round/>
            <a:headEnd/>
            <a:tailEnd type="triangle" w="med" len="med"/>
          </a:ln>
          <a:effectLst/>
        </p:spPr>
        <p:txBody>
          <a:bodyPr/>
          <a:lstStyle/>
          <a:p>
            <a:endParaRPr lang="en-US"/>
          </a:p>
        </p:txBody>
      </p:sp>
      <p:sp>
        <p:nvSpPr>
          <p:cNvPr id="11271" name="Text Box 7"/>
          <p:cNvSpPr txBox="1">
            <a:spLocks noChangeArrowheads="1"/>
          </p:cNvSpPr>
          <p:nvPr/>
        </p:nvSpPr>
        <p:spPr bwMode="auto">
          <a:xfrm>
            <a:off x="1295400" y="4343400"/>
            <a:ext cx="828675" cy="519113"/>
          </a:xfrm>
          <a:prstGeom prst="rect">
            <a:avLst/>
          </a:prstGeom>
          <a:noFill/>
          <a:ln w="12700">
            <a:noFill/>
            <a:miter lim="800000"/>
            <a:headEnd/>
            <a:tailEnd/>
          </a:ln>
          <a:effectLst/>
        </p:spPr>
        <p:txBody>
          <a:bodyPr wrap="none">
            <a:spAutoFit/>
          </a:bodyPr>
          <a:lstStyle/>
          <a:p>
            <a:r>
              <a:rPr lang="en-US"/>
              <a:t>left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additive="base">
                                        <p:cTn id="12" dur="500" fill="hold"/>
                                        <p:tgtEl>
                                          <p:spTgt spid="11269"/>
                                        </p:tgtEl>
                                        <p:attrNameLst>
                                          <p:attrName>ppt_x</p:attrName>
                                        </p:attrNameLst>
                                      </p:cBhvr>
                                      <p:tavLst>
                                        <p:tav tm="0">
                                          <p:val>
                                            <p:strVal val="0-#ppt_w/2"/>
                                          </p:val>
                                        </p:tav>
                                        <p:tav tm="100000">
                                          <p:val>
                                            <p:strVal val="#ppt_x"/>
                                          </p:val>
                                        </p:tav>
                                      </p:tavLst>
                                    </p:anim>
                                    <p:anim calcmode="lin" valueType="num">
                                      <p:cBhvr additive="base">
                                        <p:cTn id="13"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270"/>
                                        </p:tgtEl>
                                        <p:attrNameLst>
                                          <p:attrName>style.visibility</p:attrName>
                                        </p:attrNameLst>
                                      </p:cBhvr>
                                      <p:to>
                                        <p:strVal val="visible"/>
                                      </p:to>
                                    </p:set>
                                    <p:animEffect transition="in" filter="blinds(horizontal)">
                                      <p:cBhvr>
                                        <p:cTn id="18" dur="500"/>
                                        <p:tgtEl>
                                          <p:spTgt spid="1127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271"/>
                                        </p:tgtEl>
                                        <p:attrNameLst>
                                          <p:attrName>style.visibility</p:attrName>
                                        </p:attrNameLst>
                                      </p:cBhvr>
                                      <p:to>
                                        <p:strVal val="visible"/>
                                      </p:to>
                                    </p:set>
                                    <p:animEffect transition="in" filter="checkerboard(across)">
                                      <p:cBhvr>
                                        <p:cTn id="23"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P spid="11270" grpId="0" animBg="1"/>
      <p:bldP spid="1127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8382000" cy="1066800"/>
          </a:xfrm>
        </p:spPr>
        <p:txBody>
          <a:bodyPr/>
          <a:lstStyle/>
          <a:p>
            <a:pPr eaLnBrk="1" hangingPunct="1"/>
            <a:r>
              <a:rPr lang="en-US">
                <a:latin typeface="Arial" charset="0"/>
                <a:cs typeface="Arial" charset="0"/>
              </a:rPr>
              <a:t>The Effect of Concentration Changes on Equilibrium</a:t>
            </a:r>
          </a:p>
        </p:txBody>
      </p:sp>
      <p:sp>
        <p:nvSpPr>
          <p:cNvPr id="60419" name="Text Box 4"/>
          <p:cNvSpPr txBox="1">
            <a:spLocks noChangeArrowheads="1"/>
          </p:cNvSpPr>
          <p:nvPr/>
        </p:nvSpPr>
        <p:spPr bwMode="auto">
          <a:xfrm>
            <a:off x="0" y="5791200"/>
            <a:ext cx="899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FFFF00"/>
                </a:solidFill>
              </a:rPr>
              <a:t>When NO</a:t>
            </a:r>
            <a:r>
              <a:rPr lang="en-US" baseline="-25000" dirty="0">
                <a:solidFill>
                  <a:srgbClr val="FFFF00"/>
                </a:solidFill>
              </a:rPr>
              <a:t>2 </a:t>
            </a:r>
            <a:r>
              <a:rPr lang="en-US" dirty="0">
                <a:solidFill>
                  <a:srgbClr val="FFFF00"/>
                </a:solidFill>
              </a:rPr>
              <a:t>is added, some of it combines to make more N</a:t>
            </a:r>
            <a:r>
              <a:rPr lang="en-US" baseline="-25000" dirty="0">
                <a:solidFill>
                  <a:srgbClr val="FFFF00"/>
                </a:solidFill>
              </a:rPr>
              <a:t>2</a:t>
            </a:r>
            <a:r>
              <a:rPr lang="en-US" dirty="0">
                <a:solidFill>
                  <a:srgbClr val="FFFF00"/>
                </a:solidFill>
              </a:rPr>
              <a:t>O</a:t>
            </a:r>
            <a:r>
              <a:rPr lang="en-US" baseline="-25000" dirty="0">
                <a:solidFill>
                  <a:srgbClr val="FFFF00"/>
                </a:solidFill>
              </a:rPr>
              <a:t>4</a:t>
            </a:r>
            <a:r>
              <a:rPr lang="en-US" b="1" dirty="0">
                <a:solidFill>
                  <a:srgbClr val="FFFF00"/>
                </a:solidFill>
              </a:rPr>
              <a:t>.</a:t>
            </a:r>
          </a:p>
        </p:txBody>
      </p:sp>
      <p:pic>
        <p:nvPicPr>
          <p:cNvPr id="60420" name="Picture 7" descr="14_09_Figure"/>
          <p:cNvPicPr>
            <a:picLocks noChangeAspect="1" noChangeArrowheads="1"/>
          </p:cNvPicPr>
          <p:nvPr/>
        </p:nvPicPr>
        <p:blipFill>
          <a:blip r:embed="rId3">
            <a:extLst>
              <a:ext uri="{28A0092B-C50C-407E-A947-70E740481C1C}">
                <a14:useLocalDpi xmlns:a14="http://schemas.microsoft.com/office/drawing/2010/main" val="0"/>
              </a:ext>
            </a:extLst>
          </a:blip>
          <a:srcRect b="3154"/>
          <a:stretch>
            <a:fillRect/>
          </a:stretch>
        </p:blipFill>
        <p:spPr bwMode="auto">
          <a:xfrm>
            <a:off x="1219200" y="1016000"/>
            <a:ext cx="6781800" cy="438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1953286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7772400" cy="1066800"/>
          </a:xfrm>
        </p:spPr>
        <p:txBody>
          <a:bodyPr/>
          <a:lstStyle/>
          <a:p>
            <a:pPr eaLnBrk="1" hangingPunct="1"/>
            <a:r>
              <a:rPr lang="en-US">
                <a:latin typeface="Arial" charset="0"/>
                <a:cs typeface="Arial" charset="0"/>
              </a:rPr>
              <a:t>The Effect of Concentration Changes on Equilibrium</a:t>
            </a:r>
          </a:p>
        </p:txBody>
      </p:sp>
      <p:sp>
        <p:nvSpPr>
          <p:cNvPr id="61443" name="Text Box 4"/>
          <p:cNvSpPr txBox="1">
            <a:spLocks noChangeArrowheads="1"/>
          </p:cNvSpPr>
          <p:nvPr/>
        </p:nvSpPr>
        <p:spPr bwMode="auto">
          <a:xfrm>
            <a:off x="0" y="5638800"/>
            <a:ext cx="9296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FFFF00"/>
                </a:solidFill>
              </a:rPr>
              <a:t>When N</a:t>
            </a:r>
            <a:r>
              <a:rPr lang="en-US" baseline="-25000" dirty="0">
                <a:solidFill>
                  <a:srgbClr val="FFFF00"/>
                </a:solidFill>
              </a:rPr>
              <a:t>2</a:t>
            </a:r>
            <a:r>
              <a:rPr lang="en-US" dirty="0">
                <a:solidFill>
                  <a:srgbClr val="FFFF00"/>
                </a:solidFill>
              </a:rPr>
              <a:t>O</a:t>
            </a:r>
            <a:r>
              <a:rPr lang="en-US" baseline="-25000" dirty="0">
                <a:solidFill>
                  <a:srgbClr val="FFFF00"/>
                </a:solidFill>
              </a:rPr>
              <a:t>4 </a:t>
            </a:r>
            <a:r>
              <a:rPr lang="en-US" dirty="0">
                <a:solidFill>
                  <a:srgbClr val="FFFF00"/>
                </a:solidFill>
              </a:rPr>
              <a:t>is added, some of it decomposes to make more NO</a:t>
            </a:r>
            <a:r>
              <a:rPr lang="en-US" baseline="-25000" dirty="0">
                <a:solidFill>
                  <a:srgbClr val="FFFF00"/>
                </a:solidFill>
              </a:rPr>
              <a:t>2</a:t>
            </a:r>
            <a:r>
              <a:rPr lang="en-US" dirty="0">
                <a:solidFill>
                  <a:srgbClr val="FFFF00"/>
                </a:solidFill>
              </a:rPr>
              <a:t>.</a:t>
            </a:r>
          </a:p>
        </p:txBody>
      </p:sp>
      <p:pic>
        <p:nvPicPr>
          <p:cNvPr id="61444" name="Picture 7" descr="14_10_FigureA"/>
          <p:cNvPicPr>
            <a:picLocks noChangeAspect="1" noChangeArrowheads="1"/>
          </p:cNvPicPr>
          <p:nvPr/>
        </p:nvPicPr>
        <p:blipFill>
          <a:blip r:embed="rId3">
            <a:extLst>
              <a:ext uri="{28A0092B-C50C-407E-A947-70E740481C1C}">
                <a14:useLocalDpi xmlns:a14="http://schemas.microsoft.com/office/drawing/2010/main" val="0"/>
              </a:ext>
            </a:extLst>
          </a:blip>
          <a:srcRect b="7930"/>
          <a:stretch>
            <a:fillRect/>
          </a:stretch>
        </p:blipFill>
        <p:spPr bwMode="auto">
          <a:xfrm>
            <a:off x="1676400" y="1203325"/>
            <a:ext cx="5535613" cy="443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1024440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7772400" cy="1066800"/>
          </a:xfrm>
        </p:spPr>
        <p:txBody>
          <a:bodyPr/>
          <a:lstStyle/>
          <a:p>
            <a:pPr eaLnBrk="1" hangingPunct="1"/>
            <a:r>
              <a:rPr lang="en-US">
                <a:latin typeface="Arial" charset="0"/>
                <a:cs typeface="Arial" charset="0"/>
              </a:rPr>
              <a:t>The Effect of Concentration Changes on Equilibrium</a:t>
            </a:r>
          </a:p>
        </p:txBody>
      </p:sp>
      <p:sp>
        <p:nvSpPr>
          <p:cNvPr id="62467" name="Text Box 4"/>
          <p:cNvSpPr txBox="1">
            <a:spLocks noChangeArrowheads="1"/>
          </p:cNvSpPr>
          <p:nvPr/>
        </p:nvSpPr>
        <p:spPr bwMode="auto">
          <a:xfrm>
            <a:off x="76200" y="5578475"/>
            <a:ext cx="8686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FFFF00"/>
                </a:solidFill>
              </a:rPr>
              <a:t>When N</a:t>
            </a:r>
            <a:r>
              <a:rPr lang="en-US" baseline="-25000" dirty="0">
                <a:solidFill>
                  <a:srgbClr val="FFFF00"/>
                </a:solidFill>
              </a:rPr>
              <a:t>2</a:t>
            </a:r>
            <a:r>
              <a:rPr lang="en-US" dirty="0">
                <a:solidFill>
                  <a:srgbClr val="FFFF00"/>
                </a:solidFill>
              </a:rPr>
              <a:t>O</a:t>
            </a:r>
            <a:r>
              <a:rPr lang="en-US" baseline="-25000" dirty="0">
                <a:solidFill>
                  <a:srgbClr val="FFFF00"/>
                </a:solidFill>
              </a:rPr>
              <a:t>4 </a:t>
            </a:r>
            <a:r>
              <a:rPr lang="en-US" dirty="0">
                <a:solidFill>
                  <a:srgbClr val="FFFF00"/>
                </a:solidFill>
              </a:rPr>
              <a:t>is added, some of it decomposes to make more NO</a:t>
            </a:r>
            <a:r>
              <a:rPr lang="en-US" baseline="-25000" dirty="0">
                <a:solidFill>
                  <a:srgbClr val="FFFF00"/>
                </a:solidFill>
              </a:rPr>
              <a:t>2</a:t>
            </a:r>
            <a:r>
              <a:rPr lang="en-US" dirty="0">
                <a:solidFill>
                  <a:srgbClr val="FFFF00"/>
                </a:solidFill>
              </a:rPr>
              <a:t>.</a:t>
            </a:r>
          </a:p>
        </p:txBody>
      </p:sp>
      <p:pic>
        <p:nvPicPr>
          <p:cNvPr id="62468" name="Picture 7" descr="14_10_FigureB"/>
          <p:cNvPicPr>
            <a:picLocks noChangeAspect="1" noChangeArrowheads="1"/>
          </p:cNvPicPr>
          <p:nvPr/>
        </p:nvPicPr>
        <p:blipFill>
          <a:blip r:embed="rId3">
            <a:extLst>
              <a:ext uri="{28A0092B-C50C-407E-A947-70E740481C1C}">
                <a14:useLocalDpi xmlns:a14="http://schemas.microsoft.com/office/drawing/2010/main" val="0"/>
              </a:ext>
            </a:extLst>
          </a:blip>
          <a:srcRect b="8328"/>
          <a:stretch>
            <a:fillRect/>
          </a:stretch>
        </p:blipFill>
        <p:spPr bwMode="auto">
          <a:xfrm>
            <a:off x="1676400" y="1130300"/>
            <a:ext cx="5459413" cy="435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8321111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3"/>
          <p:cNvSpPr>
            <a:spLocks noChangeArrowheads="1"/>
          </p:cNvSpPr>
          <p:nvPr/>
        </p:nvSpPr>
        <p:spPr bwMode="auto">
          <a:xfrm>
            <a:off x="382588" y="109538"/>
            <a:ext cx="8456612"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3200" b="1" dirty="0">
                <a:solidFill>
                  <a:schemeClr val="accent1"/>
                </a:solidFill>
              </a:rPr>
              <a:t>The Effect of Volume Changes</a:t>
            </a:r>
          </a:p>
          <a:p>
            <a:r>
              <a:rPr lang="en-US" sz="3200" b="1" dirty="0">
                <a:solidFill>
                  <a:schemeClr val="accent1"/>
                </a:solidFill>
              </a:rPr>
              <a:t>on Equilibrium</a:t>
            </a:r>
          </a:p>
        </p:txBody>
      </p:sp>
      <p:sp>
        <p:nvSpPr>
          <p:cNvPr id="67587" name="Text Box 6"/>
          <p:cNvSpPr txBox="1">
            <a:spLocks noChangeArrowheads="1"/>
          </p:cNvSpPr>
          <p:nvPr/>
        </p:nvSpPr>
        <p:spPr bwMode="auto">
          <a:xfrm>
            <a:off x="2714625" y="1905000"/>
            <a:ext cx="3990975" cy="301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t>Because there are more gas molecules on the reactants side of the reaction, when the pressure is increased, the position of equilibrium shifts toward the side with fewer molecules to decrease the pressure.</a:t>
            </a:r>
          </a:p>
        </p:txBody>
      </p:sp>
      <p:sp>
        <p:nvSpPr>
          <p:cNvPr id="67588" name="Rectangular Callout 13"/>
          <p:cNvSpPr>
            <a:spLocks noChangeArrowheads="1"/>
          </p:cNvSpPr>
          <p:nvPr/>
        </p:nvSpPr>
        <p:spPr bwMode="auto">
          <a:xfrm>
            <a:off x="609600" y="1752600"/>
            <a:ext cx="1752600" cy="3733800"/>
          </a:xfrm>
          <a:prstGeom prst="wedgeRectCallout">
            <a:avLst>
              <a:gd name="adj1" fmla="val -20833"/>
              <a:gd name="adj2" fmla="val 62500"/>
            </a:avLst>
          </a:prstGeom>
          <a:solidFill>
            <a:schemeClr val="accent1"/>
          </a:solidFill>
          <a:ln w="9525">
            <a:solidFill>
              <a:schemeClr val="tx1"/>
            </a:solidFill>
            <a:round/>
            <a:headEnd/>
            <a:tailEnd/>
          </a:ln>
        </p:spPr>
        <p:txBody>
          <a:bodyPr/>
          <a:lstStyle/>
          <a:p>
            <a:r>
              <a:rPr lang="en-US"/>
              <a:t>Left side of figure 14.11</a:t>
            </a:r>
          </a:p>
        </p:txBody>
      </p:sp>
      <p:pic>
        <p:nvPicPr>
          <p:cNvPr id="67589" name="Picture 9" descr="C14_p681"/>
          <p:cNvPicPr>
            <a:picLocks noChangeAspect="1" noChangeArrowheads="1"/>
          </p:cNvPicPr>
          <p:nvPr/>
        </p:nvPicPr>
        <p:blipFill>
          <a:blip r:embed="rId3">
            <a:extLst>
              <a:ext uri="{28A0092B-C50C-407E-A947-70E740481C1C}">
                <a14:useLocalDpi xmlns:a14="http://schemas.microsoft.com/office/drawing/2010/main" val="0"/>
              </a:ext>
            </a:extLst>
          </a:blip>
          <a:srcRect t="5415" r="53339"/>
          <a:stretch>
            <a:fillRect/>
          </a:stretch>
        </p:blipFill>
        <p:spPr bwMode="auto">
          <a:xfrm>
            <a:off x="387350" y="1524000"/>
            <a:ext cx="2119313" cy="468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0" name="Picture 10" descr="C14_p681"/>
          <p:cNvPicPr>
            <a:picLocks noChangeAspect="1" noChangeArrowheads="1"/>
          </p:cNvPicPr>
          <p:nvPr/>
        </p:nvPicPr>
        <p:blipFill>
          <a:blip r:embed="rId3">
            <a:extLst>
              <a:ext uri="{28A0092B-C50C-407E-A947-70E740481C1C}">
                <a14:useLocalDpi xmlns:a14="http://schemas.microsoft.com/office/drawing/2010/main" val="0"/>
              </a:ext>
            </a:extLst>
          </a:blip>
          <a:srcRect l="51311" t="4646"/>
          <a:stretch>
            <a:fillRect/>
          </a:stretch>
        </p:blipFill>
        <p:spPr bwMode="auto">
          <a:xfrm>
            <a:off x="6705600" y="1447800"/>
            <a:ext cx="2211388"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0737425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3"/>
          <p:cNvSpPr>
            <a:spLocks noChangeArrowheads="1"/>
          </p:cNvSpPr>
          <p:nvPr/>
        </p:nvSpPr>
        <p:spPr bwMode="auto">
          <a:xfrm>
            <a:off x="382588" y="109538"/>
            <a:ext cx="8532812"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3200" b="1" dirty="0">
                <a:solidFill>
                  <a:srgbClr val="FFFF00"/>
                </a:solidFill>
              </a:rPr>
              <a:t>The Effect of Volume Changes </a:t>
            </a:r>
            <a:br>
              <a:rPr lang="en-US" sz="3200" b="1" dirty="0">
                <a:solidFill>
                  <a:srgbClr val="FFFF00"/>
                </a:solidFill>
              </a:rPr>
            </a:br>
            <a:r>
              <a:rPr lang="en-US" sz="3200" b="1" dirty="0">
                <a:solidFill>
                  <a:srgbClr val="FFFF00"/>
                </a:solidFill>
              </a:rPr>
              <a:t>on Equilibrium</a:t>
            </a:r>
          </a:p>
        </p:txBody>
      </p:sp>
      <p:sp>
        <p:nvSpPr>
          <p:cNvPr id="68611" name="Text Box 11"/>
          <p:cNvSpPr txBox="1">
            <a:spLocks noChangeArrowheads="1"/>
          </p:cNvSpPr>
          <p:nvPr/>
        </p:nvSpPr>
        <p:spPr bwMode="auto">
          <a:xfrm>
            <a:off x="2743200" y="2362200"/>
            <a:ext cx="4044950" cy="264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When the pressure is decreased by increasing the volume, the position of equilibrium shifts toward the side with the greater number of molecules—the reactant side.</a:t>
            </a:r>
          </a:p>
        </p:txBody>
      </p:sp>
      <p:sp>
        <p:nvSpPr>
          <p:cNvPr id="68612" name="Rectangular Callout 13"/>
          <p:cNvSpPr>
            <a:spLocks noChangeArrowheads="1"/>
          </p:cNvSpPr>
          <p:nvPr/>
        </p:nvSpPr>
        <p:spPr bwMode="auto">
          <a:xfrm>
            <a:off x="6858000" y="2209800"/>
            <a:ext cx="1752600" cy="3505200"/>
          </a:xfrm>
          <a:prstGeom prst="wedgeRectCallout">
            <a:avLst>
              <a:gd name="adj1" fmla="val -20833"/>
              <a:gd name="adj2" fmla="val 62500"/>
            </a:avLst>
          </a:prstGeom>
          <a:solidFill>
            <a:schemeClr val="accent1"/>
          </a:solidFill>
          <a:ln w="9525">
            <a:solidFill>
              <a:schemeClr val="tx1"/>
            </a:solidFill>
            <a:round/>
            <a:headEnd/>
            <a:tailEnd/>
          </a:ln>
        </p:spPr>
        <p:txBody>
          <a:bodyPr/>
          <a:lstStyle/>
          <a:p>
            <a:r>
              <a:rPr lang="en-US"/>
              <a:t>Right side of figure 14.11</a:t>
            </a:r>
          </a:p>
        </p:txBody>
      </p:sp>
      <p:pic>
        <p:nvPicPr>
          <p:cNvPr id="68613" name="Picture 8" descr="C14_p681"/>
          <p:cNvPicPr>
            <a:picLocks noChangeAspect="1" noChangeArrowheads="1"/>
          </p:cNvPicPr>
          <p:nvPr/>
        </p:nvPicPr>
        <p:blipFill>
          <a:blip r:embed="rId3">
            <a:extLst>
              <a:ext uri="{28A0092B-C50C-407E-A947-70E740481C1C}">
                <a14:useLocalDpi xmlns:a14="http://schemas.microsoft.com/office/drawing/2010/main" val="0"/>
              </a:ext>
            </a:extLst>
          </a:blip>
          <a:srcRect t="4614" r="51346"/>
          <a:stretch>
            <a:fillRect/>
          </a:stretch>
        </p:blipFill>
        <p:spPr bwMode="auto">
          <a:xfrm>
            <a:off x="342900" y="1370013"/>
            <a:ext cx="2209800" cy="472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614" name="Picture 9" descr="C14_p681"/>
          <p:cNvPicPr>
            <a:picLocks noChangeAspect="1" noChangeArrowheads="1"/>
          </p:cNvPicPr>
          <p:nvPr/>
        </p:nvPicPr>
        <p:blipFill>
          <a:blip r:embed="rId3">
            <a:extLst>
              <a:ext uri="{28A0092B-C50C-407E-A947-70E740481C1C}">
                <a14:useLocalDpi xmlns:a14="http://schemas.microsoft.com/office/drawing/2010/main" val="0"/>
              </a:ext>
            </a:extLst>
          </a:blip>
          <a:srcRect l="53372" t="5415"/>
          <a:stretch>
            <a:fillRect/>
          </a:stretch>
        </p:blipFill>
        <p:spPr bwMode="auto">
          <a:xfrm>
            <a:off x="6705600" y="1485900"/>
            <a:ext cx="2117725" cy="468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676646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8458200" cy="579438"/>
          </a:xfrm>
        </p:spPr>
        <p:txBody>
          <a:bodyPr/>
          <a:lstStyle/>
          <a:p>
            <a:pPr eaLnBrk="1" hangingPunct="1"/>
            <a:r>
              <a:rPr lang="en-US">
                <a:latin typeface="Arial" charset="0"/>
                <a:cs typeface="Arial" charset="0"/>
              </a:rPr>
              <a:t>H</a:t>
            </a:r>
            <a:r>
              <a:rPr lang="en-US" baseline="-25000">
                <a:latin typeface="Arial" charset="0"/>
                <a:cs typeface="Arial" charset="0"/>
              </a:rPr>
              <a:t>2</a:t>
            </a:r>
            <a:r>
              <a:rPr lang="en-US">
                <a:latin typeface="Arial" charset="0"/>
                <a:cs typeface="Arial" charset="0"/>
              </a:rPr>
              <a:t>(</a:t>
            </a:r>
            <a:r>
              <a:rPr lang="en-US" i="1">
                <a:latin typeface="Arial" charset="0"/>
                <a:cs typeface="Arial" charset="0"/>
              </a:rPr>
              <a:t>g</a:t>
            </a:r>
            <a:r>
              <a:rPr lang="en-US">
                <a:latin typeface="Arial" charset="0"/>
                <a:cs typeface="Arial" charset="0"/>
              </a:rPr>
              <a:t>) + I</a:t>
            </a:r>
            <a:r>
              <a:rPr lang="en-US" baseline="-25000">
                <a:latin typeface="Arial" charset="0"/>
                <a:cs typeface="Arial" charset="0"/>
              </a:rPr>
              <a:t>2</a:t>
            </a:r>
            <a:r>
              <a:rPr lang="en-US">
                <a:latin typeface="Arial" charset="0"/>
                <a:cs typeface="Arial" charset="0"/>
              </a:rPr>
              <a:t>(</a:t>
            </a:r>
            <a:r>
              <a:rPr lang="en-US" i="1">
                <a:latin typeface="Arial" charset="0"/>
                <a:cs typeface="Arial" charset="0"/>
              </a:rPr>
              <a:t>g</a:t>
            </a:r>
            <a:r>
              <a:rPr lang="en-US">
                <a:latin typeface="Arial" charset="0"/>
                <a:cs typeface="Arial" charset="0"/>
              </a:rPr>
              <a:t>) </a:t>
            </a:r>
            <a:r>
              <a:rPr lang="en-US">
                <a:latin typeface="Symbol" charset="0"/>
                <a:cs typeface="Arial" charset="0"/>
                <a:sym typeface="Symbol" charset="0"/>
              </a:rPr>
              <a:t>Û</a:t>
            </a:r>
            <a:r>
              <a:rPr lang="en-US">
                <a:latin typeface="Arial" charset="0"/>
                <a:cs typeface="Arial" charset="0"/>
                <a:sym typeface="Symbol" charset="0"/>
              </a:rPr>
              <a:t> 2 HI(</a:t>
            </a:r>
            <a:r>
              <a:rPr lang="en-US" i="1">
                <a:latin typeface="Arial" charset="0"/>
                <a:cs typeface="Arial" charset="0"/>
                <a:sym typeface="Symbol" charset="0"/>
              </a:rPr>
              <a:t>g</a:t>
            </a:r>
            <a:r>
              <a:rPr lang="en-US">
                <a:latin typeface="Arial" charset="0"/>
                <a:cs typeface="Arial" charset="0"/>
                <a:sym typeface="Symbol" charset="0"/>
              </a:rPr>
              <a:t>)</a:t>
            </a:r>
          </a:p>
        </p:txBody>
      </p:sp>
      <p:sp>
        <p:nvSpPr>
          <p:cNvPr id="17411" name="TextBox 15"/>
          <p:cNvSpPr txBox="1">
            <a:spLocks noChangeArrowheads="1"/>
          </p:cNvSpPr>
          <p:nvPr/>
        </p:nvSpPr>
        <p:spPr bwMode="auto">
          <a:xfrm>
            <a:off x="685800" y="1143000"/>
            <a:ext cx="82296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As the concentration of product increases and the concentrations of reactants decrease, the rate of the forward reaction slows down, and the rate of the reverse reaction speeds up.</a:t>
            </a:r>
          </a:p>
        </p:txBody>
      </p:sp>
      <p:pic>
        <p:nvPicPr>
          <p:cNvPr id="17412" name="Picture 7" descr="14_02_Figure"/>
          <p:cNvPicPr>
            <a:picLocks noChangeAspect="1" noChangeArrowheads="1"/>
          </p:cNvPicPr>
          <p:nvPr/>
        </p:nvPicPr>
        <p:blipFill>
          <a:blip r:embed="rId3">
            <a:extLst>
              <a:ext uri="{28A0092B-C50C-407E-A947-70E740481C1C}">
                <a14:useLocalDpi xmlns:a14="http://schemas.microsoft.com/office/drawing/2010/main" val="0"/>
              </a:ext>
            </a:extLst>
          </a:blip>
          <a:srcRect t="53471" b="14127"/>
          <a:stretch>
            <a:fillRect/>
          </a:stretch>
        </p:blipFill>
        <p:spPr bwMode="auto">
          <a:xfrm>
            <a:off x="457200" y="3040063"/>
            <a:ext cx="8153400" cy="333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9239160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81794" y="228600"/>
            <a:ext cx="8380412" cy="1063625"/>
          </a:xfrm>
          <a:noFill/>
        </p:spPr>
        <p:txBody>
          <a:bodyPr lIns="90488" tIns="44450" rIns="90488" bIns="44450"/>
          <a:lstStyle/>
          <a:p>
            <a:pPr eaLnBrk="1" hangingPunct="1"/>
            <a:r>
              <a:rPr lang="en-US" dirty="0">
                <a:latin typeface="Arial" charset="0"/>
                <a:cs typeface="Arial" charset="0"/>
              </a:rPr>
              <a:t>Not Changing the Position of Equilibrium: The Effect of Catalysts </a:t>
            </a:r>
          </a:p>
        </p:txBody>
      </p:sp>
      <p:sp>
        <p:nvSpPr>
          <p:cNvPr id="75779" name="Rectangle 3"/>
          <p:cNvSpPr>
            <a:spLocks noGrp="1" noChangeArrowheads="1"/>
          </p:cNvSpPr>
          <p:nvPr>
            <p:ph idx="1"/>
          </p:nvPr>
        </p:nvSpPr>
        <p:spPr>
          <a:xfrm>
            <a:off x="685800" y="1524000"/>
            <a:ext cx="7772400" cy="4953000"/>
          </a:xfrm>
        </p:spPr>
        <p:txBody>
          <a:bodyPr lIns="90488" tIns="44450" rIns="90488" bIns="44450"/>
          <a:lstStyle/>
          <a:p>
            <a:pPr eaLnBrk="1" hangingPunct="1">
              <a:lnSpc>
                <a:spcPct val="90000"/>
              </a:lnSpc>
            </a:pPr>
            <a:r>
              <a:rPr lang="en-US" sz="3200" dirty="0">
                <a:latin typeface="Arial" charset="0"/>
              </a:rPr>
              <a:t>Catalysts provide an alternative, more efficient mechanism.</a:t>
            </a:r>
          </a:p>
          <a:p>
            <a:pPr eaLnBrk="1" hangingPunct="1">
              <a:lnSpc>
                <a:spcPct val="90000"/>
              </a:lnSpc>
            </a:pPr>
            <a:r>
              <a:rPr lang="en-US" sz="3200" dirty="0">
                <a:latin typeface="Arial" charset="0"/>
              </a:rPr>
              <a:t>Catalysts work for both forward and reverse reactions.</a:t>
            </a:r>
          </a:p>
          <a:p>
            <a:pPr eaLnBrk="1" hangingPunct="1">
              <a:lnSpc>
                <a:spcPct val="90000"/>
              </a:lnSpc>
            </a:pPr>
            <a:r>
              <a:rPr lang="en-US" sz="3200" dirty="0">
                <a:latin typeface="Arial" charset="0"/>
              </a:rPr>
              <a:t>Catalysts affect the rate of the forward and reverse reactions by the same factor.</a:t>
            </a:r>
          </a:p>
          <a:p>
            <a:pPr eaLnBrk="1" hangingPunct="1">
              <a:lnSpc>
                <a:spcPct val="90000"/>
              </a:lnSpc>
            </a:pPr>
            <a:r>
              <a:rPr lang="en-US" sz="3200" dirty="0">
                <a:latin typeface="Arial" charset="0"/>
              </a:rPr>
              <a:t>Therefore, </a:t>
            </a:r>
            <a:r>
              <a:rPr lang="en-US" sz="3200" b="1" dirty="0">
                <a:solidFill>
                  <a:srgbClr val="FFFF00"/>
                </a:solidFill>
                <a:latin typeface="Arial" charset="0"/>
              </a:rPr>
              <a:t>catalysts do not affect the position of equilibrium.</a:t>
            </a:r>
          </a:p>
        </p:txBody>
      </p:sp>
    </p:spTree>
    <p:extLst>
      <p:ext uri="{BB962C8B-B14F-4D97-AF65-F5344CB8AC3E}">
        <p14:creationId xmlns:p14="http://schemas.microsoft.com/office/powerpoint/2010/main" val="244065249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8458200" cy="579438"/>
          </a:xfrm>
        </p:spPr>
        <p:txBody>
          <a:bodyPr/>
          <a:lstStyle/>
          <a:p>
            <a:pPr eaLnBrk="1" hangingPunct="1"/>
            <a:r>
              <a:rPr lang="en-US">
                <a:latin typeface="Arial" charset="0"/>
                <a:cs typeface="Arial" charset="0"/>
              </a:rPr>
              <a:t>H</a:t>
            </a:r>
            <a:r>
              <a:rPr lang="en-US" baseline="-25000">
                <a:latin typeface="Arial" charset="0"/>
                <a:cs typeface="Arial" charset="0"/>
              </a:rPr>
              <a:t>2</a:t>
            </a:r>
            <a:r>
              <a:rPr lang="en-US">
                <a:latin typeface="Arial" charset="0"/>
                <a:cs typeface="Arial" charset="0"/>
              </a:rPr>
              <a:t>(</a:t>
            </a:r>
            <a:r>
              <a:rPr lang="en-US" i="1">
                <a:latin typeface="Arial" charset="0"/>
                <a:cs typeface="Arial" charset="0"/>
              </a:rPr>
              <a:t>g</a:t>
            </a:r>
            <a:r>
              <a:rPr lang="en-US">
                <a:latin typeface="Arial" charset="0"/>
                <a:cs typeface="Arial" charset="0"/>
              </a:rPr>
              <a:t>) + I</a:t>
            </a:r>
            <a:r>
              <a:rPr lang="en-US" baseline="-25000">
                <a:latin typeface="Arial" charset="0"/>
                <a:cs typeface="Arial" charset="0"/>
              </a:rPr>
              <a:t>2</a:t>
            </a:r>
            <a:r>
              <a:rPr lang="en-US">
                <a:latin typeface="Arial" charset="0"/>
                <a:cs typeface="Arial" charset="0"/>
              </a:rPr>
              <a:t>(</a:t>
            </a:r>
            <a:r>
              <a:rPr lang="en-US" i="1">
                <a:latin typeface="Arial" charset="0"/>
                <a:cs typeface="Arial" charset="0"/>
              </a:rPr>
              <a:t>g</a:t>
            </a:r>
            <a:r>
              <a:rPr lang="en-US">
                <a:latin typeface="Arial" charset="0"/>
                <a:cs typeface="Arial" charset="0"/>
              </a:rPr>
              <a:t>) </a:t>
            </a:r>
            <a:r>
              <a:rPr lang="en-US">
                <a:latin typeface="Symbol" charset="0"/>
                <a:cs typeface="Arial" charset="0"/>
                <a:sym typeface="Symbol" charset="0"/>
              </a:rPr>
              <a:t>Û</a:t>
            </a:r>
            <a:r>
              <a:rPr lang="en-US">
                <a:latin typeface="Arial" charset="0"/>
                <a:cs typeface="Arial" charset="0"/>
                <a:sym typeface="Symbol" charset="0"/>
              </a:rPr>
              <a:t> 2 HI(</a:t>
            </a:r>
            <a:r>
              <a:rPr lang="en-US" i="1">
                <a:latin typeface="Arial" charset="0"/>
                <a:cs typeface="Arial" charset="0"/>
                <a:sym typeface="Symbol" charset="0"/>
              </a:rPr>
              <a:t>g</a:t>
            </a:r>
            <a:r>
              <a:rPr lang="en-US">
                <a:latin typeface="Arial" charset="0"/>
                <a:cs typeface="Arial" charset="0"/>
                <a:sym typeface="Symbol" charset="0"/>
              </a:rPr>
              <a:t>)</a:t>
            </a:r>
          </a:p>
        </p:txBody>
      </p:sp>
      <p:sp>
        <p:nvSpPr>
          <p:cNvPr id="18435" name="TextBox 15"/>
          <p:cNvSpPr txBox="1">
            <a:spLocks noChangeArrowheads="1"/>
          </p:cNvSpPr>
          <p:nvPr/>
        </p:nvSpPr>
        <p:spPr bwMode="auto">
          <a:xfrm>
            <a:off x="228600" y="1143000"/>
            <a:ext cx="8458200"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At dynamic equilibrium, the rate of the forward reaction is equal to the rate of the reverse reaction.</a:t>
            </a:r>
          </a:p>
          <a:p>
            <a:endParaRPr lang="en-US"/>
          </a:p>
          <a:p>
            <a:r>
              <a:rPr lang="en-US"/>
              <a:t>The concentrations of reactants and products no longer change.</a:t>
            </a:r>
          </a:p>
        </p:txBody>
      </p:sp>
      <p:pic>
        <p:nvPicPr>
          <p:cNvPr id="18436" name="Picture 7" descr="14_02_Figure"/>
          <p:cNvPicPr>
            <a:picLocks noChangeAspect="1" noChangeArrowheads="1"/>
          </p:cNvPicPr>
          <p:nvPr/>
        </p:nvPicPr>
        <p:blipFill>
          <a:blip r:embed="rId3">
            <a:extLst>
              <a:ext uri="{28A0092B-C50C-407E-A947-70E740481C1C}">
                <a14:useLocalDpi xmlns:a14="http://schemas.microsoft.com/office/drawing/2010/main" val="0"/>
              </a:ext>
            </a:extLst>
          </a:blip>
          <a:srcRect t="53471" b="14127"/>
          <a:stretch>
            <a:fillRect/>
          </a:stretch>
        </p:blipFill>
        <p:spPr bwMode="auto">
          <a:xfrm>
            <a:off x="457200" y="3040063"/>
            <a:ext cx="8153400" cy="333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2639569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7772400" cy="579438"/>
          </a:xfrm>
        </p:spPr>
        <p:txBody>
          <a:bodyPr/>
          <a:lstStyle/>
          <a:p>
            <a:pPr eaLnBrk="1" hangingPunct="1"/>
            <a:r>
              <a:rPr lang="en-US">
                <a:latin typeface="Arial" charset="0"/>
                <a:cs typeface="Arial" charset="0"/>
              </a:rPr>
              <a:t>Equilibrium </a:t>
            </a:r>
            <a:r>
              <a:rPr lang="en-US">
                <a:latin typeface="Arial" charset="0"/>
                <a:cs typeface="Arial" charset="0"/>
                <a:sym typeface="Symbol" charset="0"/>
              </a:rPr>
              <a:t> </a:t>
            </a:r>
            <a:r>
              <a:rPr lang="en-US">
                <a:latin typeface="Arial" charset="0"/>
                <a:cs typeface="Arial" charset="0"/>
              </a:rPr>
              <a:t>Equal</a:t>
            </a:r>
          </a:p>
        </p:txBody>
      </p:sp>
      <p:sp>
        <p:nvSpPr>
          <p:cNvPr id="19459" name="Rectangle 3"/>
          <p:cNvSpPr>
            <a:spLocks noGrp="1" noChangeArrowheads="1"/>
          </p:cNvSpPr>
          <p:nvPr>
            <p:ph idx="1"/>
          </p:nvPr>
        </p:nvSpPr>
        <p:spPr>
          <a:xfrm>
            <a:off x="381000" y="1066800"/>
            <a:ext cx="8153400" cy="5486400"/>
          </a:xfrm>
        </p:spPr>
        <p:txBody>
          <a:bodyPr/>
          <a:lstStyle/>
          <a:p>
            <a:pPr eaLnBrk="1" hangingPunct="1">
              <a:spcBef>
                <a:spcPts val="600"/>
              </a:spcBef>
            </a:pPr>
            <a:r>
              <a:rPr lang="en-US" sz="2800" dirty="0">
                <a:latin typeface="Arial" charset="0"/>
              </a:rPr>
              <a:t>The rates of the forward and reverse reactions are equal at equilibrium.</a:t>
            </a:r>
          </a:p>
          <a:p>
            <a:pPr eaLnBrk="1" hangingPunct="1">
              <a:spcBef>
                <a:spcPts val="600"/>
              </a:spcBef>
            </a:pPr>
            <a:r>
              <a:rPr lang="en-US" sz="2800" dirty="0">
                <a:latin typeface="Arial" charset="0"/>
              </a:rPr>
              <a:t>But that does not mean the concentrations of reactants and products are equal.</a:t>
            </a:r>
          </a:p>
          <a:p>
            <a:pPr eaLnBrk="1" hangingPunct="1">
              <a:spcBef>
                <a:spcPts val="600"/>
              </a:spcBef>
            </a:pPr>
            <a:r>
              <a:rPr lang="en-US" sz="2800" dirty="0">
                <a:latin typeface="Arial" charset="0"/>
              </a:rPr>
              <a:t>Some reactions reach equilibrium only after almost all the reactant molecules are consumed; we say the position of equilibrium favors the products.</a:t>
            </a:r>
          </a:p>
          <a:p>
            <a:pPr eaLnBrk="1" hangingPunct="1">
              <a:spcBef>
                <a:spcPts val="600"/>
              </a:spcBef>
            </a:pPr>
            <a:r>
              <a:rPr lang="en-US" sz="2800" dirty="0">
                <a:latin typeface="Arial" charset="0"/>
              </a:rPr>
              <a:t>Other reactions reach equilibrium when only a small percentage of the reactant molecules are consumed; we say the position of equilibrium favors the reactants.</a:t>
            </a:r>
          </a:p>
        </p:txBody>
      </p:sp>
    </p:spTree>
    <p:extLst>
      <p:ext uri="{BB962C8B-B14F-4D97-AF65-F5344CB8AC3E}">
        <p14:creationId xmlns:p14="http://schemas.microsoft.com/office/powerpoint/2010/main" val="2596143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1371600" y="5257800"/>
            <a:ext cx="6781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When Country A citizens feel overcrowded, some will emigrate to Country B .</a:t>
            </a:r>
          </a:p>
        </p:txBody>
      </p:sp>
      <p:sp>
        <p:nvSpPr>
          <p:cNvPr id="20483" name="Rectangle 2"/>
          <p:cNvSpPr>
            <a:spLocks noGrp="1" noChangeArrowheads="1"/>
          </p:cNvSpPr>
          <p:nvPr>
            <p:ph type="title"/>
          </p:nvPr>
        </p:nvSpPr>
        <p:spPr>
          <a:xfrm>
            <a:off x="0" y="0"/>
            <a:ext cx="8382000" cy="579438"/>
          </a:xfrm>
        </p:spPr>
        <p:txBody>
          <a:bodyPr/>
          <a:lstStyle/>
          <a:p>
            <a:pPr eaLnBrk="1" hangingPunct="1"/>
            <a:r>
              <a:rPr lang="en-US">
                <a:latin typeface="Arial" charset="0"/>
                <a:cs typeface="Arial" charset="0"/>
              </a:rPr>
              <a:t>An Analogy: Population Changes</a:t>
            </a:r>
          </a:p>
        </p:txBody>
      </p:sp>
      <p:pic>
        <p:nvPicPr>
          <p:cNvPr id="20484" name="Picture 7" descr="14_03_Figure"/>
          <p:cNvPicPr>
            <a:picLocks noChangeAspect="1" noChangeArrowheads="1"/>
          </p:cNvPicPr>
          <p:nvPr/>
        </p:nvPicPr>
        <p:blipFill>
          <a:blip r:embed="rId3">
            <a:extLst>
              <a:ext uri="{28A0092B-C50C-407E-A947-70E740481C1C}">
                <a14:useLocalDpi xmlns:a14="http://schemas.microsoft.com/office/drawing/2010/main" val="0"/>
              </a:ext>
            </a:extLst>
          </a:blip>
          <a:srcRect t="7184" b="47685"/>
          <a:stretch>
            <a:fillRect/>
          </a:stretch>
        </p:blipFill>
        <p:spPr bwMode="auto">
          <a:xfrm>
            <a:off x="914400" y="685800"/>
            <a:ext cx="73152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596580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8382000" cy="579438"/>
          </a:xfrm>
        </p:spPr>
        <p:txBody>
          <a:bodyPr/>
          <a:lstStyle/>
          <a:p>
            <a:pPr eaLnBrk="1" hangingPunct="1"/>
            <a:r>
              <a:rPr lang="en-US">
                <a:latin typeface="Arial" charset="0"/>
                <a:cs typeface="Arial" charset="0"/>
              </a:rPr>
              <a:t>An Analogy: Population Changes</a:t>
            </a:r>
          </a:p>
        </p:txBody>
      </p:sp>
      <p:sp>
        <p:nvSpPr>
          <p:cNvPr id="21507" name="Text Box 8"/>
          <p:cNvSpPr txBox="1">
            <a:spLocks noChangeArrowheads="1"/>
          </p:cNvSpPr>
          <p:nvPr/>
        </p:nvSpPr>
        <p:spPr bwMode="auto">
          <a:xfrm>
            <a:off x="1116013" y="4772025"/>
            <a:ext cx="6656387"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However, after a time, emigration will occur in</a:t>
            </a:r>
          </a:p>
          <a:p>
            <a:r>
              <a:rPr lang="en-US"/>
              <a:t>both directions at the same rate, leading to</a:t>
            </a:r>
          </a:p>
          <a:p>
            <a:r>
              <a:rPr lang="en-US"/>
              <a:t>populations in Country A and Country B that are</a:t>
            </a:r>
          </a:p>
          <a:p>
            <a:r>
              <a:rPr lang="en-US"/>
              <a:t>constant, but not necessarily equal.</a:t>
            </a:r>
          </a:p>
        </p:txBody>
      </p:sp>
      <p:pic>
        <p:nvPicPr>
          <p:cNvPr id="21508" name="Picture 7" descr="14_03_Figure"/>
          <p:cNvPicPr>
            <a:picLocks noChangeAspect="1" noChangeArrowheads="1"/>
          </p:cNvPicPr>
          <p:nvPr/>
        </p:nvPicPr>
        <p:blipFill>
          <a:blip r:embed="rId3">
            <a:extLst>
              <a:ext uri="{28A0092B-C50C-407E-A947-70E740481C1C}">
                <a14:useLocalDpi xmlns:a14="http://schemas.microsoft.com/office/drawing/2010/main" val="0"/>
              </a:ext>
            </a:extLst>
          </a:blip>
          <a:srcRect t="52315" b="3712"/>
          <a:stretch>
            <a:fillRect/>
          </a:stretch>
        </p:blipFill>
        <p:spPr bwMode="auto">
          <a:xfrm>
            <a:off x="914400" y="608013"/>
            <a:ext cx="7010400" cy="426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94499635"/>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emistry">
  <a:themeElements>
    <a:clrScheme name="chemistry 8">
      <a:dk1>
        <a:srgbClr val="808080"/>
      </a:dk1>
      <a:lt1>
        <a:srgbClr val="FFFFFF"/>
      </a:lt1>
      <a:dk2>
        <a:srgbClr val="3366FF"/>
      </a:dk2>
      <a:lt2>
        <a:srgbClr val="FFFFFF"/>
      </a:lt2>
      <a:accent1>
        <a:srgbClr val="FFFF00"/>
      </a:accent1>
      <a:accent2>
        <a:srgbClr val="3333CC"/>
      </a:accent2>
      <a:accent3>
        <a:srgbClr val="ADB8FF"/>
      </a:accent3>
      <a:accent4>
        <a:srgbClr val="DADADA"/>
      </a:accent4>
      <a:accent5>
        <a:srgbClr val="FFFFAA"/>
      </a:accent5>
      <a:accent6>
        <a:srgbClr val="2D2DB9"/>
      </a:accent6>
      <a:hlink>
        <a:srgbClr val="CCCCFF"/>
      </a:hlink>
      <a:folHlink>
        <a:srgbClr val="B2B2B2"/>
      </a:folHlink>
    </a:clrScheme>
    <a:fontScheme name="chemistry">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hemistr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emistr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emistr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emistr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emist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emist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emist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hemistry 8">
        <a:dk1>
          <a:srgbClr val="808080"/>
        </a:dk1>
        <a:lt1>
          <a:srgbClr val="FFFFFF"/>
        </a:lt1>
        <a:dk2>
          <a:srgbClr val="3366FF"/>
        </a:dk2>
        <a:lt2>
          <a:srgbClr val="FFFFFF"/>
        </a:lt2>
        <a:accent1>
          <a:srgbClr val="FFFF00"/>
        </a:accent1>
        <a:accent2>
          <a:srgbClr val="3333CC"/>
        </a:accent2>
        <a:accent3>
          <a:srgbClr val="ADB8FF"/>
        </a:accent3>
        <a:accent4>
          <a:srgbClr val="DADADA"/>
        </a:accent4>
        <a:accent5>
          <a:srgbClr val="FFFFA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hemistry">
  <a:themeElements>
    <a:clrScheme name="1_chemistry 8">
      <a:dk1>
        <a:srgbClr val="808080"/>
      </a:dk1>
      <a:lt1>
        <a:srgbClr val="FFFFFF"/>
      </a:lt1>
      <a:dk2>
        <a:srgbClr val="3366FF"/>
      </a:dk2>
      <a:lt2>
        <a:srgbClr val="FFFFFF"/>
      </a:lt2>
      <a:accent1>
        <a:srgbClr val="FFFF00"/>
      </a:accent1>
      <a:accent2>
        <a:srgbClr val="3333CC"/>
      </a:accent2>
      <a:accent3>
        <a:srgbClr val="ADB8FF"/>
      </a:accent3>
      <a:accent4>
        <a:srgbClr val="DADADA"/>
      </a:accent4>
      <a:accent5>
        <a:srgbClr val="FFFFAA"/>
      </a:accent5>
      <a:accent6>
        <a:srgbClr val="2D2DB9"/>
      </a:accent6>
      <a:hlink>
        <a:srgbClr val="CCCCFF"/>
      </a:hlink>
      <a:folHlink>
        <a:srgbClr val="B2B2B2"/>
      </a:folHlink>
    </a:clrScheme>
    <a:fontScheme name="1_chemistry">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hemistr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hemistr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hemistr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hemistr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hemist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hemist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hemist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chemistry 8">
        <a:dk1>
          <a:srgbClr val="808080"/>
        </a:dk1>
        <a:lt1>
          <a:srgbClr val="FFFFFF"/>
        </a:lt1>
        <a:dk2>
          <a:srgbClr val="3366FF"/>
        </a:dk2>
        <a:lt2>
          <a:srgbClr val="FFFFFF"/>
        </a:lt2>
        <a:accent1>
          <a:srgbClr val="FFFF00"/>
        </a:accent1>
        <a:accent2>
          <a:srgbClr val="3333CC"/>
        </a:accent2>
        <a:accent3>
          <a:srgbClr val="ADB8FF"/>
        </a:accent3>
        <a:accent4>
          <a:srgbClr val="DADADA"/>
        </a:accent4>
        <a:accent5>
          <a:srgbClr val="FFFFA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2642</TotalTime>
  <Words>2175</Words>
  <Application>Microsoft Macintosh PowerPoint</Application>
  <PresentationFormat>On-screen Show (4:3)</PresentationFormat>
  <Paragraphs>267</Paragraphs>
  <Slides>50</Slides>
  <Notes>34</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50</vt:i4>
      </vt:variant>
    </vt:vector>
  </HeadingPairs>
  <TitlesOfParts>
    <vt:vector size="60" baseType="lpstr">
      <vt:lpstr>Arial</vt:lpstr>
      <vt:lpstr>Calibri</vt:lpstr>
      <vt:lpstr>Comic Sans MS</vt:lpstr>
      <vt:lpstr>Symbol</vt:lpstr>
      <vt:lpstr>Times New Roman</vt:lpstr>
      <vt:lpstr>Wingdings</vt:lpstr>
      <vt:lpstr>Default Design</vt:lpstr>
      <vt:lpstr>chemistry</vt:lpstr>
      <vt:lpstr>1_chemistry</vt:lpstr>
      <vt:lpstr>Equation</vt:lpstr>
      <vt:lpstr>CHEMICAL EQUILIBRIUM</vt:lpstr>
      <vt:lpstr>Chemical Equilibrium</vt:lpstr>
      <vt:lpstr>2NO2(g)  2NO(g) + O2(g)</vt:lpstr>
      <vt:lpstr>2NO2(g)  2NO(g) + O2(g)</vt:lpstr>
      <vt:lpstr>H2(g) + I2(g) Û 2 HI(g)</vt:lpstr>
      <vt:lpstr>H2(g) + I2(g) Û 2 HI(g)</vt:lpstr>
      <vt:lpstr>Equilibrium  Equal</vt:lpstr>
      <vt:lpstr>An Analogy: Population Changes</vt:lpstr>
      <vt:lpstr>An Analogy: Population Changes</vt:lpstr>
      <vt:lpstr>Equilibrium Constant</vt:lpstr>
      <vt:lpstr>Equilibrium Constant</vt:lpstr>
      <vt:lpstr>Writing Equilibrium Constant Expressions</vt:lpstr>
      <vt:lpstr>Product Favored Equilibrium</vt:lpstr>
      <vt:lpstr>A Large Equilibrium Constant</vt:lpstr>
      <vt:lpstr>Reactant Favored Equilibrium</vt:lpstr>
      <vt:lpstr>A Small Equilibrium Constant</vt:lpstr>
      <vt:lpstr>Relationships between K and Chemical Equations</vt:lpstr>
      <vt:lpstr>Relationships between K and Chemical Equations</vt:lpstr>
      <vt:lpstr>Relationships between K and Chemical Equations</vt:lpstr>
      <vt:lpstr>Equilibrium Constants for Reactions Involving Gases</vt:lpstr>
      <vt:lpstr>Kc and Kp</vt:lpstr>
      <vt:lpstr>Deriving the Relationship between Kp and Kc</vt:lpstr>
      <vt:lpstr>Deriving the Relationship between Kp and Kc</vt:lpstr>
      <vt:lpstr>Heterogeneous Equilibria</vt:lpstr>
      <vt:lpstr>Heterogeneous Equilibria</vt:lpstr>
      <vt:lpstr>The Reaction Quotient</vt:lpstr>
      <vt:lpstr>The Reaction Quotient</vt:lpstr>
      <vt:lpstr>Significance of the Reaction Quotient</vt:lpstr>
      <vt:lpstr>The Reaction Quotient: Predicting the Direction of Change</vt:lpstr>
      <vt:lpstr>The Reaction Quotient: Predicting the Direction of Change</vt:lpstr>
      <vt:lpstr>The Reaction Quotient: Predicting the Direction of Change</vt:lpstr>
      <vt:lpstr>Solving for Equilibrium Concentration</vt:lpstr>
      <vt:lpstr>Solving for Equilibrium Concentration</vt:lpstr>
      <vt:lpstr>Solving for Equilibrium Concentration</vt:lpstr>
      <vt:lpstr>Solving for Equilibrium Concentration</vt:lpstr>
      <vt:lpstr>Solving for Equilibrium Concentration</vt:lpstr>
      <vt:lpstr>Le Châtelier’s Principle</vt:lpstr>
      <vt:lpstr>An Analogy: Population Changes</vt:lpstr>
      <vt:lpstr>An Analogy: Population Changes</vt:lpstr>
      <vt:lpstr>An Analogy: Population Changes</vt:lpstr>
      <vt:lpstr>LeChatelier Example #1</vt:lpstr>
      <vt:lpstr>LeChatelier Example #2</vt:lpstr>
      <vt:lpstr>LeChatelier Example #3</vt:lpstr>
      <vt:lpstr>LeChatelier Example #4</vt:lpstr>
      <vt:lpstr>The Effect of Concentration Changes on Equilibrium</vt:lpstr>
      <vt:lpstr>The Effect of Concentration Changes on Equilibrium</vt:lpstr>
      <vt:lpstr>The Effect of Concentration Changes on Equilibrium</vt:lpstr>
      <vt:lpstr>PowerPoint Presentation</vt:lpstr>
      <vt:lpstr>PowerPoint Presentation</vt:lpstr>
      <vt:lpstr>Not Changing the Position of Equilibrium: The Effect of Catalysts </vt:lpstr>
    </vt:vector>
  </TitlesOfParts>
  <Company>Independent Web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Allan</dc:creator>
  <cp:lastModifiedBy>Microsoft Office User</cp:lastModifiedBy>
  <cp:revision>116</cp:revision>
  <cp:lastPrinted>2018-10-08T20:25:31Z</cp:lastPrinted>
  <dcterms:created xsi:type="dcterms:W3CDTF">2006-06-20T23:17:27Z</dcterms:created>
  <dcterms:modified xsi:type="dcterms:W3CDTF">2020-03-22T06:11:14Z</dcterms:modified>
</cp:coreProperties>
</file>