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  <p:sldMasterId id="2147483685" r:id="rId3"/>
  </p:sldMasterIdLst>
  <p:notesMasterIdLst>
    <p:notesMasterId r:id="rId15"/>
  </p:notesMasterIdLst>
  <p:handoutMasterIdLst>
    <p:handoutMasterId r:id="rId16"/>
  </p:handoutMasterIdLst>
  <p:sldIdLst>
    <p:sldId id="292" r:id="rId4"/>
    <p:sldId id="288" r:id="rId5"/>
    <p:sldId id="289" r:id="rId6"/>
    <p:sldId id="264" r:id="rId7"/>
    <p:sldId id="281" r:id="rId8"/>
    <p:sldId id="283" r:id="rId9"/>
    <p:sldId id="284" r:id="rId10"/>
    <p:sldId id="291" r:id="rId11"/>
    <p:sldId id="285" r:id="rId12"/>
    <p:sldId id="286" r:id="rId13"/>
    <p:sldId id="293" r:id="rId14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FF0000"/>
    <a:srgbClr val="FF33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/>
    <p:restoredTop sz="94586"/>
  </p:normalViewPr>
  <p:slideViewPr>
    <p:cSldViewPr>
      <p:cViewPr varScale="1">
        <p:scale>
          <a:sx n="69" d="100"/>
          <a:sy n="69" d="100"/>
        </p:scale>
        <p:origin x="62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B2AB9-ADD8-904F-89BF-C228FA7C4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780E3-F432-6D4A-B2F1-3CF62F5D54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1DAD1-BE38-0846-8B94-60E82E9364E4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D470D-8F1D-4345-95C1-53052E186F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1D749-AFB3-BF4C-BB87-29323CAF0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BFA04-2B18-5142-8D9D-059976440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084F-DE1A-714B-BEA3-39BFE3AB415A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C730-557A-2F4F-B35C-456DEB8F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8D8C96-0FA3-8F45-8FC4-322426338420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1071FF-3AB0-744D-AECF-0F2EBDA0C38E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A21252-E820-FE4B-A54A-2CBE50858CF5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644E9F-A85E-084D-A9E0-CAB9392F25B6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A21252-E820-FE4B-A54A-2CBE50858CF5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644E9F-A85E-084D-A9E0-CAB9392F25B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6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09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45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9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1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8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36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35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3B32E-79B7-498A-824F-0E48E172A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37964-44BE-49D4-95A7-6E42E15D1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74794-99C6-4403-8601-F4EFCEBD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FC62-744B-4E44-A106-D83763B1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30262-0363-4183-965C-AFF5D880D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5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D5123-414B-4B05-8F8A-D7E90464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500E0-6E9D-4E6F-ABB0-A08F56CE6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63C5-004D-4B6E-83B5-2AD05477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2AE30-D4C2-453B-A5A7-36AC1F06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931AD-E5A6-46D9-AE4F-6EC28F09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33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93935-10B5-4577-9534-DFE85C3F6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29ABF-96D8-40FD-B5D1-9E478AC27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73B89-8283-4201-BD0C-2EC176939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0EB02-0CD6-41A9-A63C-58B028EA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3B2FE-D28A-4FAE-80AB-4CCB12A1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20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6C27D-9491-4219-9E9A-0BC629FA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E50E-B340-42DD-A5C4-07BEBA893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1744F-A198-4C3E-BA87-7B55299E9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DE94F-60B2-4C45-BB51-9EC8F1256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073AA-5C20-4968-BA76-2A1E7A01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08219-93BE-4059-B139-B4249B2A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05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81D1D-A0A8-4D02-8CF9-25322CB23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508DC-F174-41FA-A89C-23F5ED1B2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5BB5B-4A80-49A6-A5E8-B82403B15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8C9627-567B-49E2-ABD9-8B510C047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80A615-54F7-4CBB-9358-6EE0919680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61E74D-F82C-4A48-8E94-BB44A95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3320AA-FACE-4F05-A248-5F18DE21F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3184A9-325B-4B70-B565-F1D1EFCD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36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6BBE-0C8F-461B-A802-70568A10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F90EB-BC84-41FC-994B-062235586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868D5-A2E4-4C2C-849B-1E91EE62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ED242-8830-40E7-8827-C53CF7AC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464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F66C8-DA37-4E37-9A43-7C9D05B47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E4A147-1BB4-4315-B4D2-98AD07E68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2DB14-2FB7-433F-A7F1-5DEA6C70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6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C418-FEEC-42F2-9FCA-6E7F9A3E9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A3F7-57C0-4FB2-9EC7-503A1EC2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4413C-99E8-4211-929A-A5B48EA21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F0BAD-F531-4367-B1B2-C94EC9F9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0CE53-E575-4D09-8793-0F715091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E8F50-2AEA-4EA0-9910-BFBDAE8E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24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AA43-3106-4C7A-AE1E-EB3594E87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107F5E-B6FF-4281-A0E0-EE3BDA015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7E3F3-B1F8-46B5-B90A-CFAAF2F53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56E8B-4459-4E2C-B3F3-28FB30C7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C0602-4CDE-46C5-A953-0E3CC5767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AC79D-D958-48A9-8A9E-51B56488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19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F446-B172-42A0-9551-FB86069AC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FBACA-6D94-45E8-AF64-2C2EDE7B0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CD394-3B37-4E36-B1BE-FEDEA56E3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C65F8-283F-4C59-B5E7-5BAB6BBC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006F5-9795-45B6-9736-3C9442A2E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43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2813D1-0E86-4099-96EB-3F795FCD8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49AB5-5AEB-42B8-8213-8A39258E2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89EA7-6E43-44AC-B39C-BDAD1122C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D9AD5-19E9-4E9B-98D3-B15FD58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6F502-6E28-488D-8564-F251F6D3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0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4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E9B6D-F397-4085-8680-F81C640FF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4FF8B-2637-489A-AC92-EE53D4059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B0EB5-08AA-4A3D-A432-4A0679508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0885-F087-4287-B590-F3B0168189CB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5911C-1DF6-45D7-A1C1-77B90CE3D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D7FA9-1B71-41D6-A7D8-41DA68B521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8566-9FDD-40EC-B976-96D72AEF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Cz5orCdGMM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8.xml"/><Relationship Id="rId1" Type="http://schemas.openxmlformats.org/officeDocument/2006/relationships/video" Target="https://www.youtube.com/embed/dUMmoPdwBy4?feature=oembed" TargetMode="External"/><Relationship Id="rId5" Type="http://schemas.openxmlformats.org/officeDocument/2006/relationships/hyperlink" Target="https://youtu.be/dUMmoPdwBy4" TargetMode="Externa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Cz5orCdGM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648253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N12 -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2354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CB798A-41FD-0E91-C51F-DA78D15DC42E}"/>
              </a:ext>
            </a:extLst>
          </p:cNvPr>
          <p:cNvSpPr txBox="1"/>
          <p:nvPr/>
        </p:nvSpPr>
        <p:spPr>
          <a:xfrm>
            <a:off x="381000" y="6096000"/>
            <a:ext cx="9272372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Link to YouTube Presentation: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2"/>
              </a:rPr>
              <a:t>https://youtu.be/3Cz5orCdGMM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9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9378"/>
            <a:ext cx="11201400" cy="57943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Analogy: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Online Media 2" title="What is chemical equilibrium? - George Zaidan and Charles Morton">
            <a:hlinkClick r:id="" action="ppaction://media"/>
            <a:extLst>
              <a:ext uri="{FF2B5EF4-FFF2-40B4-BE49-F238E27FC236}">
                <a16:creationId xmlns:a16="http://schemas.microsoft.com/office/drawing/2014/main" id="{A390B632-A17D-48C9-B8D2-9961E4010E0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5950" y="1101387"/>
            <a:ext cx="8420100" cy="47573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5F5E42-2FF2-4ACE-BC07-7591391B006B}"/>
              </a:ext>
            </a:extLst>
          </p:cNvPr>
          <p:cNvSpPr txBox="1"/>
          <p:nvPr/>
        </p:nvSpPr>
        <p:spPr>
          <a:xfrm>
            <a:off x="2171700" y="6001315"/>
            <a:ext cx="7848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https://youtu.be/dUMmoPdwBy4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9658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87362"/>
            <a:ext cx="10515600" cy="57943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b="1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YouTube Link to Presentation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11201400" cy="5257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4000" b="0" dirty="0">
                <a:solidFill>
                  <a:srgbClr val="000000"/>
                </a:solidFill>
                <a:effectLst/>
                <a:latin typeface="Arial" charset="0"/>
                <a:hlinkClick r:id="rId3"/>
              </a:rPr>
              <a:t>https://youtu.be/3Cz5orCdGMM</a:t>
            </a:r>
            <a:r>
              <a:rPr lang="en-US" sz="4000" b="0" dirty="0">
                <a:solidFill>
                  <a:srgbClr val="000000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067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N12 -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495298" y="4560406"/>
            <a:ext cx="112013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recall and describe what “dynamic equilibrium” is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09DED8-0912-B6F6-54E4-23133B286770}"/>
              </a:ext>
            </a:extLst>
          </p:cNvPr>
          <p:cNvSpPr txBox="1"/>
          <p:nvPr/>
        </p:nvSpPr>
        <p:spPr>
          <a:xfrm>
            <a:off x="2088355" y="2909143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Review</a:t>
            </a:r>
          </a:p>
        </p:txBody>
      </p:sp>
    </p:spTree>
    <p:extLst>
      <p:ext uri="{BB962C8B-B14F-4D97-AF65-F5344CB8AC3E}">
        <p14:creationId xmlns:p14="http://schemas.microsoft.com/office/powerpoint/2010/main" val="321362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1936"/>
            <a:ext cx="7772400" cy="685714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Chemical Equilibrium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55550" y="1043293"/>
            <a:ext cx="104125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Reversible Reactions </a:t>
            </a:r>
          </a:p>
          <a:p>
            <a:r>
              <a:rPr lang="en-US" sz="3200" dirty="0">
                <a:latin typeface="+mn-lt"/>
              </a:rPr>
              <a:t>A chemical reaction in which the products can react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to re-form the reactants</a:t>
            </a:r>
            <a:r>
              <a:rPr lang="en-US" sz="3200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55550" y="2893417"/>
            <a:ext cx="112554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3200" dirty="0">
                <a:solidFill>
                  <a:srgbClr val="0070C0"/>
                </a:solidFill>
                <a:latin typeface="+mj-lt"/>
              </a:rPr>
              <a:t>Chemical Equilibrium </a:t>
            </a:r>
          </a:p>
          <a:p>
            <a:r>
              <a:rPr lang="en-US" sz="3200" dirty="0">
                <a:latin typeface="+mn-lt"/>
              </a:rPr>
              <a:t>When the rate of the forward reaction equals the rate of the reverse reaction and the concentration of products and reactants remains unchanged</a:t>
            </a:r>
            <a:r>
              <a:rPr lang="en-US" sz="3200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136769" y="5198874"/>
            <a:ext cx="52501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2HgO</a:t>
            </a:r>
            <a:r>
              <a:rPr lang="en-US" sz="3600" baseline="-25000" dirty="0">
                <a:latin typeface="+mj-lt"/>
              </a:rPr>
              <a:t>(s) </a:t>
            </a:r>
            <a:r>
              <a:rPr lang="en-US" sz="480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</a:t>
            </a:r>
            <a:r>
              <a:rPr lang="en-US" sz="2400" dirty="0">
                <a:latin typeface="+mj-lt"/>
              </a:rPr>
              <a:t> </a:t>
            </a:r>
            <a:r>
              <a:rPr lang="en-US" sz="3600" dirty="0">
                <a:latin typeface="+mj-lt"/>
              </a:rPr>
              <a:t>2Hg</a:t>
            </a:r>
            <a:r>
              <a:rPr lang="en-US" sz="3600" baseline="-25000" dirty="0">
                <a:latin typeface="+mj-lt"/>
              </a:rPr>
              <a:t>(l)</a:t>
            </a:r>
            <a:r>
              <a:rPr lang="en-US" sz="3600" dirty="0">
                <a:latin typeface="+mj-lt"/>
              </a:rPr>
              <a:t> + O</a:t>
            </a:r>
            <a:r>
              <a:rPr lang="en-US" sz="3600" baseline="-25000" dirty="0">
                <a:latin typeface="+mj-lt"/>
              </a:rPr>
              <a:t>2(g)</a:t>
            </a:r>
            <a:r>
              <a:rPr lang="en-US" sz="36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81000" y="6029871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3200" b="0" dirty="0">
                <a:latin typeface="+mj-lt"/>
              </a:rPr>
              <a:t>( </a:t>
            </a:r>
            <a:r>
              <a:rPr lang="en-US" sz="3200" b="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</a:t>
            </a:r>
            <a:r>
              <a:rPr lang="en-US" sz="3200" b="0" dirty="0">
                <a:solidFill>
                  <a:schemeClr val="accent1"/>
                </a:solidFill>
                <a:latin typeface="+mj-lt"/>
                <a:sym typeface="Wingdings 3" pitchFamily="18" charset="2"/>
              </a:rPr>
              <a:t> </a:t>
            </a:r>
            <a:r>
              <a:rPr lang="en-US" sz="3200" b="0" dirty="0">
                <a:latin typeface="+mj-lt"/>
              </a:rPr>
              <a:t>) indicates equilibrium in a chemical equation</a:t>
            </a:r>
          </a:p>
        </p:txBody>
      </p:sp>
    </p:spTree>
    <p:extLst>
      <p:ext uri="{BB962C8B-B14F-4D97-AF65-F5344CB8AC3E}">
        <p14:creationId xmlns:p14="http://schemas.microsoft.com/office/powerpoint/2010/main" val="24701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Equilbriu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066801"/>
            <a:ext cx="6553200" cy="5160963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2133600" y="234953"/>
            <a:ext cx="7772400" cy="914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2NO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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2NO(g) + 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172200" y="1087439"/>
            <a:ext cx="4114800" cy="4918075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248400" y="1560513"/>
            <a:ext cx="4191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Remember this from   </a:t>
            </a:r>
          </a:p>
          <a:p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Kinetics?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was it so important to measure reaction rate at the start of the reaction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(method of initial rates?)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Equilbriu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066801"/>
            <a:ext cx="6553200" cy="5160963"/>
          </a:xfrm>
          <a:prstGeom prst="rect">
            <a:avLst/>
          </a:prstGeom>
          <a:noFill/>
        </p:spPr>
      </p:pic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2NO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2NO(g) + O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25019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 + 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 </a:t>
            </a:r>
            <a:r>
              <a:rPr lang="en-US" dirty="0">
                <a:solidFill>
                  <a:srgbClr val="000000"/>
                </a:solidFill>
                <a:effectLst/>
                <a:latin typeface="Symbol" charset="0"/>
                <a:cs typeface="Arial" charset="0"/>
                <a:sym typeface="Symbol" charset="0"/>
              </a:rPr>
              <a:t>Û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 2 HI(</a:t>
            </a:r>
            <a:r>
              <a:rPr lang="en-US" i="1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)</a:t>
            </a:r>
          </a:p>
        </p:txBody>
      </p:sp>
      <p:sp>
        <p:nvSpPr>
          <p:cNvPr id="17411" name="TextBox 15"/>
          <p:cNvSpPr txBox="1">
            <a:spLocks noChangeArrowheads="1"/>
          </p:cNvSpPr>
          <p:nvPr/>
        </p:nvSpPr>
        <p:spPr bwMode="auto">
          <a:xfrm>
            <a:off x="1066800" y="1143000"/>
            <a:ext cx="10058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As the concentration of product increases and the concentrations of reactants decrease, the rate of the forward reaction slows down, and the rate of the reverse reaction speeds up.</a:t>
            </a:r>
          </a:p>
        </p:txBody>
      </p:sp>
      <p:pic>
        <p:nvPicPr>
          <p:cNvPr id="17412" name="Picture 7" descr="14_02_Figur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471" b="14127"/>
          <a:stretch>
            <a:fillRect/>
          </a:stretch>
        </p:blipFill>
        <p:spPr bwMode="auto">
          <a:xfrm>
            <a:off x="1981200" y="3192813"/>
            <a:ext cx="815340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391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72270"/>
            <a:ext cx="8458200" cy="579438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+ I</a:t>
            </a:r>
            <a:r>
              <a:rPr lang="en-US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solidFill>
                  <a:srgbClr val="000000"/>
                </a:solidFill>
                <a:effectLst/>
                <a:latin typeface="Symbol" charset="0"/>
                <a:cs typeface="Arial" charset="0"/>
                <a:sym typeface="Symbol" charset="0"/>
              </a:rPr>
              <a:t>Û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 2 HI(</a:t>
            </a: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Symbol" charset="0"/>
              </a:rPr>
              <a:t>)</a:t>
            </a:r>
          </a:p>
        </p:txBody>
      </p:sp>
      <p:sp>
        <p:nvSpPr>
          <p:cNvPr id="18435" name="TextBox 15"/>
          <p:cNvSpPr txBox="1">
            <a:spLocks noChangeArrowheads="1"/>
          </p:cNvSpPr>
          <p:nvPr/>
        </p:nvSpPr>
        <p:spPr bwMode="auto">
          <a:xfrm>
            <a:off x="533400" y="1156450"/>
            <a:ext cx="11125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 equilibrium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rate of the forward reaction is equal to the rate of the reverse reaction.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concentrations of reactants and products no longer change.</a:t>
            </a:r>
          </a:p>
        </p:txBody>
      </p:sp>
      <p:pic>
        <p:nvPicPr>
          <p:cNvPr id="18436" name="Picture 7" descr="14_02_Figur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471" b="14127"/>
          <a:stretch>
            <a:fillRect/>
          </a:stretch>
        </p:blipFill>
        <p:spPr bwMode="auto">
          <a:xfrm>
            <a:off x="1981200" y="3040064"/>
            <a:ext cx="8153400" cy="33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395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533400" y="1219200"/>
            <a:ext cx="4876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000000"/>
                </a:solidFill>
              </a:rPr>
              <a:t>If ΔG = (-) then forward direction is favored. 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</a:rPr>
              <a:t>If ΔG = (+) then reverse direction is favored.</a:t>
            </a:r>
          </a:p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</a:rPr>
              <a:t>ΔG = 0 then at equilibrium!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79378"/>
            <a:ext cx="11201400" cy="579438"/>
          </a:xfrm>
        </p:spPr>
        <p:txBody>
          <a:bodyPr/>
          <a:lstStyle/>
          <a:p>
            <a:pPr algn="l" eaLnBrk="1" hangingPunct="1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Remember Thermodynamics???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8476C5-3D6E-4FD5-A979-CE9F3771DD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32"/>
          <a:stretch/>
        </p:blipFill>
        <p:spPr>
          <a:xfrm>
            <a:off x="6019800" y="1214742"/>
            <a:ext cx="5029198" cy="529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47957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87362"/>
            <a:ext cx="10515600" cy="579438"/>
          </a:xfrm>
        </p:spPr>
        <p:txBody>
          <a:bodyPr/>
          <a:lstStyle/>
          <a:p>
            <a:pPr algn="l" eaLnBrk="1" hangingPunct="1"/>
            <a:r>
              <a:rPr lang="en-US" sz="4400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Equilibrium </a:t>
            </a:r>
            <a:r>
              <a:rPr lang="en-US" sz="4400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  <a:sym typeface="Symbol" charset="0"/>
              </a:rPr>
              <a:t> </a:t>
            </a:r>
            <a:r>
              <a:rPr lang="en-US" sz="4400" u="sng" dirty="0"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Equal Concentrations!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1120140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The </a:t>
            </a:r>
            <a:r>
              <a:rPr lang="en-US" sz="2800" b="0" u="sng" dirty="0">
                <a:solidFill>
                  <a:srgbClr val="000000"/>
                </a:solidFill>
                <a:effectLst/>
                <a:latin typeface="Arial" charset="0"/>
              </a:rPr>
              <a:t>rates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of the forward and reverse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Arial" charset="0"/>
              </a:rPr>
              <a:t>rxns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are equal at equilibrium.</a:t>
            </a:r>
            <a:b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</a:br>
            <a:endParaRPr lang="en-US" sz="14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But that does </a:t>
            </a:r>
            <a:r>
              <a:rPr lang="en-US" sz="2800" i="1" u="sng" dirty="0">
                <a:solidFill>
                  <a:srgbClr val="000000"/>
                </a:solidFill>
                <a:effectLst/>
                <a:latin typeface="Arial" charset="0"/>
              </a:rPr>
              <a:t>NOT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mean the </a:t>
            </a:r>
            <a:r>
              <a:rPr lang="en-US" sz="2800" b="0" i="1" u="sng" dirty="0">
                <a:solidFill>
                  <a:srgbClr val="000000"/>
                </a:solidFill>
                <a:effectLst/>
                <a:latin typeface="Arial" charset="0"/>
              </a:rPr>
              <a:t>concentrations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of reactants and products are equal.</a:t>
            </a:r>
            <a:b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</a:br>
            <a:endParaRPr lang="en-US" sz="14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0070C0"/>
                </a:solidFill>
                <a:effectLst/>
                <a:latin typeface="Arial" charset="0"/>
              </a:rPr>
              <a:t>Product Favored -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Some reactions reach equilibrium only after almost all the reactant molecules are consumed; we say the position of equilibrium favors the products.</a:t>
            </a:r>
            <a:b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</a:br>
            <a:endParaRPr lang="en-US" sz="14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rgbClr val="0070C0"/>
                </a:solidFill>
                <a:effectLst/>
                <a:latin typeface="Arial" charset="0"/>
              </a:rPr>
              <a:t>Reactant Favored -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Other reactions reach equilibrium when only a small percentage of the reactant molecules are consumed; we say the position of equilibrium favors the reactants.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6143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397</Words>
  <Application>Microsoft Office PowerPoint</Application>
  <PresentationFormat>Widescreen</PresentationFormat>
  <Paragraphs>46</Paragraphs>
  <Slides>11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Impact</vt:lpstr>
      <vt:lpstr>Symbol</vt:lpstr>
      <vt:lpstr>chemistry</vt:lpstr>
      <vt:lpstr>1_Default Design</vt:lpstr>
      <vt:lpstr>Office Theme</vt:lpstr>
      <vt:lpstr>N12 - Equilibrium</vt:lpstr>
      <vt:lpstr>N12 - Equilibrium</vt:lpstr>
      <vt:lpstr>Chemical Equilibrium</vt:lpstr>
      <vt:lpstr>2NO2(g)  2NO(g) + O2(g)</vt:lpstr>
      <vt:lpstr>2NO2(g)  2NO(g) + O2(g)</vt:lpstr>
      <vt:lpstr>H2(g) + I2(g) Û 2 HI(g)</vt:lpstr>
      <vt:lpstr>H2(g) + I2(g) Û 2 HI(g)</vt:lpstr>
      <vt:lpstr>Remember Thermodynamics???</vt:lpstr>
      <vt:lpstr>Equilibrium  Equal Concentrations!</vt:lpstr>
      <vt:lpstr>An Analogy:</vt:lpstr>
      <vt:lpstr>YouTube Link to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125</cp:revision>
  <cp:lastPrinted>2018-10-08T20:25:31Z</cp:lastPrinted>
  <dcterms:created xsi:type="dcterms:W3CDTF">2006-06-20T23:17:27Z</dcterms:created>
  <dcterms:modified xsi:type="dcterms:W3CDTF">2024-06-06T21:21:48Z</dcterms:modified>
</cp:coreProperties>
</file>