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  <p:sldMasterId id="2147483685" r:id="rId3"/>
  </p:sldMasterIdLst>
  <p:notesMasterIdLst>
    <p:notesMasterId r:id="rId24"/>
  </p:notesMasterIdLst>
  <p:handoutMasterIdLst>
    <p:handoutMasterId r:id="rId25"/>
  </p:handoutMasterIdLst>
  <p:sldIdLst>
    <p:sldId id="305" r:id="rId4"/>
    <p:sldId id="302" r:id="rId5"/>
    <p:sldId id="303" r:id="rId6"/>
    <p:sldId id="304" r:id="rId7"/>
    <p:sldId id="290" r:id="rId8"/>
    <p:sldId id="300" r:id="rId9"/>
    <p:sldId id="301" r:id="rId10"/>
    <p:sldId id="279" r:id="rId11"/>
    <p:sldId id="291" r:id="rId12"/>
    <p:sldId id="280" r:id="rId13"/>
    <p:sldId id="292" r:id="rId14"/>
    <p:sldId id="293" r:id="rId15"/>
    <p:sldId id="294" r:id="rId16"/>
    <p:sldId id="295" r:id="rId17"/>
    <p:sldId id="296" r:id="rId18"/>
    <p:sldId id="297" r:id="rId19"/>
    <p:sldId id="307" r:id="rId20"/>
    <p:sldId id="306" r:id="rId21"/>
    <p:sldId id="298" r:id="rId22"/>
    <p:sldId id="299" r:id="rId23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4D4D4D"/>
    <a:srgbClr val="FF0000"/>
    <a:srgbClr val="5F5F5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95" autoAdjust="0"/>
    <p:restoredTop sz="94586"/>
  </p:normalViewPr>
  <p:slideViewPr>
    <p:cSldViewPr>
      <p:cViewPr varScale="1">
        <p:scale>
          <a:sx n="62" d="100"/>
          <a:sy n="62" d="100"/>
        </p:scale>
        <p:origin x="78" y="2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EB2AB9-ADD8-904F-89BF-C228FA7C49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780E3-F432-6D4A-B2F1-3CF62F5D54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DAD1-BE38-0846-8B94-60E82E9364E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D470D-8F1D-4345-95C1-53052E186F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1D749-AFB3-BF4C-BB87-29323CAF02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BFA04-2B18-5142-8D9D-059976440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1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E084F-DE1A-714B-BEA3-39BFE3AB415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AC730-557A-2F4F-B35C-456DEB8F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B00494-DED4-4F4A-ABE8-4A2A18534FE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D1B704-ACC5-8644-A8EE-967A3FEE1AAE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D1B704-ACC5-8644-A8EE-967A3FEE1AA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1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E92C03-9099-AE49-B686-3E7BEBC6798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01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5595F4-0474-7B4C-A1F8-6C836CBF4FF8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D98C4A-FF40-5E42-AF10-62C6516F1E9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CDA3F6-6E98-9444-964F-4C7B3D0D2F8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E92C03-9099-AE49-B686-3E7BEBC6798D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9B933B-441E-0748-823C-928C9B2C28F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CBCBEA-F497-F444-B943-E3A87D15530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27DA3D-80D5-3546-85DC-A14522AE6FC7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DF6C47-DE32-424E-AEB5-3A45055DF606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1A63DB-B332-2341-8F93-FFDDDE8A3DF9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127A71-8B8C-3E47-A0FB-82C0845FD30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9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37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1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0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30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3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25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42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8DF06-03C2-4F02-BC54-7273B50D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448A9-F088-43F3-853D-F5F5CBA50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077FE-EF5B-487F-A3A8-B1519023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02-148C-454F-BB99-E00A573187F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618D6-FD26-4CCA-B4FE-434E5E93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5B1DB-7923-42F1-911D-E6F7F86D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C61E-87CA-450E-93A1-9EC9F7B2C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42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FD1E-7408-462A-B421-9CB56410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AC38-A68A-4356-A609-E6D3BD7EC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548C7-6F3F-4C53-B0FE-600AA1BF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02-148C-454F-BB99-E00A573187F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D5AFF-7B5D-4F7C-8771-2F2A3553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12D1D-30CD-4875-871D-D1FC4B5C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C61E-87CA-450E-93A1-9EC9F7B2C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87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D7E2-8E73-4126-8731-98C1E533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1F986-A9C5-4B60-8816-C398E1C15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41F90-B173-4B55-B25E-877396CA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02-148C-454F-BB99-E00A573187F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7EADD-1C14-4EE6-B543-C0F0A26E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A260C-97C9-4A90-BE26-1D95A685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C61E-87CA-450E-93A1-9EC9F7B2C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02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4221-5FCF-45D9-AA63-E925F2AE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F6A23-50FF-4471-899F-2AC95F10F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993BD-60FE-40F1-8E84-A610BA78F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5C4BC-4B89-4DBE-9717-39544BB2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02-148C-454F-BB99-E00A573187F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8F9B6-A22A-4930-8E5D-14EB87CFD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5BB6B-578C-4C26-AE0C-3FC3DD3F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C61E-87CA-450E-93A1-9EC9F7B2C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50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8DE9-BC38-452C-8695-BF2BBE43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B8721-4241-4B9E-A3D1-8316F91F6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DA33D-5641-44A1-AFB3-2779FB7B4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30BE0-2506-4FBB-AC34-237F939C8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F427A-DC15-44E7-B844-C2DE72A23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63AB8A-77BF-4B64-A389-BDEEE35D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02-148C-454F-BB99-E00A573187F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89B7F-E46F-4CC6-A474-3B489A4D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56815-6501-4D73-B42F-6E41A658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C61E-87CA-450E-93A1-9EC9F7B2C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08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D67C-780F-4080-9B7D-82654D64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CDC89-6213-4361-80E2-3D2312C3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02-148C-454F-BB99-E00A573187F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A1845-236B-4B23-866F-666DCC1F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59C79-2C37-4692-AD48-2CB1B475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C61E-87CA-450E-93A1-9EC9F7B2C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7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8B4EB-A801-4812-8048-77254572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02-148C-454F-BB99-E00A573187F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D533D-47E6-4B00-9F4D-228FF5D8E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B62EC-EE10-42BB-A7F5-7AF7E1BD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C61E-87CA-450E-93A1-9EC9F7B2C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8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1E0C1-FD2F-409B-86E5-86B5228C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2EA00-80C9-4D9B-B195-E9A81EC0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07ADF-2997-466C-A031-F45965F34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011C-24D6-4D40-9784-EAD3CC87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02-148C-454F-BB99-E00A573187F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9BED0-F439-4C65-82BA-D7300A8B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A2D3D-F1EA-4EF1-BB4E-A4D0D112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C61E-87CA-450E-93A1-9EC9F7B2C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20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CC49-53AF-48F2-9564-8C94BA66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6E02C-A152-4CFD-B180-581B76A13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60F21-36FA-44C1-BD28-D882027CC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766BE-4BEC-4600-80D6-0B010B03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02-148C-454F-BB99-E00A573187F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DD857-7465-4186-A508-19770953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72020-656B-4908-8536-1E83BAF5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C61E-87CA-450E-93A1-9EC9F7B2C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9C47-AF94-4D38-B942-EB40309C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DEC01-DAEA-419A-A87C-1B32FC34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F0B46-AE72-4A24-89E9-84D80CE7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02-148C-454F-BB99-E00A573187F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68907-B131-464D-8832-326964F2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B7E15-E2DA-4420-811A-3EA71D43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C61E-87CA-450E-93A1-9EC9F7B2C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36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B476C-0167-4E8B-A715-1C5578B4B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98618-FC1E-4318-B9AA-8E820AEB2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5DA03-B447-45B1-A588-472BDCAF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02-148C-454F-BB99-E00A573187F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D3268-C7F3-4969-A395-9162ED6C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F7D4D-9F41-4BB2-B253-A96F90CC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C61E-87CA-450E-93A1-9EC9F7B2C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8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D185D-6ACB-4A90-ADF4-4AA4CFE7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E1316-3B9F-46E1-9A87-CBA4E0B0E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9BA34-AC9C-441D-ABF7-4D9B25796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AE302-148C-454F-BB99-E00A573187F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572C4-2A2F-47F4-AC2F-06205B6C9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7D202-48B9-4F9E-8658-E9BCEC016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C61E-87CA-450E-93A1-9EC9F7B2C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5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bbaquQpHsw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4" Type="http://schemas.microsoft.com/office/2007/relationships/hdphoto" Target="../media/hdphoto10.wdp"/><Relationship Id="rId9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19.png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bbaquQpHs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6.wdp"/><Relationship Id="rId5" Type="http://schemas.openxmlformats.org/officeDocument/2006/relationships/image" Target="../media/image24.png"/><Relationship Id="rId4" Type="http://schemas.microsoft.com/office/2007/relationships/hdphoto" Target="../media/hdphoto15.wdp"/><Relationship Id="rId9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8.wdp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>
                <a:latin typeface="Impact" panose="020B0806030902050204" pitchFamily="34" charset="0"/>
              </a:rPr>
              <a:t>N13 - Equilibrium</a:t>
            </a:r>
            <a:endParaRPr lang="en-US" sz="8000" u="sng" dirty="0"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85800" y="2971800"/>
            <a:ext cx="10820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– Equilibrium Constant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(Capitalized!)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88E96-6F26-6CC3-27BA-30F489A9D2A7}"/>
              </a:ext>
            </a:extLst>
          </p:cNvPr>
          <p:cNvSpPr txBox="1"/>
          <p:nvPr/>
        </p:nvSpPr>
        <p:spPr>
          <a:xfrm>
            <a:off x="381000" y="6052571"/>
            <a:ext cx="9601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Link to YouTube Presentation: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2"/>
              </a:rPr>
              <a:t>https://youtu.be/JbbaquQpHsw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65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6" y="297323"/>
            <a:ext cx="9372600" cy="8382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Reactant Favored Equilibrium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6876" y="1228778"/>
            <a:ext cx="11337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values for </a:t>
            </a:r>
            <a:r>
              <a:rPr lang="en-US" sz="32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signify the reaction is </a:t>
            </a:r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reactant favored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00200" y="5405631"/>
            <a:ext cx="8626476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equilibrium is achieved,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little reactant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converted to product</a:t>
            </a:r>
          </a:p>
        </p:txBody>
      </p:sp>
      <p:pic>
        <p:nvPicPr>
          <p:cNvPr id="34823" name="Picture 7" descr="Equilibriu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538" y="1915908"/>
            <a:ext cx="3733800" cy="3325813"/>
          </a:xfrm>
          <a:prstGeom prst="rect">
            <a:avLst/>
          </a:prstGeom>
          <a:noFill/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9372600" cy="579438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A Small Equilibrium Constant</a:t>
            </a:r>
          </a:p>
        </p:txBody>
      </p:sp>
      <p:pic>
        <p:nvPicPr>
          <p:cNvPr id="28675" name="Picture 5" descr="14_05_Figu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67"/>
          <a:stretch>
            <a:fillRect/>
          </a:stretch>
        </p:blipFill>
        <p:spPr bwMode="auto">
          <a:xfrm>
            <a:off x="2590800" y="1828801"/>
            <a:ext cx="9379073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2E909-FC1E-473F-AADF-DB67261851B3}"/>
              </a:ext>
            </a:extLst>
          </p:cNvPr>
          <p:cNvSpPr txBox="1"/>
          <p:nvPr/>
        </p:nvSpPr>
        <p:spPr>
          <a:xfrm>
            <a:off x="152400" y="1207916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Reactant FAVORED</a:t>
            </a:r>
          </a:p>
          <a:p>
            <a:pPr algn="ctr"/>
            <a:endParaRPr lang="en-US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reactants = Large </a:t>
            </a:r>
            <a:r>
              <a:rPr lang="en-US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denomenator</a:t>
            </a:r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algn="ctr"/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K value</a:t>
            </a:r>
          </a:p>
        </p:txBody>
      </p:sp>
    </p:spTree>
    <p:extLst>
      <p:ext uri="{BB962C8B-B14F-4D97-AF65-F5344CB8AC3E}">
        <p14:creationId xmlns:p14="http://schemas.microsoft.com/office/powerpoint/2010/main" val="37773864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125200" cy="1066800"/>
          </a:xfrm>
        </p:spPr>
        <p:txBody>
          <a:bodyPr/>
          <a:lstStyle/>
          <a:p>
            <a:pPr eaLnBrk="1" hangingPunct="1"/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Relationships between </a:t>
            </a:r>
            <a:r>
              <a:rPr lang="en-US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Chemical Equations</a:t>
            </a:r>
            <a:endParaRPr lang="en-US" sz="40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45492"/>
            <a:ext cx="10744200" cy="1143000"/>
          </a:xfrm>
        </p:spPr>
        <p:txBody>
          <a:bodyPr/>
          <a:lstStyle/>
          <a:p>
            <a:pPr eaLnBrk="1" hangingPunct="1"/>
            <a:r>
              <a:rPr lang="en-US" sz="3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the reaction is </a:t>
            </a:r>
            <a:r>
              <a:rPr lang="en-US" sz="36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written backward</a:t>
            </a:r>
            <a:r>
              <a:rPr lang="en-US" sz="3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 equilibrium constant is </a:t>
            </a:r>
            <a:r>
              <a:rPr lang="en-US" sz="36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inverted.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60940" y="2557733"/>
            <a:ext cx="5562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c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+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d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D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  <a:p>
            <a:pPr algn="ct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the equilibrium constant expression is: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6251882" y="2557733"/>
            <a:ext cx="542131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a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+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b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B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  <a:p>
            <a:pPr algn="ct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the equilibrium constant expression is:</a:t>
            </a:r>
          </a:p>
        </p:txBody>
      </p:sp>
      <p:pic>
        <p:nvPicPr>
          <p:cNvPr id="29702" name="Picture 10" descr="Picture8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5825"/>
            <a:ext cx="41259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Picture9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75" y="3402600"/>
            <a:ext cx="42783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1133" y="4946225"/>
                <a:ext cx="5349734" cy="1338893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𝒃𝒂𝒄𝒌𝒘𝒂𝒓𝒅𝒔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𝒇𝒐𝒓𝒘𝒂𝒓𝒅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133" y="4946225"/>
                <a:ext cx="5349734" cy="13388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512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/>
      <p:bldP spid="2970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8417"/>
            <a:ext cx="11811000" cy="1066800"/>
          </a:xfrm>
        </p:spPr>
        <p:txBody>
          <a:bodyPr/>
          <a:lstStyle/>
          <a:p>
            <a:pPr algn="l" eaLnBrk="1" hangingPunct="1"/>
            <a:r>
              <a:rPr lang="en-US" u="sng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Relationships between </a:t>
            </a:r>
            <a:r>
              <a:rPr lang="en-US" i="1" u="sng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</a:t>
            </a:r>
            <a:r>
              <a:rPr lang="en-US" u="sng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and Chemical Equations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1119353"/>
            <a:ext cx="11049000" cy="1143000"/>
          </a:xfrm>
        </p:spPr>
        <p:txBody>
          <a:bodyPr/>
          <a:lstStyle/>
          <a:p>
            <a:pPr eaLnBrk="1" hangingPunct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When the coefficients of an equation are </a:t>
            </a:r>
            <a:r>
              <a:rPr lang="en-US" sz="3200" u="sng" dirty="0">
                <a:solidFill>
                  <a:srgbClr val="0070C0"/>
                </a:solidFill>
                <a:effectLst/>
                <a:latin typeface="Arial" charset="0"/>
              </a:rPr>
              <a:t>multiplied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by a factor, the equilibrium constant is </a:t>
            </a:r>
            <a:r>
              <a:rPr lang="en-US" sz="3200" u="sng" dirty="0">
                <a:solidFill>
                  <a:srgbClr val="0070C0"/>
                </a:solidFill>
                <a:effectLst/>
                <a:latin typeface="Arial" charset="0"/>
              </a:rPr>
              <a:t>raised to that factor.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28600" y="2577058"/>
            <a:ext cx="57721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 err="1">
                <a:solidFill>
                  <a:srgbClr val="000000"/>
                </a:solidFill>
              </a:rPr>
              <a:t>a</a:t>
            </a:r>
            <a:r>
              <a:rPr lang="en-US" sz="2800" dirty="0" err="1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i="1" dirty="0" err="1">
                <a:solidFill>
                  <a:srgbClr val="000000"/>
                </a:solidFill>
              </a:rPr>
              <a:t>b</a:t>
            </a:r>
            <a:r>
              <a:rPr lang="en-US" sz="2800" dirty="0" err="1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28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2800" dirty="0" err="1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sym typeface="Symbol" charset="0"/>
              </a:rPr>
              <a:t> </a:t>
            </a:r>
          </a:p>
          <a:p>
            <a:pPr algn="ctr"/>
            <a:r>
              <a:rPr lang="en-US" sz="2200" b="0" dirty="0">
                <a:solidFill>
                  <a:srgbClr val="000000"/>
                </a:solidFill>
                <a:sym typeface="Symbol" charset="0"/>
              </a:rPr>
              <a:t>the equilibrium constant expression is: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229350" y="2587191"/>
            <a:ext cx="5562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</a:rPr>
              <a:t>2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A + 2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B </a:t>
            </a:r>
            <a:r>
              <a:rPr lang="en-US" sz="2800" dirty="0">
                <a:solidFill>
                  <a:srgbClr val="000000"/>
                </a:solidFill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2800" dirty="0">
                <a:solidFill>
                  <a:srgbClr val="000000"/>
                </a:solidFill>
                <a:sym typeface="Symbol" charset="0"/>
              </a:rPr>
              <a:t> 2</a:t>
            </a:r>
            <a:r>
              <a:rPr lang="en-US" sz="2800" i="1" dirty="0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sym typeface="Symbol" charset="0"/>
              </a:rPr>
              <a:t>C </a:t>
            </a:r>
          </a:p>
          <a:p>
            <a:pPr algn="ctr"/>
            <a:r>
              <a:rPr lang="en-US" sz="2200" b="0" dirty="0">
                <a:solidFill>
                  <a:srgbClr val="000000"/>
                </a:solidFill>
                <a:sym typeface="Symbol" charset="0"/>
              </a:rPr>
              <a:t>the equilibrium constant expression is:</a:t>
            </a:r>
          </a:p>
        </p:txBody>
      </p:sp>
      <p:pic>
        <p:nvPicPr>
          <p:cNvPr id="30726" name="Picture 10" descr="Picture1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18" y="3377489"/>
            <a:ext cx="352901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 descr="Picture12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2" y="3485836"/>
            <a:ext cx="3330576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14675" y="5187912"/>
                <a:ext cx="4022447" cy="109728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𝒏𝒆𝒘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𝒐𝒓𝒊𝒈𝒊𝒏𝒂𝒍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675" y="5187912"/>
                <a:ext cx="4022447" cy="1097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355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36650"/>
            <a:ext cx="111252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When you </a:t>
            </a:r>
            <a:r>
              <a:rPr lang="en-US" sz="3200" u="sng" dirty="0">
                <a:solidFill>
                  <a:srgbClr val="0070C0"/>
                </a:solidFill>
                <a:effectLst/>
                <a:latin typeface="Arial" charset="0"/>
              </a:rPr>
              <a:t>add equations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to get a new equation, the equilibrium constant of the new equation is the </a:t>
            </a:r>
            <a:r>
              <a:rPr lang="en-US" sz="3200" u="sng" dirty="0">
                <a:solidFill>
                  <a:srgbClr val="0070C0"/>
                </a:solidFill>
                <a:effectLst/>
                <a:latin typeface="Arial" charset="0"/>
              </a:rPr>
              <a:t>product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of the equilibrium constants of the old equations.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39994" y="2527011"/>
            <a:ext cx="5334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a</a:t>
            </a:r>
            <a:r>
              <a:rPr lang="en-US" sz="2800" dirty="0" err="1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b</a:t>
            </a:r>
            <a:r>
              <a:rPr lang="en-US" sz="2800" dirty="0" err="1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b</a:t>
            </a:r>
            <a:r>
              <a:rPr lang="en-US" sz="2800" dirty="0" err="1">
                <a:solidFill>
                  <a:srgbClr val="000000"/>
                </a:solidFill>
              </a:rPr>
              <a:t>B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28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2800" dirty="0" err="1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sym typeface="Symbol" charset="0"/>
              </a:rPr>
              <a:t> </a:t>
            </a:r>
          </a:p>
          <a:p>
            <a:r>
              <a:rPr lang="en-US" sz="2200" b="0" dirty="0">
                <a:solidFill>
                  <a:srgbClr val="000000"/>
                </a:solidFill>
                <a:sym typeface="Symbol" charset="0"/>
              </a:rPr>
              <a:t>the equilibrium constant expressions are:</a:t>
            </a:r>
          </a:p>
        </p:txBody>
      </p:sp>
      <p:pic>
        <p:nvPicPr>
          <p:cNvPr id="31754" name="Picture 15" descr="Picture16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345" y="3742730"/>
            <a:ext cx="22240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858000" y="2819400"/>
            <a:ext cx="472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 err="1">
                <a:solidFill>
                  <a:srgbClr val="000000"/>
                </a:solidFill>
              </a:rPr>
              <a:t>a</a:t>
            </a:r>
            <a:r>
              <a:rPr lang="en-US" sz="3200" dirty="0" err="1">
                <a:solidFill>
                  <a:srgbClr val="000000"/>
                </a:solidFill>
              </a:rPr>
              <a:t>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32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3200" dirty="0" err="1">
                <a:solidFill>
                  <a:srgbClr val="000000"/>
                </a:solidFill>
                <a:sym typeface="Symbol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sym typeface="Symbol" charset="0"/>
              </a:rPr>
              <a:t> </a:t>
            </a:r>
          </a:p>
          <a:p>
            <a:pPr algn="ctr"/>
            <a:r>
              <a:rPr lang="en-US" sz="2200" b="0" dirty="0">
                <a:solidFill>
                  <a:srgbClr val="000000"/>
                </a:solidFill>
                <a:sym typeface="Symbol" charset="0"/>
              </a:rPr>
              <a:t>the equilibrium constant is:</a:t>
            </a:r>
          </a:p>
        </p:txBody>
      </p:sp>
      <p:sp>
        <p:nvSpPr>
          <p:cNvPr id="31750" name="Line 10"/>
          <p:cNvSpPr>
            <a:spLocks noChangeShapeType="1"/>
          </p:cNvSpPr>
          <p:nvPr/>
        </p:nvSpPr>
        <p:spPr bwMode="auto">
          <a:xfrm flipV="1">
            <a:off x="9090883" y="4974630"/>
            <a:ext cx="685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11"/>
          <p:cNvSpPr>
            <a:spLocks noChangeShapeType="1"/>
          </p:cNvSpPr>
          <p:nvPr/>
        </p:nvSpPr>
        <p:spPr bwMode="auto">
          <a:xfrm flipV="1">
            <a:off x="10175145" y="5415955"/>
            <a:ext cx="685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52" name="Picture 13" descr="Picture14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4787"/>
            <a:ext cx="203517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4" descr="Picture15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4088990"/>
            <a:ext cx="19939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125200" cy="1066800"/>
          </a:xfrm>
        </p:spPr>
        <p:txBody>
          <a:bodyPr/>
          <a:lstStyle/>
          <a:p>
            <a:pPr eaLnBrk="1" hangingPunct="1"/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Relationships between </a:t>
            </a:r>
            <a:r>
              <a:rPr lang="en-US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Chemical Equations</a:t>
            </a:r>
            <a:endParaRPr lang="en-US" sz="40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7318" y="5533881"/>
                <a:ext cx="3844963" cy="91440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𝒏𝒆𝒘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18" y="5533881"/>
                <a:ext cx="3844963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332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 animBg="1"/>
      <p:bldP spid="3175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11353800" cy="3886200"/>
          </a:xfrm>
        </p:spPr>
        <p:txBody>
          <a:bodyPr/>
          <a:lstStyle/>
          <a:p>
            <a:pPr eaLnBrk="1" hangingPunct="1"/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The [   ]s of a gas in a mixture is proportional to its partial pressure.</a:t>
            </a:r>
          </a:p>
          <a:p>
            <a:pPr eaLnBrk="1" hangingPunct="1"/>
            <a:endParaRPr lang="en-US" sz="28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/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Therefore, K can be expressed as the ratio of the partial pressures of the gases.</a:t>
            </a:r>
          </a:p>
          <a:p>
            <a:pPr eaLnBrk="1" hangingPunct="1"/>
            <a:endParaRPr lang="en-US" sz="10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algn="ctr" eaLnBrk="1" hangingPunct="1">
              <a:buNone/>
            </a:pPr>
            <a:r>
              <a:rPr lang="en-US" sz="3200" i="1" dirty="0" err="1">
                <a:solidFill>
                  <a:srgbClr val="000000"/>
                </a:solidFill>
                <a:effectLst/>
                <a:latin typeface="Arial" charset="0"/>
              </a:rPr>
              <a:t>a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charset="0"/>
              </a:rPr>
              <a:t>A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charset="0"/>
              </a:rPr>
              <a:t>g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) +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Arial" charset="0"/>
              </a:rPr>
              <a:t>b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charset="0"/>
              </a:rPr>
              <a:t>B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charset="0"/>
              </a:rPr>
              <a:t>g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) </a:t>
            </a:r>
            <a:r>
              <a:rPr lang="en-US" sz="3200" dirty="0">
                <a:solidFill>
                  <a:srgbClr val="000000"/>
                </a:solidFill>
                <a:effectLst/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c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charset="0"/>
              </a:rPr>
              <a:t>g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)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 +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d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D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charset="0"/>
              </a:rPr>
              <a:t>g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)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 </a:t>
            </a:r>
            <a:br>
              <a:rPr lang="en-US" sz="2800" b="0" dirty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the equilibrium constant expressions are: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927726" y="5427664"/>
            <a:ext cx="5982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or</a:t>
            </a:r>
          </a:p>
        </p:txBody>
      </p:sp>
      <p:pic>
        <p:nvPicPr>
          <p:cNvPr id="32773" name="Picture 8" descr="Picture2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4580054"/>
            <a:ext cx="3621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 descr="Picture23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28" y="4506570"/>
            <a:ext cx="36147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734800" cy="1066800"/>
          </a:xfrm>
        </p:spPr>
        <p:txBody>
          <a:bodyPr/>
          <a:lstStyle/>
          <a:p>
            <a:pPr algn="l" eaLnBrk="1" hangingPunct="1"/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Equilibrium Constants for </a:t>
            </a:r>
            <a:r>
              <a:rPr lang="en-US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Rxns</a:t>
            </a:r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Involving Gases</a:t>
            </a:r>
            <a:endParaRPr lang="en-US" sz="40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84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12776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0" i="1" dirty="0" err="1">
                <a:solidFill>
                  <a:srgbClr val="000000"/>
                </a:solidFill>
                <a:effectLst/>
                <a:latin typeface="Arial" charset="0"/>
              </a:rPr>
              <a:t>K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, the partial pressures are always in atm.</a:t>
            </a:r>
          </a:p>
          <a:p>
            <a:pPr eaLnBrk="1" hangingPunct="1">
              <a:lnSpc>
                <a:spcPct val="90000"/>
              </a:lnSpc>
            </a:pPr>
            <a:endParaRPr lang="en-US" sz="32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0" i="1" dirty="0" err="1">
                <a:solidFill>
                  <a:srgbClr val="000000"/>
                </a:solidFill>
                <a:effectLst/>
                <a:latin typeface="Arial" charset="0"/>
              </a:rPr>
              <a:t>K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and 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Arial" charset="0"/>
              </a:rPr>
              <a:t>K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</a:rPr>
              <a:t>c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are not necessarily the same because of the difference in units.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3200" b="0" i="1" dirty="0">
                <a:solidFill>
                  <a:srgbClr val="000000"/>
                </a:solidFill>
                <a:effectLst/>
                <a:latin typeface="Arial" charset="0"/>
              </a:rPr>
              <a:t>    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Arial" charset="0"/>
              </a:rPr>
              <a:t>K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= 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Arial" charset="0"/>
              </a:rPr>
              <a:t>K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</a:rPr>
              <a:t>c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when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Symbol" charset="0"/>
              </a:rPr>
              <a:t>D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Arial" charset="0"/>
              </a:rPr>
              <a:t>n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= 0</a:t>
            </a:r>
          </a:p>
          <a:p>
            <a:pPr eaLnBrk="1" hangingPunct="1">
              <a:lnSpc>
                <a:spcPct val="90000"/>
              </a:lnSpc>
            </a:pPr>
            <a:endParaRPr lang="en-US" sz="2800" b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446337" y="5378688"/>
            <a:ext cx="6765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0070C0"/>
                </a:solidFill>
                <a:latin typeface="Symbol" charset="0"/>
              </a:rPr>
              <a:t>D</a:t>
            </a:r>
            <a:r>
              <a:rPr lang="en-US" i="1" dirty="0" err="1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is the difference between the number of moles of reactants and moles of products.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11049000" cy="1066800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Kc and </a:t>
            </a:r>
            <a:r>
              <a:rPr lang="en-US" sz="440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endParaRPr lang="en-US" sz="48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70258" y="4140118"/>
                <a:ext cx="4251484" cy="100584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𝑹𝑻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258" y="4140118"/>
                <a:ext cx="4251484" cy="1005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753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1277600" cy="3429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At equilibrium            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2A + B</a:t>
            </a:r>
            <a:r>
              <a:rPr lang="en-US" sz="3200" baseline="-25000" dirty="0">
                <a:solidFill>
                  <a:srgbClr val="000000"/>
                </a:solidFill>
                <a:effectLst/>
                <a:latin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 2C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200" dirty="0">
              <a:solidFill>
                <a:srgbClr val="0070C0"/>
              </a:solidFill>
              <a:effectLst/>
              <a:latin typeface="Arial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sym typeface="Wingdings" panose="05000000000000000000" pitchFamily="2" charset="2"/>
              </a:rPr>
              <a:t>rate forward = rate backwards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200" dirty="0">
              <a:solidFill>
                <a:srgbClr val="0070C0"/>
              </a:solidFill>
              <a:effectLst/>
              <a:latin typeface="Arial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Rate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forward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 =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k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f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[A]</a:t>
            </a:r>
            <a:r>
              <a:rPr lang="en-US" sz="3200" b="0" baseline="3000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[B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]     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Rate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reverse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 =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k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r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[C]</a:t>
            </a:r>
            <a:r>
              <a:rPr lang="en-US" sz="3200" b="0" baseline="3000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2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200" b="0" baseline="30000" dirty="0">
              <a:solidFill>
                <a:srgbClr val="000000"/>
              </a:solidFill>
              <a:effectLst/>
              <a:latin typeface="Arial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200" b="0" baseline="30000" dirty="0">
              <a:solidFill>
                <a:srgbClr val="000000"/>
              </a:solidFill>
              <a:effectLst/>
              <a:latin typeface="Arial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  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k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f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[A]</a:t>
            </a:r>
            <a:r>
              <a:rPr lang="en-US" sz="3200" b="0" baseline="3000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2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[B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]  = 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k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r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[C]</a:t>
            </a:r>
            <a:r>
              <a:rPr lang="en-US" sz="3200" b="0" baseline="30000" dirty="0">
                <a:solidFill>
                  <a:srgbClr val="000000"/>
                </a:solidFill>
                <a:effectLst/>
                <a:latin typeface="Arial" charset="0"/>
                <a:sym typeface="Wingdings" panose="05000000000000000000" pitchFamily="2" charset="2"/>
              </a:rPr>
              <a:t>2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200" b="0" dirty="0">
              <a:solidFill>
                <a:srgbClr val="000000"/>
              </a:solidFill>
              <a:effectLst/>
              <a:latin typeface="Arial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800" b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431468" y="4362271"/>
            <a:ext cx="3725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Rearrange to look like this!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11049000" cy="1066800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Connecting K to k</a:t>
            </a:r>
            <a:endParaRPr lang="en-US" sz="48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38331" y="942563"/>
                <a:ext cx="3272669" cy="1211357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0" dirty="0" smtClean="0">
                          <a:solidFill>
                            <a:srgbClr val="000000"/>
                          </a:solidFill>
                          <a:latin typeface="Arial" charset="0"/>
                          <a:sym typeface="Wingdings" panose="05000000000000000000" pitchFamily="2" charset="2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000" b="0" i="0" baseline="-25000" dirty="0" smtClean="0">
                          <a:solidFill>
                            <a:srgbClr val="000000"/>
                          </a:solidFill>
                          <a:latin typeface="Arial" charset="0"/>
                          <a:sym typeface="Wingdings" panose="05000000000000000000" pitchFamily="2" charset="2"/>
                        </a:rPr>
                        <m:t>eq</m:t>
                      </m:r>
                      <m:r>
                        <m:rPr>
                          <m:nor/>
                        </m:rPr>
                        <a:rPr lang="en-US" sz="4000" b="0" dirty="0" smtClean="0">
                          <a:solidFill>
                            <a:srgbClr val="000000"/>
                          </a:solidFill>
                          <a:latin typeface="Arial" charset="0"/>
                          <a:sym typeface="Wingdings" panose="05000000000000000000" pitchFamily="2" charset="2"/>
                        </a:rPr>
                        <m:t> = </m:t>
                      </m:r>
                      <m:f>
                        <m:fPr>
                          <m:ctrlPr>
                            <a:rPr lang="en-US" sz="4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C</m:t>
                              </m:r>
                              <m:r>
                                <a:rPr lang="en-US" sz="4000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A</m:t>
                              </m:r>
                              <m:r>
                                <a:rPr lang="en-US" sz="4000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[</m:t>
                              </m:r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40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331" y="942563"/>
                <a:ext cx="3272669" cy="1211357"/>
              </a:xfrm>
              <a:prstGeom prst="rect">
                <a:avLst/>
              </a:prstGeom>
              <a:blipFill>
                <a:blip r:embed="rId3"/>
                <a:stretch>
                  <a:fillRect t="-1515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5CED19F-773C-9A99-727D-69E2AA301F2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69264" y="2514600"/>
            <a:ext cx="1142998" cy="2209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83179-B64D-6F16-426C-28A40710839A}"/>
                  </a:ext>
                </a:extLst>
              </p:cNvPr>
              <p:cNvSpPr txBox="1"/>
              <p:nvPr/>
            </p:nvSpPr>
            <p:spPr>
              <a:xfrm>
                <a:off x="8711676" y="4236720"/>
                <a:ext cx="3112334" cy="155448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C</m:t>
                              </m:r>
                              <m:r>
                                <a:rPr lang="en-US" sz="4000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A</m:t>
                              </m:r>
                              <m:r>
                                <a:rPr lang="en-US" sz="4000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[</m:t>
                              </m:r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]</m:t>
                          </m:r>
                        </m:den>
                      </m:f>
                      <m:r>
                        <a:rPr lang="en-US" sz="4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f>
                        <m:fPr>
                          <m:ctrlPr>
                            <a:rPr lang="en-US" sz="4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83179-B64D-6F16-426C-28A407108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676" y="4236720"/>
                <a:ext cx="3112334" cy="15544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5">
            <a:extLst>
              <a:ext uri="{FF2B5EF4-FFF2-40B4-BE49-F238E27FC236}">
                <a16:creationId xmlns:a16="http://schemas.microsoft.com/office/drawing/2014/main" id="{5C9BA60D-539C-B398-2494-10A68634F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1" y="597119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you can find K</a:t>
            </a:r>
            <a:r>
              <a:rPr lang="en-US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you know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1270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  <p:bldP spid="9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342900" y="1242237"/>
            <a:ext cx="1150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dirty="0">
                <a:solidFill>
                  <a:srgbClr val="000000"/>
                </a:solidFill>
                <a:hlinkClick r:id="rId3"/>
              </a:rPr>
              <a:t>https://youtu.be/JbbaquQpHsw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506200" cy="1066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Link to Presentation</a:t>
            </a:r>
            <a:endParaRPr lang="en-US" sz="4800" b="1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0905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7" descr="Picture25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296501"/>
            <a:ext cx="69913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 descr="Picture26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8" y="2793448"/>
            <a:ext cx="55165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 descr="Picture27.p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480"/>
          <a:stretch/>
        </p:blipFill>
        <p:spPr bwMode="auto">
          <a:xfrm>
            <a:off x="3125250" y="3595445"/>
            <a:ext cx="5711825" cy="9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506200" cy="1066800"/>
          </a:xfrm>
        </p:spPr>
        <p:txBody>
          <a:bodyPr/>
          <a:lstStyle/>
          <a:p>
            <a:pPr algn="l" eaLnBrk="1" hangingPunct="1"/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Deriving the Relationship Between Kc and </a:t>
            </a:r>
            <a:r>
              <a:rPr lang="en-US" sz="400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endParaRPr lang="en-US" sz="44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26903" y="5029200"/>
                <a:ext cx="2308517" cy="1148456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𝑹𝑻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903" y="5029200"/>
                <a:ext cx="2308517" cy="11484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040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0" y="653386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N13 - Equilibrium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457199" y="4571137"/>
            <a:ext cx="1158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calculate K, convert K when changes to a reaction are made, and can use the size of K to determine product or reactant favored.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E1966-55CC-8A8C-EBF3-3F68008B615A}"/>
              </a:ext>
            </a:extLst>
          </p:cNvPr>
          <p:cNvSpPr txBox="1"/>
          <p:nvPr/>
        </p:nvSpPr>
        <p:spPr>
          <a:xfrm>
            <a:off x="838200" y="2284274"/>
            <a:ext cx="10820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– Equilibrium Constant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(Capitalized!)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14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2819400" y="1392236"/>
            <a:ext cx="52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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c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+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d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833413" y="2410561"/>
            <a:ext cx="2242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substituting</a:t>
            </a:r>
          </a:p>
        </p:txBody>
      </p:sp>
      <p:pic>
        <p:nvPicPr>
          <p:cNvPr id="35845" name="Picture 11" descr="Picture2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1447800" cy="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2" descr="Picture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286668"/>
            <a:ext cx="284003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3" descr="Picture3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2459832"/>
            <a:ext cx="27559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4" descr="Picture31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" y="3368427"/>
            <a:ext cx="85217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5" descr="Picture3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81586"/>
            <a:ext cx="70104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506200" cy="1066800"/>
          </a:xfrm>
        </p:spPr>
        <p:txBody>
          <a:bodyPr/>
          <a:lstStyle/>
          <a:p>
            <a:pPr algn="l" eaLnBrk="1" hangingPunct="1"/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Deriving the Relationship Between Kc and </a:t>
            </a:r>
            <a:r>
              <a:rPr lang="en-US" sz="400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endParaRPr lang="en-US" sz="44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Equilibrium Constant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87533" y="1340311"/>
            <a:ext cx="10994867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0" dirty="0">
                <a:latin typeface="+mj-lt"/>
              </a:rPr>
              <a:t>Even though the concentrations of reactants and products are not equal at equilibrium, there is a relationship between them.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Law of Mass Action</a:t>
            </a:r>
            <a:r>
              <a:rPr lang="en-US" sz="3200" dirty="0">
                <a:latin typeface="+mj-lt"/>
              </a:rPr>
              <a:t> </a:t>
            </a:r>
            <a:r>
              <a:rPr lang="en-US" sz="3200" b="0" dirty="0">
                <a:latin typeface="+mj-lt"/>
              </a:rPr>
              <a:t>or also 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Equilibrium Expression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3200" b="0" dirty="0">
                <a:latin typeface="+mj-lt"/>
              </a:rPr>
              <a:t>The relationship between the chemical equation and the concentrations of reactants and products.</a:t>
            </a:r>
            <a:endParaRPr lang="en-US" sz="3200" b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24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Equilibrium Constant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7" descr="14_Pg654_UnFigur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"/>
          <a:stretch>
            <a:fillRect/>
          </a:stretch>
        </p:blipFill>
        <p:spPr>
          <a:xfrm>
            <a:off x="8327950" y="3122627"/>
            <a:ext cx="2819400" cy="3354373"/>
          </a:xfrm>
          <a:ln w="57150">
            <a:solidFill>
              <a:srgbClr val="0070C0"/>
            </a:solidFill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55550" y="1352600"/>
            <a:ext cx="11103050" cy="48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0" dirty="0">
                <a:latin typeface="+mj-lt"/>
              </a:rPr>
              <a:t>For the general equation </a:t>
            </a:r>
            <a:r>
              <a:rPr lang="en-US" sz="3200" i="1" dirty="0" err="1">
                <a:latin typeface="+mj-lt"/>
              </a:rPr>
              <a:t>a</a:t>
            </a:r>
            <a:r>
              <a:rPr lang="en-US" sz="3200" dirty="0" err="1">
                <a:latin typeface="+mj-lt"/>
              </a:rPr>
              <a:t>A</a:t>
            </a:r>
            <a:r>
              <a:rPr lang="en-US" sz="3200" dirty="0">
                <a:latin typeface="+mj-lt"/>
              </a:rPr>
              <a:t> + </a:t>
            </a:r>
            <a:r>
              <a:rPr lang="en-US" sz="3200" i="1" dirty="0" err="1">
                <a:latin typeface="+mj-lt"/>
              </a:rPr>
              <a:t>b</a:t>
            </a:r>
            <a:r>
              <a:rPr lang="en-US" sz="3200" dirty="0" err="1">
                <a:latin typeface="+mj-lt"/>
              </a:rPr>
              <a:t>B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latin typeface="+mj-lt"/>
                <a:cs typeface="Royal Society of Chemistry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+mj-lt"/>
                <a:sym typeface="Symbol" charset="0"/>
              </a:rPr>
              <a:t> </a:t>
            </a:r>
            <a:r>
              <a:rPr lang="en-US" sz="3200" i="1" dirty="0" err="1">
                <a:latin typeface="+mj-lt"/>
                <a:sym typeface="Symbol" charset="0"/>
              </a:rPr>
              <a:t>c</a:t>
            </a:r>
            <a:r>
              <a:rPr lang="en-US" sz="3200" dirty="0" err="1">
                <a:latin typeface="+mj-lt"/>
                <a:sym typeface="Symbol" charset="0"/>
              </a:rPr>
              <a:t>C</a:t>
            </a:r>
            <a:r>
              <a:rPr lang="en-US" sz="3200" dirty="0">
                <a:latin typeface="+mj-lt"/>
                <a:sym typeface="Symbol" charset="0"/>
              </a:rPr>
              <a:t> + </a:t>
            </a:r>
            <a:r>
              <a:rPr lang="en-US" sz="3200" i="1" dirty="0" err="1">
                <a:latin typeface="+mj-lt"/>
                <a:sym typeface="Symbol" charset="0"/>
              </a:rPr>
              <a:t>d</a:t>
            </a:r>
            <a:r>
              <a:rPr lang="en-US" sz="3200" dirty="0" err="1">
                <a:latin typeface="+mj-lt"/>
                <a:sym typeface="Symbol" charset="0"/>
              </a:rPr>
              <a:t>D</a:t>
            </a:r>
            <a:endParaRPr lang="en-US" sz="3200" dirty="0">
              <a:latin typeface="+mj-lt"/>
              <a:sym typeface="Symbo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sym typeface="Symbo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latin typeface="+mj-lt"/>
                <a:sym typeface="Symbol" charset="0"/>
              </a:rPr>
              <a:t>The law of mass action</a:t>
            </a:r>
            <a:r>
              <a:rPr lang="en-US" sz="3200" dirty="0">
                <a:latin typeface="+mj-lt"/>
                <a:sym typeface="Symbol" charset="0"/>
              </a:rPr>
              <a:t> </a:t>
            </a:r>
            <a:r>
              <a:rPr lang="en-US" sz="3200" b="0" dirty="0">
                <a:latin typeface="+mj-lt"/>
                <a:sym typeface="Symbol" charset="0"/>
              </a:rPr>
              <a:t>gives the relationship below.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0" dirty="0">
                <a:latin typeface="+mj-lt"/>
              </a:rPr>
              <a:t>The lowercase letters represent the </a:t>
            </a:r>
            <a:br>
              <a:rPr lang="en-US" sz="3200" b="0" dirty="0">
                <a:latin typeface="+mj-lt"/>
              </a:rPr>
            </a:br>
            <a:r>
              <a:rPr lang="en-US" sz="3200" b="0" dirty="0">
                <a:latin typeface="+mj-lt"/>
              </a:rPr>
              <a:t>coefficients of the balanced </a:t>
            </a:r>
            <a:br>
              <a:rPr lang="en-US" sz="3200" b="0" dirty="0">
                <a:latin typeface="+mj-lt"/>
              </a:rPr>
            </a:br>
            <a:r>
              <a:rPr lang="en-US" sz="3200" b="0" dirty="0">
                <a:latin typeface="+mj-lt"/>
              </a:rPr>
              <a:t>chemical equation.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0" dirty="0">
                <a:latin typeface="+mj-lt"/>
              </a:rPr>
              <a:t>Always products over reactants </a:t>
            </a:r>
            <a:endParaRPr lang="en-US" sz="4000" b="0" i="1" dirty="0">
              <a:solidFill>
                <a:srgbClr val="3C8C93"/>
              </a:solidFill>
              <a:latin typeface="+mj-lt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i="1" dirty="0">
                <a:solidFill>
                  <a:srgbClr val="0070C0"/>
                </a:solidFill>
                <a:latin typeface="+mj-lt"/>
                <a:sym typeface="Symbol" charset="0"/>
              </a:rPr>
              <a:t>K</a:t>
            </a:r>
            <a:r>
              <a:rPr lang="en-US" sz="3200" dirty="0">
                <a:solidFill>
                  <a:srgbClr val="3C8C93"/>
                </a:solidFill>
                <a:latin typeface="+mj-lt"/>
                <a:sym typeface="Symbol" charset="0"/>
              </a:rPr>
              <a:t> </a:t>
            </a:r>
            <a:r>
              <a:rPr lang="en-US" sz="3200" b="0" dirty="0">
                <a:latin typeface="+mj-lt"/>
                <a:sym typeface="Symbol" charset="0"/>
              </a:rPr>
              <a:t>is called the</a:t>
            </a:r>
            <a:r>
              <a:rPr lang="en-US" sz="3200" dirty="0">
                <a:latin typeface="+mj-lt"/>
                <a:sym typeface="Symbol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+mj-lt"/>
                <a:sym typeface="Symbol" charset="0"/>
              </a:rPr>
              <a:t>equilibrium constant</a:t>
            </a:r>
            <a:r>
              <a:rPr lang="en-US" sz="3200" dirty="0">
                <a:latin typeface="+mj-lt"/>
                <a:sym typeface="Symbol" charset="0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b="0" dirty="0" err="1">
                <a:latin typeface="+mj-lt"/>
                <a:sym typeface="Symbol" charset="0"/>
              </a:rPr>
              <a:t>Unitless</a:t>
            </a:r>
            <a:endParaRPr lang="en-US" b="0" dirty="0">
              <a:latin typeface="+mj-lt"/>
              <a:sym typeface="Symbo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51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5137"/>
            <a:ext cx="11430000" cy="781663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Writing Equilibrium Constant Expressions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1219201"/>
            <a:ext cx="11201400" cy="24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04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800" dirty="0">
              <a:solidFill>
                <a:srgbClr val="000000"/>
              </a:solidFill>
              <a:sym typeface="Symbol" charset="0"/>
            </a:endParaRPr>
          </a:p>
          <a:p>
            <a:pPr algn="ctr"/>
            <a:r>
              <a:rPr lang="en-US" sz="4000" dirty="0">
                <a:solidFill>
                  <a:srgbClr val="000000"/>
                </a:solidFill>
                <a:sym typeface="Symbol" charset="0"/>
              </a:rPr>
              <a:t>2 N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sym typeface="Symbol" charset="0"/>
              </a:rPr>
              <a:t>O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5(</a:t>
            </a:r>
            <a:r>
              <a:rPr lang="en-US" sz="40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40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Symbol" charset="0"/>
                <a:cs typeface="Royal Society of Chemistry" charset="0"/>
                <a:sym typeface="Symbol" charset="0"/>
              </a:rPr>
              <a:t>Û</a:t>
            </a:r>
            <a:r>
              <a:rPr lang="en-US" sz="4000" dirty="0">
                <a:solidFill>
                  <a:srgbClr val="000000"/>
                </a:solidFill>
                <a:sym typeface="Symbol" charset="0"/>
              </a:rPr>
              <a:t> 4 NO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2(</a:t>
            </a:r>
            <a:r>
              <a:rPr lang="en-US" sz="40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4000" dirty="0">
                <a:solidFill>
                  <a:srgbClr val="000000"/>
                </a:solidFill>
                <a:sym typeface="Symbol" charset="0"/>
              </a:rPr>
              <a:t> + O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2(</a:t>
            </a:r>
            <a:r>
              <a:rPr lang="en-US" sz="40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4000" baseline="-25000" dirty="0">
                <a:solidFill>
                  <a:srgbClr val="000000"/>
                </a:solidFill>
                <a:sym typeface="Symbol" charset="0"/>
              </a:rPr>
              <a:t>) </a:t>
            </a:r>
          </a:p>
          <a:p>
            <a:endParaRPr lang="en-US" sz="2800" baseline="-25000" dirty="0">
              <a:solidFill>
                <a:srgbClr val="000000"/>
              </a:solidFill>
              <a:sym typeface="Symbol" charset="0"/>
            </a:endParaRPr>
          </a:p>
          <a:p>
            <a:pPr algn="ctr"/>
            <a:r>
              <a:rPr lang="en-US" sz="3600" b="0" dirty="0">
                <a:solidFill>
                  <a:srgbClr val="000000"/>
                </a:solidFill>
                <a:sym typeface="Symbol" charset="0"/>
              </a:rPr>
              <a:t>The equilibrium constant expression is:</a:t>
            </a:r>
            <a:endParaRPr lang="en-US" sz="2800" b="0" dirty="0">
              <a:solidFill>
                <a:srgbClr val="000000"/>
              </a:solidFill>
              <a:sym typeface="Symbol" charset="0"/>
            </a:endParaRPr>
          </a:p>
          <a:p>
            <a:endParaRPr lang="en-US" sz="2800" dirty="0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42968"/>
            <a:ext cx="426034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812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12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[   ]s of pure solids and pure liquids do not change during the course of a reaction.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Because their [  ]s don</a:t>
            </a:r>
            <a:r>
              <a:rPr lang="ja-JP" altLang="en-US" sz="3200" b="0" dirty="0">
                <a:solidFill>
                  <a:srgbClr val="000000"/>
                </a:solidFill>
                <a:effectLst/>
                <a:latin typeface="Arial" charset="0"/>
              </a:rPr>
              <a:t>’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t change, solids and liquids are not included in the equilibrium constant expression.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br>
              <a:rPr lang="en-US" sz="2400" i="1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Arial" charset="0"/>
                <a:sym typeface="Symbol" charset="0"/>
              </a:rPr>
              <a:t>the equilibrium constant expression is as follows: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61653"/>
            <a:ext cx="8382000" cy="45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3963616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506200" cy="1066800"/>
          </a:xfrm>
        </p:spPr>
        <p:txBody>
          <a:bodyPr/>
          <a:lstStyle/>
          <a:p>
            <a:pPr algn="l" eaLnBrk="1" hangingPunct="1"/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Heterogeneous Equilibria</a:t>
            </a:r>
            <a:endParaRPr lang="en-US" sz="44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015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6858000" y="1905506"/>
            <a:ext cx="5029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dirty="0">
                <a:solidFill>
                  <a:srgbClr val="000000"/>
                </a:solidFill>
              </a:rPr>
              <a:t>The </a:t>
            </a:r>
            <a:r>
              <a:rPr lang="en-US" sz="3200" b="0" i="1" u="sng" dirty="0">
                <a:solidFill>
                  <a:srgbClr val="000000"/>
                </a:solidFill>
              </a:rPr>
              <a:t>amount</a:t>
            </a:r>
            <a:r>
              <a:rPr lang="en-US" sz="3200" b="0" dirty="0">
                <a:solidFill>
                  <a:srgbClr val="000000"/>
                </a:solidFill>
              </a:rPr>
              <a:t> of C is different, but the concentrations of CO and CO</a:t>
            </a:r>
            <a:r>
              <a:rPr lang="en-US" sz="3200" b="0" baseline="-25000" dirty="0">
                <a:solidFill>
                  <a:srgbClr val="000000"/>
                </a:solidFill>
              </a:rPr>
              <a:t>2</a:t>
            </a:r>
            <a:r>
              <a:rPr lang="en-US" sz="3200" b="0" dirty="0">
                <a:solidFill>
                  <a:srgbClr val="000000"/>
                </a:solidFill>
              </a:rPr>
              <a:t> remain the same.  Therefore, the amount of C has no effect on the position of equilibrium.</a:t>
            </a:r>
          </a:p>
        </p:txBody>
      </p:sp>
      <p:pic>
        <p:nvPicPr>
          <p:cNvPr id="37892" name="Picture 7" descr="14_0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"/>
          <a:stretch>
            <a:fillRect/>
          </a:stretch>
        </p:blipFill>
        <p:spPr bwMode="auto">
          <a:xfrm>
            <a:off x="914400" y="1780381"/>
            <a:ext cx="54864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506200" cy="1066800"/>
          </a:xfrm>
        </p:spPr>
        <p:txBody>
          <a:bodyPr/>
          <a:lstStyle/>
          <a:p>
            <a:pPr algn="l" eaLnBrk="1" hangingPunct="1"/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Heterogeneous Equilibria</a:t>
            </a:r>
            <a:endParaRPr lang="en-US" sz="44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7491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0853"/>
            <a:ext cx="8001000" cy="8382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 Favored Equilibrium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82677" y="1133013"/>
            <a:ext cx="1181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values for </a:t>
            </a:r>
            <a:r>
              <a:rPr lang="en-US" sz="32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signify the reaction is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favored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858962" y="5284788"/>
            <a:ext cx="8093076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equilibrium is achieved,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reactant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converted to product</a:t>
            </a:r>
          </a:p>
        </p:txBody>
      </p:sp>
      <p:pic>
        <p:nvPicPr>
          <p:cNvPr id="33800" name="Picture 8" descr="Equilibriu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1811245"/>
            <a:ext cx="3810000" cy="3379788"/>
          </a:xfrm>
          <a:prstGeom prst="rect">
            <a:avLst/>
          </a:prstGeom>
          <a:noFill/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3381"/>
            <a:ext cx="8763000" cy="579438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Large Equilibrium Constant</a:t>
            </a:r>
          </a:p>
        </p:txBody>
      </p:sp>
      <p:pic>
        <p:nvPicPr>
          <p:cNvPr id="27651" name="Picture 6" descr="14_04_Figu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>
            <a:fillRect/>
          </a:stretch>
        </p:blipFill>
        <p:spPr bwMode="auto">
          <a:xfrm>
            <a:off x="381000" y="1752600"/>
            <a:ext cx="913101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8C96A-E0C0-4723-9978-0BDFC34B6211}"/>
              </a:ext>
            </a:extLst>
          </p:cNvPr>
          <p:cNvSpPr txBox="1"/>
          <p:nvPr/>
        </p:nvSpPr>
        <p:spPr>
          <a:xfrm>
            <a:off x="8077200" y="1382160"/>
            <a:ext cx="3370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FAVORED</a:t>
            </a:r>
          </a:p>
          <a:p>
            <a:pPr algn="ctr"/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products = Large numerator =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K value</a:t>
            </a:r>
          </a:p>
        </p:txBody>
      </p:sp>
    </p:spTree>
    <p:extLst>
      <p:ext uri="{BB962C8B-B14F-4D97-AF65-F5344CB8AC3E}">
        <p14:creationId xmlns:p14="http://schemas.microsoft.com/office/powerpoint/2010/main" val="32658447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775</Words>
  <Application>Microsoft Office PowerPoint</Application>
  <PresentationFormat>Widescreen</PresentationFormat>
  <Paragraphs>117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Comic Sans MS</vt:lpstr>
      <vt:lpstr>Impact</vt:lpstr>
      <vt:lpstr>Symbol</vt:lpstr>
      <vt:lpstr>chemistry</vt:lpstr>
      <vt:lpstr>1_Default Design</vt:lpstr>
      <vt:lpstr>Office Theme</vt:lpstr>
      <vt:lpstr>N13 - Equilibrium</vt:lpstr>
      <vt:lpstr>N13 - Equilibrium</vt:lpstr>
      <vt:lpstr>Equilibrium Constant</vt:lpstr>
      <vt:lpstr>Equilibrium Constant</vt:lpstr>
      <vt:lpstr>Writing Equilibrium Constant Expressions</vt:lpstr>
      <vt:lpstr>Heterogeneous Equilibria</vt:lpstr>
      <vt:lpstr>Heterogeneous Equilibria</vt:lpstr>
      <vt:lpstr>Product Favored Equilibrium</vt:lpstr>
      <vt:lpstr>A Large Equilibrium Constant</vt:lpstr>
      <vt:lpstr>Reactant Favored Equilibrium</vt:lpstr>
      <vt:lpstr>A Small Equilibrium Constant</vt:lpstr>
      <vt:lpstr>Relationships between K and Chemical Equations</vt:lpstr>
      <vt:lpstr>Relationships between K and Chemical Equations</vt:lpstr>
      <vt:lpstr>Relationships between K and Chemical Equations</vt:lpstr>
      <vt:lpstr>Equilibrium Constants for Rxns Involving Gases</vt:lpstr>
      <vt:lpstr>Kc and Kp</vt:lpstr>
      <vt:lpstr>Connecting K to k</vt:lpstr>
      <vt:lpstr>YouTube Link to Presentation</vt:lpstr>
      <vt:lpstr>Deriving the Relationship Between Kc and Kp</vt:lpstr>
      <vt:lpstr>Deriving the Relationship Between Kc and Kp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Stephanie [DH]</cp:lastModifiedBy>
  <cp:revision>130</cp:revision>
  <cp:lastPrinted>2018-10-08T20:25:31Z</cp:lastPrinted>
  <dcterms:created xsi:type="dcterms:W3CDTF">2006-06-20T23:17:27Z</dcterms:created>
  <dcterms:modified xsi:type="dcterms:W3CDTF">2024-06-06T21:21:17Z</dcterms:modified>
</cp:coreProperties>
</file>