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84" r:id="rId3"/>
  </p:sldMasterIdLst>
  <p:notesMasterIdLst>
    <p:notesMasterId r:id="rId28"/>
  </p:notesMasterIdLst>
  <p:handoutMasterIdLst>
    <p:handoutMasterId r:id="rId29"/>
  </p:handoutMasterIdLst>
  <p:sldIdLst>
    <p:sldId id="317" r:id="rId4"/>
    <p:sldId id="333" r:id="rId5"/>
    <p:sldId id="318" r:id="rId6"/>
    <p:sldId id="338" r:id="rId7"/>
    <p:sldId id="335" r:id="rId8"/>
    <p:sldId id="339" r:id="rId9"/>
    <p:sldId id="337" r:id="rId10"/>
    <p:sldId id="260" r:id="rId11"/>
    <p:sldId id="261" r:id="rId12"/>
    <p:sldId id="262" r:id="rId13"/>
    <p:sldId id="263" r:id="rId14"/>
    <p:sldId id="324" r:id="rId15"/>
    <p:sldId id="332" r:id="rId16"/>
    <p:sldId id="323" r:id="rId17"/>
    <p:sldId id="330" r:id="rId18"/>
    <p:sldId id="329" r:id="rId19"/>
    <p:sldId id="322" r:id="rId20"/>
    <p:sldId id="327" r:id="rId21"/>
    <p:sldId id="328" r:id="rId22"/>
    <p:sldId id="326" r:id="rId23"/>
    <p:sldId id="331" r:id="rId24"/>
    <p:sldId id="336" r:id="rId25"/>
    <p:sldId id="340" r:id="rId26"/>
    <p:sldId id="334" r:id="rId27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99FF66"/>
    <a:srgbClr val="4D4D4D"/>
    <a:srgbClr val="FF3300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/>
    <p:restoredTop sz="94586"/>
  </p:normalViewPr>
  <p:slideViewPr>
    <p:cSldViewPr>
      <p:cViewPr varScale="1">
        <p:scale>
          <a:sx n="69" d="100"/>
          <a:sy n="69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EB2AB9-ADD8-904F-89BF-C228FA7C49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780E3-F432-6D4A-B2F1-3CF62F5D54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DAD1-BE38-0846-8B94-60E82E9364E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D470D-8F1D-4345-95C1-53052E186F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1D749-AFB3-BF4C-BB87-29323CAF02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BFA04-2B18-5142-8D9D-059976440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1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E084F-DE1A-714B-BEA3-39BFE3AB415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AC730-557A-2F4F-B35C-456DEB8F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4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1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92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63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00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4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9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1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3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18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8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72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6A5D-6767-754F-9F8D-52A278970C7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6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3FA2D-B471-44C2-9DA2-21F3D70E1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80A56-0304-4776-B52A-D58E36882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A9FFA-D4CD-4575-93A5-8D1F51ADD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282B6-6D95-4655-850A-4F6BE99B6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B3DC-DFFE-49FA-9BE7-DA0841CDD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B5330-36A8-4F0E-A761-3920541EC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B142C-ABD6-4764-ACDD-31654767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CF-090B-40BD-AD11-D2E98E2F5E2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EC6E9-4BB1-49AF-9330-5EB29FD2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56278-9D5F-4710-B325-6B27F32A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B6E-201C-4FAE-B135-43FECC92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54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F4B1C-9046-49CF-A230-13F64112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9CA7-573D-4EF0-8E24-4B71E38BF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E7D19-DE28-49C6-A9BE-02A8AAAF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CF-090B-40BD-AD11-D2E98E2F5E2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7EFC1-05D9-481B-A47D-8E37BE7A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DF50B-2946-4AAE-8CE0-23032C5A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B6E-201C-4FAE-B135-43FECC92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82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4E6D-78A9-405A-9686-31E8F223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D771F-96C1-47B1-B623-EFC7DEC4E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92716-D7F7-4858-B3B3-A83AA520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CF-090B-40BD-AD11-D2E98E2F5E2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CCC12-B2D6-4020-B92D-2A5B526A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F96B3-9EA4-4C95-B9E5-815F6C67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B6E-201C-4FAE-B135-43FECC92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DCE0-8D8F-41BF-8E42-7C6A5D17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28570-95DB-4866-8FF3-30345982E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5BD11-5D94-460E-97F3-5A1E16616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DC6F0-E61C-4A78-80E1-E24EE18A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CF-090B-40BD-AD11-D2E98E2F5E2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AE57E-AACD-4C3F-9973-7744C2E0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553B1-4591-46B2-853F-912E001B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B6E-201C-4FAE-B135-43FECC92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15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1171-562A-4533-A585-53E1F5DC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7C0A6-D874-4339-A0BB-B36158A1D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57A3B-B1AC-40B2-8900-206162B4B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5392F-9055-4D64-9418-38CDCEE51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827DE-235B-44ED-A35E-7B4D6C095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58A13-0E15-4FBE-89D2-A44CFA22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CF-090B-40BD-AD11-D2E98E2F5E2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6CCE5-F5E8-4EE6-A572-04E5058F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00FBE-EAC8-4EF7-AAD1-ACA483C4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B6E-201C-4FAE-B135-43FECC92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3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BFE5-92CA-467E-B8E8-7C27C9F9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95A3B-E173-4D65-A4B3-12A58DDC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CF-090B-40BD-AD11-D2E98E2F5E2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27673-F5DD-4FB5-A16D-B06D638C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E46FE-D272-4C8F-8D0A-C2FA9EA5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B6E-201C-4FAE-B135-43FECC92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20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8AABB-DB1A-4A78-8B45-DE65408D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CF-090B-40BD-AD11-D2E98E2F5E2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63BB1-600A-49CA-866B-0096D363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308D8-32D4-464C-A71D-C338D4D2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B6E-201C-4FAE-B135-43FECC92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A63C4-A997-4936-AD76-3305D4FBF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6E77-4479-403D-B1FC-A84E34FD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F1766-6A9F-4908-B542-459CCC587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87B62-1DEC-4FB5-A750-247788D01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3DF12-6174-4678-B1B0-B9FF8BD6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CF-090B-40BD-AD11-D2E98E2F5E2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38FE-CB2E-44F2-88CE-E8263D3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43A44-566C-4B64-9D32-A64796C7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B6E-201C-4FAE-B135-43FECC92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6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5B09-C160-4F78-B1DF-FD114B30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F8552-25A6-426C-9F69-F96AE2092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89EAB-8584-46C2-A1B2-90F70A631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FAA6D-EB03-49EC-9E8A-76DF90EB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CF-090B-40BD-AD11-D2E98E2F5E2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8161D-2CC7-4388-8F5D-96564412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9E22B-7764-4BA3-BB54-753C8ADD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B6E-201C-4FAE-B135-43FECC92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97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60D3-EA04-4F99-B757-164D1DA8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E8CD3-CD9C-494F-92DA-D6CD0AEAB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21680-2EA2-4824-9FA9-D19F6C61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CF-090B-40BD-AD11-D2E98E2F5E2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04324-BDA2-456A-A453-D99A58C6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82E50-383B-4277-98B1-18FF25C7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B6E-201C-4FAE-B135-43FECC92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B1647-7F97-4FD6-AE8F-41530A472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DC7DB-1255-4B37-A04F-7735E07B8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26244-E9C0-4782-B8EB-23E27A4C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CF-090B-40BD-AD11-D2E98E2F5E2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54139-F9E2-41F6-9A30-312F44AE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4A53D-3EB1-407F-86D6-C10E7223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B6E-201C-4FAE-B135-43FECC92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3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2E6D6-9ED1-4FC5-8274-C0F9A35A1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3ECE5-D5C4-43E4-B3FD-5D5C80926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B3AA6-2F07-43DD-9B68-90B13CE00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F802E-4839-4AB9-9A32-6CBCDFD12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254DD-52A7-4E0B-86E2-3F4EFBA3E3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E735E-1DD3-4CCD-BDD6-01FB682E4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DFA5FEF7-1D8F-4C63-9A96-A3CCC9F59E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4AAEF-B271-4517-BAC9-EAED22F2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9FDA-BBC2-4471-8EB5-3763BFD2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ACBB5-74EF-4577-B4CB-B9AEF24D2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75888-8AA8-4A02-AA37-CB0818FA9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FB8AC-9CDF-48FD-ADA7-1F0248DD2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FEF7-1D8F-4C63-9A96-A3CCC9F5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UdunOfj-O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UdunOfj-O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481447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N14 - Equilibrium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85799" y="3159204"/>
            <a:ext cx="10820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6600" dirty="0" err="1">
                <a:latin typeface="Arial" charset="0"/>
              </a:rPr>
              <a:t>â</a:t>
            </a: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telier’s</a:t>
            </a: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Principle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E8D273-4CFC-108D-9024-903B50CC6B69}"/>
              </a:ext>
            </a:extLst>
          </p:cNvPr>
          <p:cNvSpPr txBox="1"/>
          <p:nvPr/>
        </p:nvSpPr>
        <p:spPr>
          <a:xfrm>
            <a:off x="381000" y="6101980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to YouTube Presentation: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https://youtu.be/lUdunOfj-OE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1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10" y="327917"/>
            <a:ext cx="7772400" cy="872471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440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Chatelier</a:t>
            </a: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Example #3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68710" y="1371600"/>
            <a:ext cx="1128989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closed container of water and its vapor is at equilibrium. Vapor is removed from the system.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57600" y="2514601"/>
            <a:ext cx="464742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 +  Energy 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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vapor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8153400" y="3048000"/>
            <a:ext cx="0" cy="914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76300" y="4810035"/>
            <a:ext cx="107442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temporarily shifts to the _______ to reach a new equilibrium.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800600" y="3276600"/>
            <a:ext cx="2895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534400" y="4702313"/>
            <a:ext cx="132440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 animBg="1"/>
      <p:bldP spid="10246" grpId="0"/>
      <p:bldP spid="10247" grpId="0" animBg="1"/>
      <p:bldP spid="102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8126"/>
            <a:ext cx="7772400" cy="1000125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440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Chatelier</a:t>
            </a: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Example #4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417638"/>
            <a:ext cx="9829801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closed container of N</a:t>
            </a:r>
            <a:r>
              <a:rPr lang="en-US" sz="3600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NO</a:t>
            </a:r>
            <a:r>
              <a:rPr lang="en-US" sz="3600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at equilibrium. The pressure is increased.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429000" y="3151188"/>
            <a:ext cx="63246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 Energy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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2 NO</a:t>
            </a:r>
            <a:r>
              <a:rPr lang="en-US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(g)</a:t>
            </a:r>
            <a:r>
              <a:rPr lang="en-US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7700" y="4203521"/>
            <a:ext cx="10896600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temporarily shifts to the _______ to reach a new equilibrium, because there are 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moles </a:t>
            </a:r>
            <a:r>
              <a:rPr lang="en-US" sz="36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gas</a:t>
            </a:r>
            <a:r>
              <a:rPr lang="en-US" sz="3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that side of the equation.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4876800" y="2971800"/>
            <a:ext cx="3048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534400" y="4131678"/>
            <a:ext cx="955711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 animBg="1"/>
      <p:bldP spid="112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Effect of Volume Changes on Equilibrium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5981" y="1154192"/>
            <a:ext cx="816281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000000"/>
                </a:solidFill>
              </a:rPr>
              <a:t>Increase Pressure, Lower Volume </a:t>
            </a:r>
          </a:p>
          <a:p>
            <a:r>
              <a:rPr lang="en-US" sz="3200" b="0" dirty="0">
                <a:solidFill>
                  <a:srgbClr val="000000"/>
                </a:solidFill>
              </a:rPr>
              <a:t>Equilibrium will shift to the side that has </a:t>
            </a:r>
            <a:r>
              <a:rPr lang="en-US" sz="3200" i="1" u="sng" dirty="0">
                <a:solidFill>
                  <a:srgbClr val="000000"/>
                </a:solidFill>
              </a:rPr>
              <a:t>fewer moles of gas particles</a:t>
            </a:r>
            <a:r>
              <a:rPr lang="en-US" sz="3200" b="0" dirty="0">
                <a:solidFill>
                  <a:srgbClr val="000000"/>
                </a:solidFill>
              </a:rPr>
              <a:t>. </a:t>
            </a:r>
            <a:br>
              <a:rPr lang="en-US" sz="3200" b="0" dirty="0">
                <a:solidFill>
                  <a:srgbClr val="000000"/>
                </a:solidFill>
              </a:rPr>
            </a:br>
            <a:r>
              <a:rPr lang="en-US" sz="3200" b="0" dirty="0">
                <a:solidFill>
                  <a:srgbClr val="000000"/>
                </a:solidFill>
              </a:rPr>
              <a:t>Helps to relieve the pressure. </a:t>
            </a:r>
          </a:p>
          <a:p>
            <a:endParaRPr lang="en-US" sz="3200" b="0" dirty="0">
              <a:solidFill>
                <a:srgbClr val="000000"/>
              </a:solidFill>
            </a:endParaRPr>
          </a:p>
          <a:p>
            <a:pPr algn="ctr"/>
            <a:r>
              <a:rPr lang="en-US" sz="3200" b="0" dirty="0">
                <a:solidFill>
                  <a:srgbClr val="000000"/>
                </a:solidFill>
              </a:rPr>
              <a:t>N</a:t>
            </a:r>
            <a:r>
              <a:rPr lang="en-US" sz="3200" b="0" baseline="-25000" dirty="0">
                <a:solidFill>
                  <a:srgbClr val="000000"/>
                </a:solidFill>
              </a:rPr>
              <a:t>2(g)</a:t>
            </a:r>
            <a:r>
              <a:rPr lang="en-US" sz="3200" b="0" dirty="0">
                <a:solidFill>
                  <a:srgbClr val="000000"/>
                </a:solidFill>
              </a:rPr>
              <a:t> + 3H</a:t>
            </a:r>
            <a:r>
              <a:rPr lang="en-US" sz="3200" b="0" baseline="-25000" dirty="0">
                <a:solidFill>
                  <a:srgbClr val="000000"/>
                </a:solidFill>
              </a:rPr>
              <a:t>2(g)</a:t>
            </a:r>
            <a:r>
              <a:rPr lang="en-US" sz="3200" b="0" dirty="0">
                <a:solidFill>
                  <a:srgbClr val="000000"/>
                </a:solidFill>
              </a:rPr>
              <a:t>    ↔    2NH</a:t>
            </a:r>
            <a:r>
              <a:rPr lang="en-US" sz="3200" b="0" baseline="-25000" dirty="0">
                <a:solidFill>
                  <a:srgbClr val="000000"/>
                </a:solidFill>
              </a:rPr>
              <a:t>3(g)</a:t>
            </a:r>
          </a:p>
          <a:p>
            <a:pPr algn="ctr"/>
            <a:endParaRPr lang="en-US" sz="3200" b="0" dirty="0">
              <a:solidFill>
                <a:srgbClr val="000000"/>
              </a:solidFill>
            </a:endParaRPr>
          </a:p>
          <a:p>
            <a:endParaRPr lang="en-US" sz="3200" b="0" dirty="0">
              <a:solidFill>
                <a:srgbClr val="000000"/>
              </a:solidFill>
            </a:endParaRPr>
          </a:p>
          <a:p>
            <a:endParaRPr lang="en-US" sz="3200" b="0" dirty="0">
              <a:solidFill>
                <a:srgbClr val="000000"/>
              </a:solidFill>
            </a:endParaRPr>
          </a:p>
        </p:txBody>
      </p:sp>
      <p:pic>
        <p:nvPicPr>
          <p:cNvPr id="7" name="Picture 9" descr="C14_p68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66" r="53339" b="20255"/>
          <a:stretch/>
        </p:blipFill>
        <p:spPr bwMode="auto">
          <a:xfrm>
            <a:off x="418672" y="1052868"/>
            <a:ext cx="3238928" cy="55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ECC32C-AC8B-4F20-8351-57AAA495139A}"/>
              </a:ext>
            </a:extLst>
          </p:cNvPr>
          <p:cNvSpPr txBox="1"/>
          <p:nvPr/>
        </p:nvSpPr>
        <p:spPr>
          <a:xfrm>
            <a:off x="5867400" y="41910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moles 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17BC1-4AC2-4481-8DFB-63C1CDAC6033}"/>
              </a:ext>
            </a:extLst>
          </p:cNvPr>
          <p:cNvSpPr txBox="1"/>
          <p:nvPr/>
        </p:nvSpPr>
        <p:spPr>
          <a:xfrm>
            <a:off x="8839200" y="4190999"/>
            <a:ext cx="158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moles </a:t>
            </a:r>
            <a:b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3C9D5-6D0C-42CA-BB44-4F70D47A1779}"/>
              </a:ext>
            </a:extLst>
          </p:cNvPr>
          <p:cNvSpPr txBox="1"/>
          <p:nvPr/>
        </p:nvSpPr>
        <p:spPr>
          <a:xfrm>
            <a:off x="4778769" y="5465052"/>
            <a:ext cx="651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would shift to right, </a:t>
            </a:r>
            <a:b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more products</a:t>
            </a:r>
          </a:p>
        </p:txBody>
      </p:sp>
    </p:spTree>
    <p:extLst>
      <p:ext uri="{BB962C8B-B14F-4D97-AF65-F5344CB8AC3E}">
        <p14:creationId xmlns:p14="http://schemas.microsoft.com/office/powerpoint/2010/main" val="23112943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Effect of Volume Changes on Equilibrium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5981" y="1154192"/>
            <a:ext cx="816281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000000"/>
                </a:solidFill>
              </a:rPr>
              <a:t>Decrease Pressure, Increase Volume </a:t>
            </a:r>
          </a:p>
          <a:p>
            <a:r>
              <a:rPr lang="en-US" sz="3200" b="0" dirty="0">
                <a:solidFill>
                  <a:srgbClr val="000000"/>
                </a:solidFill>
              </a:rPr>
              <a:t>Equilibrium will shift to the side that has </a:t>
            </a:r>
            <a:r>
              <a:rPr lang="en-US" sz="3200" i="1" u="sng" dirty="0">
                <a:solidFill>
                  <a:srgbClr val="000000"/>
                </a:solidFill>
              </a:rPr>
              <a:t>more moles of gas particles</a:t>
            </a:r>
            <a:r>
              <a:rPr lang="en-US" sz="3200" b="0" dirty="0">
                <a:solidFill>
                  <a:srgbClr val="000000"/>
                </a:solidFill>
              </a:rPr>
              <a:t>. </a:t>
            </a:r>
            <a:br>
              <a:rPr lang="en-US" sz="3200" b="0" dirty="0">
                <a:solidFill>
                  <a:srgbClr val="000000"/>
                </a:solidFill>
              </a:rPr>
            </a:br>
            <a:r>
              <a:rPr lang="en-US" sz="3200" b="0" dirty="0">
                <a:solidFill>
                  <a:srgbClr val="000000"/>
                </a:solidFill>
              </a:rPr>
              <a:t>Helps to raise the pressure. </a:t>
            </a:r>
          </a:p>
          <a:p>
            <a:endParaRPr lang="en-US" sz="3200" b="0" dirty="0">
              <a:solidFill>
                <a:srgbClr val="000000"/>
              </a:solidFill>
            </a:endParaRPr>
          </a:p>
          <a:p>
            <a:pPr algn="ctr"/>
            <a:r>
              <a:rPr lang="en-US" sz="3200" b="0" dirty="0">
                <a:solidFill>
                  <a:srgbClr val="000000"/>
                </a:solidFill>
              </a:rPr>
              <a:t>N</a:t>
            </a:r>
            <a:r>
              <a:rPr lang="en-US" sz="3200" b="0" baseline="-25000" dirty="0">
                <a:solidFill>
                  <a:srgbClr val="000000"/>
                </a:solidFill>
              </a:rPr>
              <a:t>2(g)</a:t>
            </a:r>
            <a:r>
              <a:rPr lang="en-US" sz="3200" b="0" dirty="0">
                <a:solidFill>
                  <a:srgbClr val="000000"/>
                </a:solidFill>
              </a:rPr>
              <a:t> + 3H</a:t>
            </a:r>
            <a:r>
              <a:rPr lang="en-US" sz="3200" b="0" baseline="-25000" dirty="0">
                <a:solidFill>
                  <a:srgbClr val="000000"/>
                </a:solidFill>
              </a:rPr>
              <a:t>2(g)</a:t>
            </a:r>
            <a:r>
              <a:rPr lang="en-US" sz="3200" b="0" dirty="0">
                <a:solidFill>
                  <a:srgbClr val="000000"/>
                </a:solidFill>
              </a:rPr>
              <a:t>    ↔    2NH</a:t>
            </a:r>
            <a:r>
              <a:rPr lang="en-US" sz="3200" b="0" baseline="-25000" dirty="0">
                <a:solidFill>
                  <a:srgbClr val="000000"/>
                </a:solidFill>
              </a:rPr>
              <a:t>3(g)</a:t>
            </a:r>
          </a:p>
          <a:p>
            <a:pPr algn="ctr"/>
            <a:endParaRPr lang="en-US" sz="3200" b="0" dirty="0">
              <a:solidFill>
                <a:srgbClr val="000000"/>
              </a:solidFill>
            </a:endParaRPr>
          </a:p>
          <a:p>
            <a:endParaRPr lang="en-US" sz="3200" b="0" dirty="0">
              <a:solidFill>
                <a:srgbClr val="000000"/>
              </a:solidFill>
            </a:endParaRPr>
          </a:p>
          <a:p>
            <a:endParaRPr lang="en-US" sz="3200" b="0" dirty="0">
              <a:solidFill>
                <a:srgbClr val="000000"/>
              </a:solidFill>
            </a:endParaRPr>
          </a:p>
        </p:txBody>
      </p:sp>
      <p:pic>
        <p:nvPicPr>
          <p:cNvPr id="7" name="Picture 9" descr="C14_p68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66" r="53339" b="20255"/>
          <a:stretch/>
        </p:blipFill>
        <p:spPr bwMode="auto">
          <a:xfrm>
            <a:off x="418672" y="1052868"/>
            <a:ext cx="3238928" cy="55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ECC32C-AC8B-4F20-8351-57AAA495139A}"/>
              </a:ext>
            </a:extLst>
          </p:cNvPr>
          <p:cNvSpPr txBox="1"/>
          <p:nvPr/>
        </p:nvSpPr>
        <p:spPr>
          <a:xfrm>
            <a:off x="5867400" y="41910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moles </a:t>
            </a:r>
            <a:b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17BC1-4AC2-4481-8DFB-63C1CDAC6033}"/>
              </a:ext>
            </a:extLst>
          </p:cNvPr>
          <p:cNvSpPr txBox="1"/>
          <p:nvPr/>
        </p:nvSpPr>
        <p:spPr>
          <a:xfrm>
            <a:off x="8839200" y="4190999"/>
            <a:ext cx="158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moles 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3C9D5-6D0C-42CA-BB44-4F70D47A1779}"/>
              </a:ext>
            </a:extLst>
          </p:cNvPr>
          <p:cNvSpPr txBox="1"/>
          <p:nvPr/>
        </p:nvSpPr>
        <p:spPr>
          <a:xfrm>
            <a:off x="4778769" y="5465052"/>
            <a:ext cx="651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would shift to left, </a:t>
            </a:r>
            <a:b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more reactants</a:t>
            </a:r>
          </a:p>
        </p:txBody>
      </p:sp>
    </p:spTree>
    <p:extLst>
      <p:ext uri="{BB962C8B-B14F-4D97-AF65-F5344CB8AC3E}">
        <p14:creationId xmlns:p14="http://schemas.microsoft.com/office/powerpoint/2010/main" val="6220343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Effect of [   ] Changes on Equilibrium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5578476"/>
            <a:ext cx="1143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70C0"/>
                </a:solidFill>
              </a:rPr>
              <a:t>When N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O</a:t>
            </a:r>
            <a:r>
              <a:rPr lang="en-US" sz="2800" baseline="-25000" dirty="0">
                <a:solidFill>
                  <a:srgbClr val="0070C0"/>
                </a:solidFill>
              </a:rPr>
              <a:t>4 </a:t>
            </a:r>
            <a:r>
              <a:rPr lang="en-US" sz="2800" dirty="0">
                <a:solidFill>
                  <a:srgbClr val="0070C0"/>
                </a:solidFill>
              </a:rPr>
              <a:t>is added, some of it decomposes to make more NO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Picture 7" descr="14_10_Figure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28"/>
          <a:stretch>
            <a:fillRect/>
          </a:stretch>
        </p:blipFill>
        <p:spPr bwMode="auto">
          <a:xfrm>
            <a:off x="3200401" y="1130300"/>
            <a:ext cx="545941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953000" y="1143000"/>
            <a:ext cx="3706814" cy="40544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495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Effect of [   ] Changes on Equilibrium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5578476"/>
            <a:ext cx="1143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70C0"/>
                </a:solidFill>
              </a:rPr>
              <a:t>When N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O</a:t>
            </a:r>
            <a:r>
              <a:rPr lang="en-US" sz="2800" baseline="-25000" dirty="0">
                <a:solidFill>
                  <a:srgbClr val="0070C0"/>
                </a:solidFill>
              </a:rPr>
              <a:t>4 </a:t>
            </a:r>
            <a:r>
              <a:rPr lang="en-US" sz="2800" dirty="0">
                <a:solidFill>
                  <a:srgbClr val="0070C0"/>
                </a:solidFill>
              </a:rPr>
              <a:t>is added, some of it decomposes to make more NO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Picture 7" descr="14_10_Figure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28"/>
          <a:stretch>
            <a:fillRect/>
          </a:stretch>
        </p:blipFill>
        <p:spPr bwMode="auto">
          <a:xfrm>
            <a:off x="3200401" y="1130300"/>
            <a:ext cx="545941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553200" y="1127126"/>
            <a:ext cx="3706814" cy="40544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6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Effect of [   ] Changes on Equilibrium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5578476"/>
            <a:ext cx="1143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70C0"/>
                </a:solidFill>
              </a:rPr>
              <a:t>When N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O</a:t>
            </a:r>
            <a:r>
              <a:rPr lang="en-US" sz="2800" baseline="-25000" dirty="0">
                <a:solidFill>
                  <a:srgbClr val="0070C0"/>
                </a:solidFill>
              </a:rPr>
              <a:t>4 </a:t>
            </a:r>
            <a:r>
              <a:rPr lang="en-US" sz="2800" dirty="0">
                <a:solidFill>
                  <a:srgbClr val="0070C0"/>
                </a:solidFill>
              </a:rPr>
              <a:t>is added, some of it decomposes to make more NO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Picture 7" descr="14_10_Figure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28"/>
          <a:stretch>
            <a:fillRect/>
          </a:stretch>
        </p:blipFill>
        <p:spPr bwMode="auto">
          <a:xfrm>
            <a:off x="3200401" y="1130300"/>
            <a:ext cx="545941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F5AFB4-86BD-48C2-B149-A544FE28EE8E}"/>
              </a:ext>
            </a:extLst>
          </p:cNvPr>
          <p:cNvSpPr/>
          <p:nvPr/>
        </p:nvSpPr>
        <p:spPr bwMode="auto">
          <a:xfrm>
            <a:off x="8991600" y="1794669"/>
            <a:ext cx="2590800" cy="15240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Notice how it is at a NEW equilibrium?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FF468AB1-77A1-6FDC-7E73-65EABFEA1AB5}"/>
                  </a:ext>
                </a:extLst>
              </p:cNvPr>
              <p:cNvSpPr/>
              <p:nvPr/>
            </p:nvSpPr>
            <p:spPr bwMode="auto">
              <a:xfrm>
                <a:off x="381000" y="1150938"/>
                <a:ext cx="2667000" cy="407908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cs typeface="Arial" panose="020B0604020202020204" pitchFamily="34" charset="0"/>
                  </a:rPr>
                  <a:t>LOTS of [  ]’s lead to same K value!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4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den>
                      </m:f>
                      <m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  <m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FF468AB1-77A1-6FDC-7E73-65EABFEA1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150938"/>
                <a:ext cx="2667000" cy="407908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61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Effect of [   ] Changes on Equilibrium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7" descr="14_10_Figure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0"/>
          <a:stretch>
            <a:fillRect/>
          </a:stretch>
        </p:blipFill>
        <p:spPr bwMode="auto">
          <a:xfrm>
            <a:off x="3200401" y="1203326"/>
            <a:ext cx="553561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979986" y="1203326"/>
            <a:ext cx="3706814" cy="40544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95326AC-D61E-454B-AD7E-2DD0F724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1"/>
            <a:ext cx="1150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70C0"/>
                </a:solidFill>
              </a:rPr>
              <a:t>When NO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 is added, some of it decomposes to make more N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O</a:t>
            </a:r>
            <a:r>
              <a:rPr lang="en-US" sz="2800" baseline="-25000" dirty="0">
                <a:solidFill>
                  <a:srgbClr val="0070C0"/>
                </a:solidFill>
              </a:rPr>
              <a:t>4 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1751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Effect of [   ] Changes on Equilibrium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7" descr="14_10_Figure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0"/>
          <a:stretch>
            <a:fillRect/>
          </a:stretch>
        </p:blipFill>
        <p:spPr bwMode="auto">
          <a:xfrm>
            <a:off x="3200401" y="1203326"/>
            <a:ext cx="553561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629400" y="1219200"/>
            <a:ext cx="3706814" cy="40544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0DE2B1B-C033-41CC-9627-B5774B3EA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1"/>
            <a:ext cx="1150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70C0"/>
                </a:solidFill>
              </a:rPr>
              <a:t>When NO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 is added, some of it decomposes to make more N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O</a:t>
            </a:r>
            <a:r>
              <a:rPr lang="en-US" sz="2800" baseline="-25000" dirty="0">
                <a:solidFill>
                  <a:srgbClr val="0070C0"/>
                </a:solidFill>
              </a:rPr>
              <a:t>4 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981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Effect of [   ] Changes on Equilibrium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7" descr="14_10_Figure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0"/>
          <a:stretch>
            <a:fillRect/>
          </a:stretch>
        </p:blipFill>
        <p:spPr bwMode="auto">
          <a:xfrm>
            <a:off x="3200401" y="1203326"/>
            <a:ext cx="553561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1E076974-7BDC-4F91-AE79-3614989F1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1"/>
            <a:ext cx="1150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70C0"/>
                </a:solidFill>
              </a:rPr>
              <a:t>When NO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 is added, some of it decomposes to make more N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O</a:t>
            </a:r>
            <a:r>
              <a:rPr lang="en-US" sz="2800" baseline="-25000" dirty="0">
                <a:solidFill>
                  <a:srgbClr val="0070C0"/>
                </a:solidFill>
              </a:rPr>
              <a:t>4 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BB0C92-64DE-41D7-84FD-3C70388DFC98}"/>
              </a:ext>
            </a:extLst>
          </p:cNvPr>
          <p:cNvSpPr/>
          <p:nvPr/>
        </p:nvSpPr>
        <p:spPr bwMode="auto">
          <a:xfrm>
            <a:off x="9067800" y="2057401"/>
            <a:ext cx="2590800" cy="15240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Notice how it is at a NEW equilibrium?</a:t>
            </a:r>
          </a:p>
        </p:txBody>
      </p:sp>
    </p:spTree>
    <p:extLst>
      <p:ext uri="{BB962C8B-B14F-4D97-AF65-F5344CB8AC3E}">
        <p14:creationId xmlns:p14="http://schemas.microsoft.com/office/powerpoint/2010/main" val="2699522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0" y="851249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N14 - Equilibrium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533400" y="4340811"/>
            <a:ext cx="1135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</a:t>
            </a:r>
            <a:r>
              <a:rPr lang="en-US" sz="4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describe how a reaction shifts in response to a change in conditions (a stress) in order to reach a new equilibrium position.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41C56-2A66-A6BB-AC54-6B0D200D426A}"/>
              </a:ext>
            </a:extLst>
          </p:cNvPr>
          <p:cNvSpPr txBox="1"/>
          <p:nvPr/>
        </p:nvSpPr>
        <p:spPr>
          <a:xfrm>
            <a:off x="685798" y="2549604"/>
            <a:ext cx="10820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6600" dirty="0" err="1">
                <a:latin typeface="Arial" charset="0"/>
              </a:rPr>
              <a:t>â</a:t>
            </a: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telier’s</a:t>
            </a: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Principle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47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Effects of Catalysts</a:t>
            </a:r>
            <a:r>
              <a:rPr lang="en-US" sz="4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Careful!</a:t>
            </a:r>
            <a:endParaRPr lang="en-US" sz="4000" i="1" u="sng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322874"/>
            <a:ext cx="11582400" cy="4953000"/>
          </a:xfrm>
          <a:prstGeom prst="rect">
            <a:avLst/>
          </a:prstGeo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Provide an alternative, more efficient mechanism.</a:t>
            </a:r>
          </a:p>
          <a:p>
            <a:pPr>
              <a:lnSpc>
                <a:spcPct val="90000"/>
              </a:lnSpc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Works for both forward and reverse reactions.</a:t>
            </a:r>
          </a:p>
          <a:p>
            <a:pPr>
              <a:lnSpc>
                <a:spcPct val="90000"/>
              </a:lnSpc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Affect the rate of the forward </a:t>
            </a:r>
            <a:r>
              <a:rPr lang="en-US" sz="3200" b="0" i="1" u="sng" kern="0" dirty="0">
                <a:solidFill>
                  <a:srgbClr val="000000"/>
                </a:solidFill>
                <a:effectLst/>
                <a:latin typeface="Arial" charset="0"/>
              </a:rPr>
              <a:t>and</a:t>
            </a: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 reverse reactions </a:t>
            </a:r>
            <a:b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by the same factor.</a:t>
            </a:r>
          </a:p>
          <a:p>
            <a:pPr>
              <a:lnSpc>
                <a:spcPct val="90000"/>
              </a:lnSpc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Therefore, catalysts do </a:t>
            </a:r>
            <a:r>
              <a:rPr lang="en-US" sz="3200" b="0" i="1" u="sng" kern="0" dirty="0">
                <a:solidFill>
                  <a:srgbClr val="000000"/>
                </a:solidFill>
                <a:effectLst/>
                <a:latin typeface="Arial" charset="0"/>
              </a:rPr>
              <a:t>not</a:t>
            </a: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 affect the 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charset="0"/>
              </a:rPr>
              <a:t>position</a:t>
            </a: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 of equilibrium.</a:t>
            </a:r>
          </a:p>
          <a:p>
            <a:pPr>
              <a:lnSpc>
                <a:spcPct val="90000"/>
              </a:lnSpc>
            </a:pPr>
            <a:endParaRPr lang="en-US" sz="3200" b="0" kern="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 charset="0"/>
              </a:rPr>
              <a:t>They do not change the </a:t>
            </a:r>
            <a:r>
              <a:rPr lang="en-US" sz="3200" u="sng" kern="0" dirty="0">
                <a:solidFill>
                  <a:srgbClr val="000000"/>
                </a:solidFill>
                <a:effectLst/>
                <a:latin typeface="Arial" charset="0"/>
              </a:rPr>
              <a:t>position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charset="0"/>
              </a:rPr>
              <a:t> of equilibrium…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kern="0" dirty="0">
                <a:solidFill>
                  <a:srgbClr val="0070C0"/>
                </a:solidFill>
                <a:effectLst/>
                <a:latin typeface="Arial" charset="0"/>
              </a:rPr>
              <a:t>You just get to equilibrium </a:t>
            </a:r>
            <a:r>
              <a:rPr lang="en-US" sz="3200" u="sng" kern="0" dirty="0">
                <a:solidFill>
                  <a:srgbClr val="0070C0"/>
                </a:solidFill>
                <a:effectLst/>
                <a:latin typeface="Arial" charset="0"/>
              </a:rPr>
              <a:t>faster!</a:t>
            </a:r>
            <a:endParaRPr lang="en-US" sz="3200" kern="0" dirty="0">
              <a:solidFill>
                <a:srgbClr val="0070C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99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Effects of Catalysts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5863" y="1143000"/>
            <a:ext cx="11277600" cy="4953000"/>
          </a:xfrm>
          <a:prstGeom prst="rect">
            <a:avLst/>
          </a:prstGeo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 charset="0"/>
              </a:rPr>
              <a:t>They do not change the </a:t>
            </a:r>
            <a:r>
              <a:rPr lang="en-US" sz="3200" u="sng" kern="0" dirty="0">
                <a:solidFill>
                  <a:srgbClr val="000000"/>
                </a:solidFill>
                <a:effectLst/>
                <a:latin typeface="Arial" charset="0"/>
              </a:rPr>
              <a:t>position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charset="0"/>
              </a:rPr>
              <a:t> of equilibrium…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kern="0" dirty="0">
                <a:solidFill>
                  <a:srgbClr val="0070C0"/>
                </a:solidFill>
                <a:effectLst/>
                <a:latin typeface="Arial" charset="0"/>
              </a:rPr>
              <a:t>You just get to equilibrium </a:t>
            </a:r>
            <a:r>
              <a:rPr lang="en-US" sz="3200" u="sng" kern="0" dirty="0">
                <a:solidFill>
                  <a:srgbClr val="0070C0"/>
                </a:solidFill>
                <a:effectLst/>
                <a:latin typeface="Arial" charset="0"/>
              </a:rPr>
              <a:t>faster!</a:t>
            </a:r>
            <a:endParaRPr lang="en-US" sz="3200" kern="0" dirty="0">
              <a:solidFill>
                <a:srgbClr val="0070C0"/>
              </a:solidFill>
              <a:effectLst/>
              <a:latin typeface="Arial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C39593C-E7CB-4939-A4E5-3CD7CE941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4"/>
          <a:stretch/>
        </p:blipFill>
        <p:spPr>
          <a:xfrm>
            <a:off x="2000398" y="2201862"/>
            <a:ext cx="8191203" cy="43089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4D2CB95-A84A-424D-96E2-CE16F8054727}"/>
              </a:ext>
            </a:extLst>
          </p:cNvPr>
          <p:cNvSpPr/>
          <p:nvPr/>
        </p:nvSpPr>
        <p:spPr bwMode="auto">
          <a:xfrm>
            <a:off x="2329665" y="3352800"/>
            <a:ext cx="762000" cy="457200"/>
          </a:xfrm>
          <a:prstGeom prst="ellipse">
            <a:avLst/>
          </a:prstGeom>
          <a:solidFill>
            <a:srgbClr val="92D050">
              <a:alpha val="3686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615AA0-AB58-4832-9E62-E7A0F2BF0819}"/>
              </a:ext>
            </a:extLst>
          </p:cNvPr>
          <p:cNvSpPr/>
          <p:nvPr/>
        </p:nvSpPr>
        <p:spPr bwMode="auto">
          <a:xfrm>
            <a:off x="5055247" y="3383934"/>
            <a:ext cx="762000" cy="457200"/>
          </a:xfrm>
          <a:prstGeom prst="ellipse">
            <a:avLst/>
          </a:prstGeom>
          <a:solidFill>
            <a:srgbClr val="92D050">
              <a:alpha val="3686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79ED91-B267-49BE-AAF8-7CD35AA72FC3}"/>
              </a:ext>
            </a:extLst>
          </p:cNvPr>
          <p:cNvSpPr/>
          <p:nvPr/>
        </p:nvSpPr>
        <p:spPr bwMode="auto">
          <a:xfrm>
            <a:off x="7780829" y="3352800"/>
            <a:ext cx="762000" cy="457200"/>
          </a:xfrm>
          <a:prstGeom prst="ellipse">
            <a:avLst/>
          </a:prstGeom>
          <a:solidFill>
            <a:srgbClr val="92D050">
              <a:alpha val="3686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837C12-41DE-4466-A738-2314BB0C4415}"/>
              </a:ext>
            </a:extLst>
          </p:cNvPr>
          <p:cNvSpPr/>
          <p:nvPr/>
        </p:nvSpPr>
        <p:spPr bwMode="auto">
          <a:xfrm>
            <a:off x="3674048" y="3841134"/>
            <a:ext cx="762000" cy="457200"/>
          </a:xfrm>
          <a:prstGeom prst="ellipse">
            <a:avLst/>
          </a:prstGeom>
          <a:solidFill>
            <a:srgbClr val="92D050">
              <a:alpha val="3686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5CD18A-0100-4A25-A861-0AE80D33CB43}"/>
              </a:ext>
            </a:extLst>
          </p:cNvPr>
          <p:cNvSpPr/>
          <p:nvPr/>
        </p:nvSpPr>
        <p:spPr bwMode="auto">
          <a:xfrm>
            <a:off x="6375183" y="3810000"/>
            <a:ext cx="762000" cy="457200"/>
          </a:xfrm>
          <a:prstGeom prst="ellipse">
            <a:avLst/>
          </a:prstGeom>
          <a:solidFill>
            <a:srgbClr val="92D050">
              <a:alpha val="3686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B00FC7-D3C4-441B-919E-19CC7994A4A7}"/>
              </a:ext>
            </a:extLst>
          </p:cNvPr>
          <p:cNvSpPr/>
          <p:nvPr/>
        </p:nvSpPr>
        <p:spPr bwMode="auto">
          <a:xfrm>
            <a:off x="9137581" y="3851720"/>
            <a:ext cx="762000" cy="457200"/>
          </a:xfrm>
          <a:prstGeom prst="ellipse">
            <a:avLst/>
          </a:prstGeom>
          <a:solidFill>
            <a:srgbClr val="92D050">
              <a:alpha val="3686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7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Sometimes there are REALLY tricky ones </a:t>
            </a:r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sz="4000" i="1" u="sng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219200"/>
            <a:ext cx="11582400" cy="5056674"/>
          </a:xfrm>
          <a:prstGeom prst="rect">
            <a:avLst/>
          </a:prstGeo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Adding a (l) doesn’t affect the equilibrium </a:t>
            </a:r>
            <a:r>
              <a:rPr lang="en-US" sz="3200" b="0" u="sng" kern="0" dirty="0">
                <a:solidFill>
                  <a:srgbClr val="000000"/>
                </a:solidFill>
                <a:effectLst/>
                <a:latin typeface="Arial" charset="0"/>
              </a:rPr>
              <a:t>position</a:t>
            </a: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 right???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kern="0" dirty="0">
                <a:solidFill>
                  <a:srgbClr val="FF0000"/>
                </a:solidFill>
                <a:effectLst/>
                <a:latin typeface="Arial" charset="0"/>
              </a:rPr>
              <a:t>BUT...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What if you add water as your liquid???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 charset="0"/>
              </a:rPr>
              <a:t>It changes the CONCENTRATION of what you have...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3200" b="0" kern="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Does that affect </a:t>
            </a:r>
            <a:r>
              <a:rPr lang="en-US" sz="3200" u="sng" kern="0" dirty="0">
                <a:solidFill>
                  <a:srgbClr val="000000"/>
                </a:solidFill>
                <a:effectLst/>
                <a:latin typeface="Arial" charset="0"/>
              </a:rPr>
              <a:t>Q</a:t>
            </a: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 ???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800" kern="0" dirty="0">
                <a:solidFill>
                  <a:srgbClr val="00B050"/>
                </a:solidFill>
                <a:effectLst/>
                <a:latin typeface="Arial" charset="0"/>
              </a:rPr>
              <a:t>YES! Q changes! K stays the same!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So you will end up making more reactants or products depending on the equation. SO tricky! Have to be careful...not everything is tricky, but sometimes they are!</a:t>
            </a:r>
          </a:p>
        </p:txBody>
      </p:sp>
    </p:spTree>
    <p:extLst>
      <p:ext uri="{BB962C8B-B14F-4D97-AF65-F5344CB8AC3E}">
        <p14:creationId xmlns:p14="http://schemas.microsoft.com/office/powerpoint/2010/main" val="2833698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853454-EEFA-086F-68AF-E0A7328516BE}"/>
              </a:ext>
            </a:extLst>
          </p:cNvPr>
          <p:cNvSpPr txBox="1">
            <a:spLocks/>
          </p:cNvSpPr>
          <p:nvPr/>
        </p:nvSpPr>
        <p:spPr>
          <a:xfrm>
            <a:off x="304800" y="274638"/>
            <a:ext cx="11658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Things that Make a Good Equilibrium Answer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4AAF7F-BCBA-7780-27FC-BD9F5A654777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1135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stressor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will change because of that stressor?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will things change?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the change happen?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[  ] , Partial Pressures, K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000" b="0" i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b="0" i="1" dirty="0">
                <a:solidFill>
                  <a:sysClr val="windowText" lastClr="000000"/>
                </a:solidFill>
                <a:latin typeface="Calibri"/>
              </a:rPr>
              <a:t>(We will do a warmup where we use this as our format!)</a:t>
            </a:r>
          </a:p>
        </p:txBody>
      </p:sp>
    </p:spTree>
    <p:extLst>
      <p:ext uri="{BB962C8B-B14F-4D97-AF65-F5344CB8AC3E}">
        <p14:creationId xmlns:p14="http://schemas.microsoft.com/office/powerpoint/2010/main" val="138958083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5863" y="498315"/>
            <a:ext cx="11277600" cy="7948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 to YouTube Presentation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5863" y="1143000"/>
            <a:ext cx="11277600" cy="4953000"/>
          </a:xfrm>
          <a:prstGeom prst="rect">
            <a:avLst/>
          </a:prstGeo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3200" kern="0" dirty="0"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1EF4F4-34FF-49B8-90EC-5D43B004CAD5}"/>
              </a:ext>
            </a:extLst>
          </p:cNvPr>
          <p:cNvSpPr txBox="1"/>
          <p:nvPr/>
        </p:nvSpPr>
        <p:spPr>
          <a:xfrm>
            <a:off x="609600" y="1219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https://youtu.be/lUdunOfj-OE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089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b="1" u="sng" dirty="0" err="1">
                <a:latin typeface="Arial" charset="0"/>
              </a:rPr>
              <a:t>â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telier’s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Principle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87533" y="1340311"/>
            <a:ext cx="109948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>
                <a:solidFill>
                  <a:srgbClr val="0070C0"/>
                </a:solidFill>
                <a:latin typeface="Arial" charset="0"/>
              </a:rPr>
              <a:t>Le </a:t>
            </a:r>
            <a:r>
              <a:rPr lang="en-US" sz="3200" dirty="0" err="1">
                <a:solidFill>
                  <a:srgbClr val="0070C0"/>
                </a:solidFill>
                <a:latin typeface="Arial" charset="0"/>
              </a:rPr>
              <a:t>Châtelier’s</a:t>
            </a:r>
            <a:r>
              <a:rPr lang="en-US" sz="3200" dirty="0">
                <a:solidFill>
                  <a:srgbClr val="0070C0"/>
                </a:solidFill>
                <a:latin typeface="Arial" charset="0"/>
              </a:rPr>
              <a:t> Principle</a:t>
            </a:r>
          </a:p>
          <a:p>
            <a:pPr eaLnBrk="1" hangingPunct="1"/>
            <a:r>
              <a:rPr lang="en-US" sz="3200" b="0" dirty="0">
                <a:latin typeface="Arial" charset="0"/>
              </a:rPr>
              <a:t>Guides us in predicting the effect various changes in conditions have on the position of equilibrium. </a:t>
            </a:r>
          </a:p>
          <a:p>
            <a:pPr eaLnBrk="1" hangingPunct="1"/>
            <a:endParaRPr lang="en-US" sz="3200" b="0" dirty="0">
              <a:latin typeface="Arial" charset="0"/>
            </a:endParaRPr>
          </a:p>
          <a:p>
            <a:pPr eaLnBrk="1" hangingPunct="1"/>
            <a:r>
              <a:rPr lang="en-US" sz="3200" b="0" dirty="0">
                <a:latin typeface="Arial" charset="0"/>
              </a:rPr>
              <a:t>If a system at equilibrium is disturbed, the position of equilibrium will shift to 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minimize</a:t>
            </a:r>
            <a:r>
              <a:rPr lang="en-US" sz="3200" b="0" dirty="0">
                <a:latin typeface="Arial" charset="0"/>
              </a:rPr>
              <a:t> the disturbance. </a:t>
            </a:r>
          </a:p>
          <a:p>
            <a:pPr eaLnBrk="1" hangingPunct="1"/>
            <a:endParaRPr lang="en-US" sz="3200" b="0" dirty="0">
              <a:latin typeface="Arial" charset="0"/>
            </a:endParaRP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charset="0"/>
              </a:rPr>
              <a:t>You don’t go back to the ORIGINAL equilibrium position, you will find a 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NEW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equilibrium position.  </a:t>
            </a:r>
          </a:p>
        </p:txBody>
      </p:sp>
    </p:spTree>
    <p:extLst>
      <p:ext uri="{BB962C8B-B14F-4D97-AF65-F5344CB8AC3E}">
        <p14:creationId xmlns:p14="http://schemas.microsoft.com/office/powerpoint/2010/main" val="35614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b="1" u="sng" dirty="0" err="1">
                <a:latin typeface="Arial" charset="0"/>
              </a:rPr>
              <a:t>â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telier’s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Principle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8600" y="2402262"/>
            <a:ext cx="117347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dirty="0">
                <a:solidFill>
                  <a:srgbClr val="0070C0"/>
                </a:solidFill>
                <a:latin typeface="Arial" charset="0"/>
              </a:rPr>
              <a:t>Equilibrium Position = numerical K value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E66530-5475-58D0-8E01-B7C6131C657D}"/>
              </a:ext>
            </a:extLst>
          </p:cNvPr>
          <p:cNvCxnSpPr/>
          <p:nvPr/>
        </p:nvCxnSpPr>
        <p:spPr bwMode="auto">
          <a:xfrm flipH="1">
            <a:off x="6248400" y="2281151"/>
            <a:ext cx="533400" cy="838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3D2396A-EFD1-8CFE-804B-1BF6B8615270}"/>
                  </a:ext>
                </a:extLst>
              </p:cNvPr>
              <p:cNvSpPr/>
              <p:nvPr/>
            </p:nvSpPr>
            <p:spPr bwMode="auto">
              <a:xfrm>
                <a:off x="2362200" y="3754863"/>
                <a:ext cx="7162800" cy="165533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cs typeface="Arial" panose="020B0604020202020204" pitchFamily="34" charset="0"/>
                  </a:rPr>
                  <a:t>LOTS of [  ]’s lead to same K value!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  <m:r>
                      <a: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</m:t>
                    </m:r>
                    <m:f>
                      <m:fPr>
                        <m:ctrlP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</m:t>
                    </m:r>
                    <m:f>
                      <m:fPr>
                        <m:ctrlP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3D2396A-EFD1-8CFE-804B-1BF6B8615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0" y="3754863"/>
                <a:ext cx="7162800" cy="165533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1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only thing that changes K value ?</a:t>
            </a:r>
            <a:endParaRPr lang="en-US" sz="4000" i="1" u="sng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219200"/>
            <a:ext cx="11582400" cy="5056674"/>
          </a:xfrm>
          <a:prstGeom prst="rect">
            <a:avLst/>
          </a:prstGeo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kern="0" dirty="0">
                <a:solidFill>
                  <a:srgbClr val="FF0000"/>
                </a:solidFill>
                <a:effectLst/>
                <a:latin typeface="Arial" charset="0"/>
              </a:rPr>
              <a:t>TEMPERATURE!</a:t>
            </a:r>
          </a:p>
          <a:p>
            <a:pPr>
              <a:lnSpc>
                <a:spcPct val="90000"/>
              </a:lnSpc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 charset="0"/>
              </a:rPr>
              <a:t>Exothermic </a:t>
            </a:r>
          </a:p>
          <a:p>
            <a:pPr lvl="1">
              <a:lnSpc>
                <a:spcPct val="90000"/>
              </a:lnSpc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Increase temp, shift left, make more reactants - </a:t>
            </a:r>
            <a:r>
              <a:rPr lang="en-US" sz="3200" kern="0" dirty="0">
                <a:solidFill>
                  <a:schemeClr val="bg1"/>
                </a:solidFill>
                <a:effectLst/>
                <a:latin typeface="Arial" charset="0"/>
              </a:rPr>
              <a:t>K</a:t>
            </a:r>
            <a:r>
              <a:rPr lang="en-US" sz="4000" kern="0" dirty="0">
                <a:solidFill>
                  <a:schemeClr val="bg1"/>
                </a:solidFill>
                <a:effectLst/>
                <a:latin typeface="Arial" charset="0"/>
              </a:rPr>
              <a:t> ↓ </a:t>
            </a:r>
            <a:endParaRPr lang="en-US" sz="3200" kern="0" dirty="0">
              <a:solidFill>
                <a:schemeClr val="bg1"/>
              </a:solidFill>
              <a:effectLst/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Decrease temp, shift right, make more products – </a:t>
            </a:r>
            <a:r>
              <a:rPr lang="en-US" sz="3200" kern="0" dirty="0">
                <a:solidFill>
                  <a:srgbClr val="FFC000"/>
                </a:solidFill>
                <a:effectLst/>
                <a:latin typeface="Arial" charset="0"/>
              </a:rPr>
              <a:t>K </a:t>
            </a:r>
            <a:r>
              <a:rPr lang="en-US" sz="4000" kern="0" dirty="0">
                <a:solidFill>
                  <a:srgbClr val="FFC000"/>
                </a:solidFill>
                <a:effectLst/>
                <a:latin typeface="Arial" charset="0"/>
              </a:rPr>
              <a:t>↑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3200" b="0" kern="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 charset="0"/>
              </a:rPr>
              <a:t>Endothermic</a:t>
            </a:r>
          </a:p>
          <a:p>
            <a:pPr lvl="1">
              <a:lnSpc>
                <a:spcPct val="90000"/>
              </a:lnSpc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Increase temp, shift right, make more products - </a:t>
            </a:r>
            <a:r>
              <a:rPr lang="en-US" sz="3200" kern="0" dirty="0">
                <a:solidFill>
                  <a:srgbClr val="FFC000"/>
                </a:solidFill>
                <a:effectLst/>
                <a:latin typeface="Arial" charset="0"/>
              </a:rPr>
              <a:t>K </a:t>
            </a:r>
            <a:r>
              <a:rPr lang="en-US" sz="4000" kern="0" dirty="0">
                <a:solidFill>
                  <a:srgbClr val="FFC000"/>
                </a:solidFill>
                <a:effectLst/>
                <a:latin typeface="Arial" charset="0"/>
              </a:rPr>
              <a:t>↑ </a:t>
            </a:r>
          </a:p>
          <a:p>
            <a:pPr lvl="1">
              <a:lnSpc>
                <a:spcPct val="90000"/>
              </a:lnSpc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Decrease temp, shift left, make more reactants - </a:t>
            </a:r>
            <a:r>
              <a:rPr lang="en-US" sz="3200" kern="0" dirty="0">
                <a:solidFill>
                  <a:schemeClr val="bg1"/>
                </a:solidFill>
                <a:effectLst/>
                <a:latin typeface="Arial" charset="0"/>
              </a:rPr>
              <a:t>K </a:t>
            </a:r>
            <a:r>
              <a:rPr lang="en-US" sz="4000" kern="0" dirty="0">
                <a:solidFill>
                  <a:schemeClr val="bg1"/>
                </a:solidFill>
                <a:effectLst/>
                <a:latin typeface="Arial" charset="0"/>
              </a:rPr>
              <a:t>↓</a:t>
            </a:r>
            <a:r>
              <a:rPr lang="en-US" sz="3200" kern="0" dirty="0"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3200" b="0" kern="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lnSpc>
                <a:spcPct val="90000"/>
              </a:lnSpc>
            </a:pPr>
            <a:endParaRPr lang="en-US" sz="3200" b="0" kern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56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4012"/>
            <a:ext cx="11277600" cy="794850"/>
          </a:xfrm>
        </p:spPr>
        <p:txBody>
          <a:bodyPr/>
          <a:lstStyle/>
          <a:p>
            <a:pPr algn="l" eaLnBrk="1" hangingPunct="1"/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Don’t forget BEFORE vs DURING vs AFTER!</a:t>
            </a:r>
            <a:endParaRPr lang="en-US" sz="4000" i="1" u="sng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219200"/>
            <a:ext cx="11582400" cy="5056674"/>
          </a:xfrm>
          <a:prstGeom prst="rect">
            <a:avLst/>
          </a:prstGeo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3200" b="0" kern="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lnSpc>
                <a:spcPct val="90000"/>
              </a:lnSpc>
            </a:pPr>
            <a:endParaRPr lang="en-US" sz="3200" b="0" kern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BA004A2-2FD1-453E-39CB-064A4C9C92A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71600"/>
            <a:ext cx="11430000" cy="5056674"/>
          </a:xfrm>
          <a:prstGeom prst="rect">
            <a:avLst/>
          </a:prstGeo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NOT at equilibrium YET....calculate Q!</a:t>
            </a:r>
          </a:p>
          <a:p>
            <a:pPr>
              <a:lnSpc>
                <a:spcPct val="90000"/>
              </a:lnSpc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Which way are you shifting DURING a stress?</a:t>
            </a:r>
          </a:p>
          <a:p>
            <a:pPr>
              <a:lnSpc>
                <a:spcPct val="90000"/>
              </a:lnSpc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How much of everything do you have at the end after the adjustment?</a:t>
            </a:r>
          </a:p>
          <a:p>
            <a:pPr>
              <a:lnSpc>
                <a:spcPct val="90000"/>
              </a:lnSpc>
            </a:pPr>
            <a:endParaRPr lang="en-US" sz="3200" b="0" kern="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Can be really hard to talk about. Remember when talking about comparisons you need to ACTUALLY compare! This time that might include TIME aspects! Before, during, or after!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There is more of _____ </a:t>
            </a:r>
            <a:r>
              <a:rPr lang="en-US" sz="3200" kern="0" dirty="0">
                <a:solidFill>
                  <a:srgbClr val="FF0000"/>
                </a:solidFill>
                <a:effectLst/>
                <a:latin typeface="Arial" charset="0"/>
              </a:rPr>
              <a:t>THAN</a:t>
            </a: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 before the stress was applied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3200" b="0" kern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91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83776" y="5281493"/>
            <a:ext cx="38930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5275808"/>
            <a:ext cx="428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[N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]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BEFORE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Stress Applied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@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ORIGINAL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equilibrium position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2200" y="1245244"/>
            <a:ext cx="0" cy="40233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95400" y="1219200"/>
            <a:ext cx="3749040" cy="108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6800" y="304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[N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]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DURING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the Stress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 longer @ equilibrium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24534" y="1230004"/>
            <a:ext cx="0" cy="30175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24200" y="4430666"/>
            <a:ext cx="3810000" cy="170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62467" y="3180569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[N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]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AFTER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reacting a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NEW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equilibrium position</a:t>
            </a:r>
          </a:p>
        </p:txBody>
      </p:sp>
      <p:sp>
        <p:nvSpPr>
          <p:cNvPr id="2" name="Right Brace 1"/>
          <p:cNvSpPr/>
          <p:nvPr/>
        </p:nvSpPr>
        <p:spPr>
          <a:xfrm>
            <a:off x="7264092" y="4396030"/>
            <a:ext cx="609600" cy="1002867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1897" y="2488072"/>
            <a:ext cx="36932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 comparing BEFORE stressor to AFTER stressor, there is a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SLIGHT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increase to the thing you added extra of.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6735" y="270333"/>
            <a:ext cx="6000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Didn’t get back to starting point, but better than during the stress!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CC57C17-1718-20D3-1733-2DDA84CFB6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3215"/>
            <a:ext cx="7772400" cy="869949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440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Chatelier</a:t>
            </a: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Example #1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1364456"/>
            <a:ext cx="110490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closed container of ice and water is at equilibrium. Then, the temperature is raised.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733800" y="3151188"/>
            <a:ext cx="539070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 +  Energy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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Liquid Water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5638800" y="2541588"/>
            <a:ext cx="0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4979949"/>
            <a:ext cx="108204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temporarily shifts to the _______ to reach a new equilibrium.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248400" y="2971800"/>
            <a:ext cx="1905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153400" y="4872227"/>
            <a:ext cx="132440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animBg="1"/>
      <p:bldP spid="8198" grpId="0"/>
      <p:bldP spid="8199" grpId="0" animBg="1"/>
      <p:bldP spid="82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9238"/>
            <a:ext cx="7772400" cy="102235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440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Chatelier</a:t>
            </a: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Example #2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417638"/>
            <a:ext cx="112014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closed container of N</a:t>
            </a:r>
            <a:r>
              <a:rPr lang="en-US" sz="3600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NO</a:t>
            </a:r>
            <a:r>
              <a:rPr lang="en-US" sz="3600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at equilibrium. NO</a:t>
            </a:r>
            <a:r>
              <a:rPr lang="en-US" sz="3600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added to the container.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29000" y="3151188"/>
            <a:ext cx="63246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 Energy 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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2 NO</a:t>
            </a:r>
            <a:r>
              <a:rPr lang="en-US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(g)</a:t>
            </a:r>
            <a:r>
              <a:rPr lang="en-US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endParaRPr lang="en-US" baseline="-25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8382000" y="2590800"/>
            <a:ext cx="0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38200" y="5066647"/>
            <a:ext cx="101346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temporarily shifts to the _______ to reach a new equilibrium.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4876800" y="2971800"/>
            <a:ext cx="3048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686800" y="4876800"/>
            <a:ext cx="1031051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animBg="1"/>
      <p:bldP spid="9222" grpId="0"/>
      <p:bldP spid="9223" grpId="0" animBg="1"/>
      <p:bldP spid="922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hemistry">
  <a:themeElements>
    <a:clrScheme name="1_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1106</Words>
  <Application>Microsoft Office PowerPoint</Application>
  <PresentationFormat>Widescreen</PresentationFormat>
  <Paragraphs>143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Comic Sans MS</vt:lpstr>
      <vt:lpstr>Gill Sans MT</vt:lpstr>
      <vt:lpstr>Impact</vt:lpstr>
      <vt:lpstr>Default Design</vt:lpstr>
      <vt:lpstr>1_chemistry</vt:lpstr>
      <vt:lpstr>Office Theme</vt:lpstr>
      <vt:lpstr>N14 - Equilibrium</vt:lpstr>
      <vt:lpstr>N14 - Equilibrium</vt:lpstr>
      <vt:lpstr>Le Châtelier’s Principle</vt:lpstr>
      <vt:lpstr>Le Châtelier’s Principle</vt:lpstr>
      <vt:lpstr>What is the only thing that changes K value ?</vt:lpstr>
      <vt:lpstr>Don’t forget BEFORE vs DURING vs AFTER!</vt:lpstr>
      <vt:lpstr>PowerPoint Presentation</vt:lpstr>
      <vt:lpstr>Le Chatelier Example #1</vt:lpstr>
      <vt:lpstr>Le Chatelier Example #2</vt:lpstr>
      <vt:lpstr>Le Chatelier Example #3</vt:lpstr>
      <vt:lpstr>Le Chatelier Example #4</vt:lpstr>
      <vt:lpstr>The Effect of Volume Changes on Equilibrium</vt:lpstr>
      <vt:lpstr>The Effect of Volume Changes on Equilibrium</vt:lpstr>
      <vt:lpstr>The Effect of [   ] Changes on Equilibrium</vt:lpstr>
      <vt:lpstr>The Effect of [   ] Changes on Equilibrium</vt:lpstr>
      <vt:lpstr>The Effect of [   ] Changes on Equilibrium</vt:lpstr>
      <vt:lpstr>The Effect of [   ] Changes on Equilibrium</vt:lpstr>
      <vt:lpstr>The Effect of [   ] Changes on Equilibrium</vt:lpstr>
      <vt:lpstr>The Effect of [   ] Changes on Equilibrium</vt:lpstr>
      <vt:lpstr>The Effects of Catalysts – Careful!</vt:lpstr>
      <vt:lpstr>The Effects of Catalysts</vt:lpstr>
      <vt:lpstr>Sometimes there are REALLY tricky ones </vt:lpstr>
      <vt:lpstr>PowerPoint Presentation</vt:lpstr>
      <vt:lpstr>Link to YouTube Presentation 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136</cp:revision>
  <cp:lastPrinted>2018-10-08T20:25:31Z</cp:lastPrinted>
  <dcterms:created xsi:type="dcterms:W3CDTF">2006-06-20T23:17:27Z</dcterms:created>
  <dcterms:modified xsi:type="dcterms:W3CDTF">2024-06-06T21:20:57Z</dcterms:modified>
</cp:coreProperties>
</file>