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709" r:id="rId3"/>
  </p:sldMasterIdLst>
  <p:notesMasterIdLst>
    <p:notesMasterId r:id="rId22"/>
  </p:notesMasterIdLst>
  <p:handoutMasterIdLst>
    <p:handoutMasterId r:id="rId23"/>
  </p:handoutMasterIdLst>
  <p:sldIdLst>
    <p:sldId id="319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273" r:id="rId14"/>
    <p:sldId id="274" r:id="rId15"/>
    <p:sldId id="275" r:id="rId16"/>
    <p:sldId id="316" r:id="rId17"/>
    <p:sldId id="318" r:id="rId18"/>
    <p:sldId id="321" r:id="rId19"/>
    <p:sldId id="317" r:id="rId20"/>
    <p:sldId id="320" r:id="rId21"/>
  </p:sldIdLst>
  <p:sldSz cx="12192000" cy="6858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4D4D4D"/>
    <a:srgbClr val="FF3300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4"/>
    <p:restoredTop sz="94586"/>
  </p:normalViewPr>
  <p:slideViewPr>
    <p:cSldViewPr>
      <p:cViewPr varScale="1">
        <p:scale>
          <a:sx n="69" d="100"/>
          <a:sy n="69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EB2AB9-ADD8-904F-89BF-C228FA7C49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780E3-F432-6D4A-B2F1-3CF62F5D54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1DAD1-BE38-0846-8B94-60E82E9364E4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D470D-8F1D-4345-95C1-53052E186F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1D749-AFB3-BF4C-BB87-29323CAF0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BFA04-2B18-5142-8D9D-059976440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81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084F-DE1A-714B-BEA3-39BFE3AB415A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C730-557A-2F4F-B35C-456DEB8FC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01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3FA2D-B471-44C2-9DA2-21F3D70E1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80A56-0304-4776-B52A-D58E36882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A9FFA-D4CD-4575-93A5-8D1F51ADD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282B6-6D95-4655-850A-4F6BE99B6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8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14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60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78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12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66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7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A63C4-A997-4936-AD76-3305D4FBFB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291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67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40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FDF2A-F130-4240-AF83-5FB50829AC60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028FD-51FD-4BA0-ADAB-D5FA1FDF5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0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2E6D6-9ED1-4FC5-8274-C0F9A35A1D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3ECE5-D5C4-43E4-B3FD-5D5C8092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B3AA6-2F07-43DD-9B68-90B13CE000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F802E-4839-4AB9-9A32-6CBCDFD12A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254DD-52A7-4E0B-86E2-3F4EFBA3E3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E735E-1DD3-4CCD-BDD6-01FB682E43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fld id="{DFA5FEF7-1D8F-4C63-9A96-A3CCC9F59EC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F5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FEF7-1D8F-4C63-9A96-A3CCC9F59E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658doDe_xQ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_658doDe_xQ" TargetMode="Externa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100447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N15 - Equilibrium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85800" y="2676942"/>
            <a:ext cx="10820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6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Quotient – Q</a:t>
            </a:r>
          </a:p>
          <a:p>
            <a:pPr lvl="0" algn="ctr">
              <a:defRPr/>
            </a:pPr>
            <a:r>
              <a:rPr kumimoji="0" lang="en-US" sz="66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ICE Tables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E4A1CE-E689-F7D7-A54B-2F0713F82F46}"/>
              </a:ext>
            </a:extLst>
          </p:cNvPr>
          <p:cNvSpPr txBox="1"/>
          <p:nvPr/>
        </p:nvSpPr>
        <p:spPr>
          <a:xfrm>
            <a:off x="381000" y="6096000"/>
            <a:ext cx="102869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https://youtu.be/_658doDe_xQ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286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7" descr="14_07_Fig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75" b="3821"/>
          <a:stretch/>
        </p:blipFill>
        <p:spPr bwMode="auto">
          <a:xfrm>
            <a:off x="4304188" y="1905001"/>
            <a:ext cx="7531365" cy="452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4953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</a:rPr>
              <a:t>If a reaction mixture contains just products, then </a:t>
            </a:r>
            <a:br>
              <a:rPr lang="en-US" sz="3600" dirty="0">
                <a:latin typeface="Arial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charset="0"/>
              </a:rPr>
              <a:t>Q =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undefined</a:t>
            </a:r>
            <a:r>
              <a:rPr lang="en-US" sz="3600" dirty="0">
                <a:latin typeface="Arial" charset="0"/>
                <a:cs typeface="Times New Roman" charset="0"/>
              </a:rPr>
              <a:t>, and the reaction will </a:t>
            </a:r>
            <a:br>
              <a:rPr lang="en-US" sz="3600" dirty="0">
                <a:latin typeface="Arial" charset="0"/>
                <a:cs typeface="Times New Roman" charset="0"/>
              </a:rPr>
            </a:br>
            <a:r>
              <a:rPr lang="en-US" sz="3600" dirty="0">
                <a:latin typeface="Arial" charset="0"/>
                <a:cs typeface="Times New Roman" charset="0"/>
              </a:rPr>
              <a:t>proceed in the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reverse </a:t>
            </a:r>
            <a:br>
              <a:rPr lang="en-US" sz="36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charset="0"/>
                <a:cs typeface="Times New Roman" charset="0"/>
              </a:rPr>
              <a:t>direction</a:t>
            </a:r>
            <a:r>
              <a:rPr lang="en-US" sz="3600" dirty="0">
                <a:solidFill>
                  <a:srgbClr val="0070C0"/>
                </a:solidFill>
                <a:latin typeface="Arial" charset="0"/>
                <a:cs typeface="Times New Roman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0363200" y="5486400"/>
            <a:ext cx="762000" cy="902110"/>
          </a:xfrm>
          <a:prstGeom prst="rect">
            <a:avLst/>
          </a:prstGeom>
          <a:solidFill>
            <a:srgbClr val="FF0000">
              <a:alpha val="40000"/>
            </a:srgbClr>
          </a:solidFill>
          <a:ln w="9525" cap="flat" cmpd="sng" algn="ctr">
            <a:solidFill>
              <a:srgbClr val="00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85800" y="1143000"/>
            <a:ext cx="967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this reaction at some temperature: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= 2.0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1" y="2514601"/>
            <a:ext cx="94646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Assume you start with </a:t>
            </a:r>
            <a:r>
              <a:rPr lang="en-US" b="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moles of H</a:t>
            </a:r>
            <a:r>
              <a:rPr lang="en-US" b="0" u="sng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moles of CO, 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L container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What is the concentration of H</a:t>
            </a:r>
            <a:r>
              <a:rPr lang="en-US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CO, H</a:t>
            </a:r>
            <a:r>
              <a:rPr lang="en-US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 CO</a:t>
            </a:r>
            <a:r>
              <a:rPr lang="en-US" b="0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present at equilibrium?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" y="4495800"/>
            <a:ext cx="10820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for </a:t>
            </a:r>
            <a:r>
              <a:rPr lang="en-US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“ICE Tables”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one the most important problem solving technique in the year.</a:t>
            </a:r>
            <a:b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use it a lot!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Concentrations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038600" y="2514601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756728"/>
              </p:ext>
            </p:extLst>
          </p:nvPr>
        </p:nvGraphicFramePr>
        <p:xfrm>
          <a:off x="1524000" y="3200401"/>
          <a:ext cx="8763000" cy="1981201"/>
        </p:xfrm>
        <a:graphic>
          <a:graphicData uri="http://schemas.openxmlformats.org/drawingml/2006/table">
            <a:tbl>
              <a:tblPr/>
              <a:tblGrid>
                <a:gridCol w="2289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8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89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nitial: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hange: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066800" y="1063625"/>
            <a:ext cx="107982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#1: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“ICE” the problem, beginning with the Initial concentrations – </a:t>
            </a:r>
            <a:r>
              <a:rPr lang="en-US" sz="3600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check your volume!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4572000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6151564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3602" name="Text Box 50"/>
          <p:cNvSpPr txBox="1">
            <a:spLocks noChangeArrowheads="1"/>
          </p:cNvSpPr>
          <p:nvPr/>
        </p:nvSpPr>
        <p:spPr bwMode="auto">
          <a:xfrm>
            <a:off x="7696200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9296400" y="3276601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604" name="Text Box 52"/>
          <p:cNvSpPr txBox="1">
            <a:spLocks noChangeArrowheads="1"/>
          </p:cNvSpPr>
          <p:nvPr/>
        </p:nvSpPr>
        <p:spPr bwMode="auto">
          <a:xfrm>
            <a:off x="4343400" y="3886201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</a:p>
        </p:txBody>
      </p:sp>
      <p:sp>
        <p:nvSpPr>
          <p:cNvPr id="23605" name="Text Box 53"/>
          <p:cNvSpPr txBox="1">
            <a:spLocks noChangeArrowheads="1"/>
          </p:cNvSpPr>
          <p:nvPr/>
        </p:nvSpPr>
        <p:spPr bwMode="auto">
          <a:xfrm>
            <a:off x="5943600" y="3886201"/>
            <a:ext cx="505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</a:t>
            </a:r>
          </a:p>
        </p:txBody>
      </p:sp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7620000" y="3886201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+x</a:t>
            </a:r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9144000" y="3886201"/>
            <a:ext cx="611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+x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4343401" y="4572001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4-x</a:t>
            </a: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5943601" y="4572001"/>
            <a:ext cx="7056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3-x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7772400" y="4586288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3611" name="Text Box 59"/>
          <p:cNvSpPr txBox="1">
            <a:spLocks noChangeArrowheads="1"/>
          </p:cNvSpPr>
          <p:nvPr/>
        </p:nvSpPr>
        <p:spPr bwMode="auto">
          <a:xfrm>
            <a:off x="9296400" y="4572001"/>
            <a:ext cx="39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185072-7CB5-82DA-F2CF-0D454F69E43E}"/>
              </a:ext>
            </a:extLst>
          </p:cNvPr>
          <p:cNvSpPr txBox="1"/>
          <p:nvPr/>
        </p:nvSpPr>
        <p:spPr>
          <a:xfrm>
            <a:off x="533400" y="5638800"/>
            <a:ext cx="1059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*Don’t forget to check your coefficients! Not always </a:t>
            </a:r>
            <a:r>
              <a:rPr lang="en-US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00" grpId="0"/>
      <p:bldP spid="23601" grpId="0"/>
      <p:bldP spid="23602" grpId="0"/>
      <p:bldP spid="23603" grpId="0"/>
      <p:bldP spid="23604" grpId="0"/>
      <p:bldP spid="23605" grpId="0"/>
      <p:bldP spid="23606" grpId="0"/>
      <p:bldP spid="23607" grpId="0"/>
      <p:bldP spid="23608" grpId="0"/>
      <p:bldP spid="23609" grpId="0"/>
      <p:bldP spid="23610" grpId="0"/>
      <p:bldP spid="236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0" y="1143001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H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CO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   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K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 = 2.0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33400" y="2282825"/>
            <a:ext cx="113316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#2:</a:t>
            </a:r>
            <a:r>
              <a:rPr lang="en-US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the law of mass action for the </a:t>
            </a:r>
            <a:r>
              <a:rPr lang="en-US" sz="4000" b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rxn</a:t>
            </a:r>
            <a:endParaRPr lang="en-US" sz="40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465916"/>
              </p:ext>
            </p:extLst>
          </p:nvPr>
        </p:nvGraphicFramePr>
        <p:xfrm>
          <a:off x="3810000" y="3429000"/>
          <a:ext cx="4191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79280" imgH="431640" progId="">
                  <p:embed/>
                </p:oleObj>
              </mc:Choice>
              <mc:Fallback>
                <p:oleObj name="Equation" r:id="rId2" imgW="1079280" imgH="43164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429000"/>
                        <a:ext cx="4191000" cy="16764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762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00400" y="215649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066800" y="1063625"/>
            <a:ext cx="1059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#3: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equilibrium concentrations into the equilibrium expression, and solve for x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255685"/>
              </p:ext>
            </p:extLst>
          </p:nvPr>
        </p:nvGraphicFramePr>
        <p:xfrm>
          <a:off x="1600200" y="2819400"/>
          <a:ext cx="8686800" cy="685800"/>
        </p:xfrm>
        <a:graphic>
          <a:graphicData uri="http://schemas.openxmlformats.org/drawingml/2006/table">
            <a:tbl>
              <a:tblPr/>
              <a:tblGrid>
                <a:gridCol w="2269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5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6FEEB9-84C0-6CF5-A610-38CCF5689807}"/>
                  </a:ext>
                </a:extLst>
              </p:cNvPr>
              <p:cNvSpPr txBox="1"/>
              <p:nvPr/>
            </p:nvSpPr>
            <p:spPr>
              <a:xfrm>
                <a:off x="2819400" y="4060646"/>
                <a:ext cx="5087225" cy="12816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4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06FEEB9-84C0-6CF5-A610-38CCF56898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060646"/>
                <a:ext cx="5087225" cy="12816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244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of These Can Get Really Tricky…</a:t>
            </a: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87533" y="1340311"/>
            <a:ext cx="10994867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Quadratic Equations </a:t>
            </a: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yuuuck</a:t>
            </a:r>
            <a:endParaRPr lang="en-US" sz="3200" b="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1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 squares </a:t>
            </a: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sz="32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9 = (5 - x)</a:t>
            </a:r>
            <a:r>
              <a:rPr lang="en-US" sz="3200" b="0" i="1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br>
              <a:rPr lang="en-US" sz="3200" b="0" i="1" baseline="-25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square root of both sides… 3 = 5 - x,  so x = 2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1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Approximations</a:t>
            </a: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Remember the 5% rule from Honors Chemistry ???? (K&lt;1, x &lt; 5% of initial concentrations)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18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Crazy substitutions and rearrangements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the concept is always the same!</a:t>
            </a:r>
          </a:p>
          <a:p>
            <a:pPr algn="ctr" eaLnBrk="1" hangingPunct="1">
              <a:defRPr/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to practice to see crazy examples!</a:t>
            </a:r>
          </a:p>
        </p:txBody>
      </p:sp>
    </p:spTree>
    <p:extLst>
      <p:ext uri="{BB962C8B-B14F-4D97-AF65-F5344CB8AC3E}">
        <p14:creationId xmlns:p14="http://schemas.microsoft.com/office/powerpoint/2010/main" val="415396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533400" y="1063625"/>
            <a:ext cx="1059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you have enough info to know what x is without having to use the 5% rule! Do not drop the x when you don’t have to! You don’t want a rounded/approximated answer when you don’t need one! 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Reminder...</a:t>
            </a: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368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200400" y="2156490"/>
            <a:ext cx="632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O(g) + CO(g) 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  H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 +  CO</a:t>
            </a:r>
            <a:r>
              <a:rPr lang="en-US" baseline="-25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2</a:t>
            </a:r>
            <a:r>
              <a: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3" pitchFamily="18" charset="2"/>
              </a:rPr>
              <a:t>(g)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1066800" y="1063625"/>
            <a:ext cx="1059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#3: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Plug equilibrium concentrations into the equilibrium expression, and solve for x</a:t>
            </a: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b="1" u="sng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Solving for Equilibrium Concentration</a:t>
            </a: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34695"/>
              </p:ext>
            </p:extLst>
          </p:nvPr>
        </p:nvGraphicFramePr>
        <p:xfrm>
          <a:off x="1066800" y="2819400"/>
          <a:ext cx="9525000" cy="2362200"/>
        </p:xfrm>
        <a:graphic>
          <a:graphicData uri="http://schemas.openxmlformats.org/drawingml/2006/table">
            <a:tbl>
              <a:tblPr/>
              <a:tblGrid>
                <a:gridCol w="2264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6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20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0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Equilibrium: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6877814"/>
                  </a:ext>
                </a:extLst>
              </a:tr>
              <a:tr h="572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4-2 =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3-2 =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760318"/>
                  </a:ext>
                </a:extLst>
              </a:tr>
            </a:tbl>
          </a:graphicData>
        </a:graphic>
      </p:graphicFrame>
      <p:sp>
        <p:nvSpPr>
          <p:cNvPr id="24" name="Rectangle 47"/>
          <p:cNvSpPr>
            <a:spLocks noChangeArrowheads="1"/>
          </p:cNvSpPr>
          <p:nvPr/>
        </p:nvSpPr>
        <p:spPr bwMode="auto">
          <a:xfrm>
            <a:off x="914400" y="4468838"/>
            <a:ext cx="9829800" cy="914400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8AB8D1E-3821-C484-0477-CB51D39A1C08}"/>
                  </a:ext>
                </a:extLst>
              </p:cNvPr>
              <p:cNvSpPr txBox="1"/>
              <p:nvPr/>
            </p:nvSpPr>
            <p:spPr>
              <a:xfrm>
                <a:off x="5062864" y="3680936"/>
                <a:ext cx="179273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8AB8D1E-3821-C484-0477-CB51D39A1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864" y="3680936"/>
                <a:ext cx="1792734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E406096-B6C0-A47C-1C80-A71A876360BD}"/>
              </a:ext>
            </a:extLst>
          </p:cNvPr>
          <p:cNvSpPr txBox="1"/>
          <p:nvPr/>
        </p:nvSpPr>
        <p:spPr>
          <a:xfrm>
            <a:off x="457200" y="5733153"/>
            <a:ext cx="1074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*Note* If you had used 5% rule your answer would have been x = 4.9. </a:t>
            </a:r>
          </a:p>
          <a:p>
            <a:r>
              <a:rPr lang="en-US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That doesn’t even make sense, does it?!</a:t>
            </a:r>
          </a:p>
        </p:txBody>
      </p:sp>
    </p:spTree>
    <p:extLst>
      <p:ext uri="{BB962C8B-B14F-4D97-AF65-F5344CB8AC3E}">
        <p14:creationId xmlns:p14="http://schemas.microsoft.com/office/powerpoint/2010/main" val="326746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533400" y="381000"/>
            <a:ext cx="1133165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 Link to Presentation </a:t>
            </a:r>
            <a:endParaRPr lang="en-US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rame 2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DCB8A7-4D8D-4210-B497-539FD2C59FAB}"/>
              </a:ext>
            </a:extLst>
          </p:cNvPr>
          <p:cNvSpPr txBox="1"/>
          <p:nvPr/>
        </p:nvSpPr>
        <p:spPr>
          <a:xfrm>
            <a:off x="609600" y="1371600"/>
            <a:ext cx="937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https://youtu.be/_658doDe_xQ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1157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0" y="7495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N15 - Equilibrium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457199" y="3886200"/>
            <a:ext cx="1127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4000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Target: </a:t>
            </a:r>
            <a:r>
              <a:rPr lang="en-US" sz="4000" b="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compare the values of Q and K to determine which direction a reaction will proceed, and can use ICE Tables to perform calculations related to equilibrium. 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B4446E-0579-B9CF-0B9A-437E20D82076}"/>
              </a:ext>
            </a:extLst>
          </p:cNvPr>
          <p:cNvSpPr txBox="1"/>
          <p:nvPr/>
        </p:nvSpPr>
        <p:spPr>
          <a:xfrm>
            <a:off x="685798" y="1600200"/>
            <a:ext cx="108203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6600" noProof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Quotient – Q</a:t>
            </a:r>
          </a:p>
          <a:p>
            <a:pPr lvl="0" algn="ctr">
              <a:defRPr/>
            </a:pPr>
            <a:r>
              <a:rPr kumimoji="0" lang="en-US" sz="66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ICE Tables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3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Reaction Quotient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87533" y="1340311"/>
            <a:ext cx="1099486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200" b="0" dirty="0">
                <a:latin typeface="+mj-lt"/>
              </a:rPr>
              <a:t>If a reaction mixture containing both reactants and products is not at equilibrium, how can we determine in which direction it will proceed?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b="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0" dirty="0">
                <a:latin typeface="+mj-lt"/>
              </a:rPr>
              <a:t>The answer is to compare the current concentration ratios to the equilibrium constant.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3200" b="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3200" b="0" dirty="0">
                <a:latin typeface="+mj-lt"/>
              </a:rPr>
              <a:t>The concentration ratio of the products (raised to the power of their coefficients) to the reactants (raised to the power of their coefficients) is called the 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reaction quotient, </a:t>
            </a:r>
            <a:r>
              <a:rPr lang="en-US" sz="3200" i="1" dirty="0">
                <a:solidFill>
                  <a:srgbClr val="0070C0"/>
                </a:solidFill>
                <a:latin typeface="+mj-lt"/>
              </a:rPr>
              <a:t>Q</a:t>
            </a:r>
            <a:r>
              <a:rPr lang="en-US" sz="3200" dirty="0">
                <a:solidFill>
                  <a:srgbClr val="0070C0"/>
                </a:solidFill>
                <a:latin typeface="+mj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56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107220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Significance of the Reaction Quotient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60466" y="1362433"/>
            <a:ext cx="8077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3200" b="0" i="1" dirty="0">
              <a:solidFill>
                <a:srgbClr val="000000"/>
              </a:solidFill>
            </a:endParaRPr>
          </a:p>
          <a:p>
            <a:r>
              <a:rPr lang="en-US" sz="3200" b="0" i="1" dirty="0" err="1">
                <a:solidFill>
                  <a:srgbClr val="000000"/>
                </a:solidFill>
              </a:rPr>
              <a:t>a</a:t>
            </a:r>
            <a:r>
              <a:rPr lang="en-US" sz="3200" b="0" dirty="0" err="1">
                <a:solidFill>
                  <a:srgbClr val="000000"/>
                </a:solidFill>
              </a:rPr>
              <a:t>A</a:t>
            </a:r>
            <a:r>
              <a:rPr lang="en-US" sz="3200" b="0" dirty="0">
                <a:solidFill>
                  <a:srgbClr val="000000"/>
                </a:solidFill>
              </a:rPr>
              <a:t> + </a:t>
            </a:r>
            <a:r>
              <a:rPr lang="en-US" sz="3200" b="0" i="1" dirty="0" err="1">
                <a:solidFill>
                  <a:srgbClr val="000000"/>
                </a:solidFill>
              </a:rPr>
              <a:t>b</a:t>
            </a:r>
            <a:r>
              <a:rPr lang="en-US" sz="3200" b="0" dirty="0" err="1">
                <a:solidFill>
                  <a:srgbClr val="000000"/>
                </a:solidFill>
              </a:rPr>
              <a:t>B</a:t>
            </a:r>
            <a:r>
              <a:rPr lang="en-US" sz="3200" b="0" dirty="0">
                <a:solidFill>
                  <a:srgbClr val="000000"/>
                </a:solidFill>
              </a:rPr>
              <a:t>  </a:t>
            </a:r>
            <a:r>
              <a:rPr lang="en-US" sz="3200" b="0" dirty="0" err="1">
                <a:solidFill>
                  <a:srgbClr val="000000"/>
                </a:solidFill>
                <a:latin typeface="Symbol" charset="0"/>
                <a:cs typeface="Royal Society of Chemistry" charset="0"/>
                <a:sym typeface="Symbol" charset="0"/>
              </a:rPr>
              <a:t>Û</a:t>
            </a:r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 </a:t>
            </a:r>
            <a:r>
              <a:rPr lang="en-US" sz="3200" b="0" i="1" dirty="0" err="1">
                <a:solidFill>
                  <a:srgbClr val="000000"/>
                </a:solidFill>
                <a:sym typeface="Symbol" charset="0"/>
              </a:rPr>
              <a:t>c</a:t>
            </a:r>
            <a:r>
              <a:rPr lang="en-US" sz="3200" b="0" dirty="0" err="1">
                <a:solidFill>
                  <a:srgbClr val="000000"/>
                </a:solidFill>
                <a:sym typeface="Symbol" charset="0"/>
              </a:rPr>
              <a:t>C</a:t>
            </a:r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 + </a:t>
            </a:r>
            <a:r>
              <a:rPr lang="en-US" sz="3200" b="0" i="1" dirty="0" err="1">
                <a:solidFill>
                  <a:srgbClr val="000000"/>
                </a:solidFill>
                <a:sym typeface="Symbol" charset="0"/>
              </a:rPr>
              <a:t>d</a:t>
            </a:r>
            <a:r>
              <a:rPr lang="en-US" sz="3200" b="0" dirty="0" err="1">
                <a:solidFill>
                  <a:srgbClr val="000000"/>
                </a:solidFill>
                <a:sym typeface="Symbol" charset="0"/>
              </a:rPr>
              <a:t>D</a:t>
            </a:r>
            <a:endParaRPr lang="en-US" sz="3200" b="0" dirty="0">
              <a:solidFill>
                <a:srgbClr val="000000"/>
              </a:solidFill>
              <a:sym typeface="Symbol" charset="0"/>
            </a:endParaRPr>
          </a:p>
          <a:p>
            <a:endParaRPr lang="en-US" sz="3200" b="0" dirty="0">
              <a:solidFill>
                <a:srgbClr val="000000"/>
              </a:solidFill>
              <a:sym typeface="Symbol" charset="0"/>
            </a:endParaRPr>
          </a:p>
          <a:p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the </a:t>
            </a:r>
            <a:r>
              <a:rPr lang="en-US" sz="3200" dirty="0">
                <a:solidFill>
                  <a:srgbClr val="0070C0"/>
                </a:solidFill>
                <a:sym typeface="Symbol" charset="0"/>
              </a:rPr>
              <a:t>reaction quotient</a:t>
            </a:r>
            <a:r>
              <a:rPr lang="en-US" sz="3200" b="0" dirty="0">
                <a:solidFill>
                  <a:srgbClr val="000000"/>
                </a:solidFill>
                <a:sym typeface="Symbol" charset="0"/>
              </a:rPr>
              <a:t> is:</a:t>
            </a:r>
            <a:endParaRPr lang="en-US" sz="3200" b="0" i="1" dirty="0">
              <a:solidFill>
                <a:srgbClr val="000000"/>
              </a:solidFill>
              <a:sym typeface="Symbol" charset="0"/>
            </a:endParaRPr>
          </a:p>
        </p:txBody>
      </p:sp>
      <p:pic>
        <p:nvPicPr>
          <p:cNvPr id="8" name="Picture 8" descr="C14_p66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267" y="4105632"/>
            <a:ext cx="5719763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74015" y="3458497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Set up the same way as K, but the [  ] values you plug in are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not necessarily </a:t>
            </a:r>
            <a:r>
              <a:rPr lang="en-US" dirty="0">
                <a:latin typeface="+mj-lt"/>
              </a:rPr>
              <a:t>the same as the ones at equilibrium. </a:t>
            </a:r>
          </a:p>
        </p:txBody>
      </p:sp>
    </p:spTree>
    <p:extLst>
      <p:ext uri="{BB962C8B-B14F-4D97-AF65-F5344CB8AC3E}">
        <p14:creationId xmlns:p14="http://schemas.microsoft.com/office/powerpoint/2010/main" val="348672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55550" y="209601"/>
            <a:ext cx="777240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Reaction Quotient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231" y="1425627"/>
            <a:ext cx="7940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accent1"/>
              </a:buClr>
            </a:pPr>
            <a:r>
              <a:rPr lang="en-US" b="0" dirty="0">
                <a:latin typeface="+mj-lt"/>
              </a:rPr>
              <a:t> If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K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=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Q</a:t>
            </a:r>
            <a:r>
              <a:rPr lang="en-US" dirty="0">
                <a:latin typeface="+mj-lt"/>
              </a:rPr>
              <a:t>, </a:t>
            </a:r>
            <a:r>
              <a:rPr lang="en-US" b="0" dirty="0">
                <a:latin typeface="+mj-lt"/>
              </a:rPr>
              <a:t>the system is </a:t>
            </a:r>
            <a:r>
              <a:rPr lang="en-US" dirty="0">
                <a:latin typeface="+mj-lt"/>
              </a:rPr>
              <a:t>at equilibrium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16106" y="2373567"/>
            <a:ext cx="106138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b="0" dirty="0">
                <a:latin typeface="+mj-lt"/>
              </a:rPr>
              <a:t> If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Q &gt; K</a:t>
            </a:r>
            <a:r>
              <a:rPr lang="en-US" dirty="0">
                <a:latin typeface="+mj-lt"/>
              </a:rPr>
              <a:t>, </a:t>
            </a:r>
            <a:r>
              <a:rPr lang="en-US" b="0" dirty="0">
                <a:latin typeface="+mj-lt"/>
              </a:rPr>
              <a:t>there are more products than when at equilibrium, 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the system proceeds to the left, </a:t>
            </a:r>
            <a:r>
              <a:rPr lang="en-US" b="0" dirty="0">
                <a:latin typeface="+mj-lt"/>
              </a:rPr>
              <a:t>consuming products and forming reactants until equilibrium is achieved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16106" y="4079539"/>
            <a:ext cx="110710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en-US" dirty="0">
                <a:latin typeface="+mj-lt"/>
              </a:rPr>
              <a:t> If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Q &lt; K</a:t>
            </a:r>
            <a:r>
              <a:rPr lang="en-US" dirty="0">
                <a:latin typeface="+mj-lt"/>
              </a:rPr>
              <a:t>, </a:t>
            </a:r>
            <a:r>
              <a:rPr lang="en-US" b="0" dirty="0">
                <a:latin typeface="+mj-lt"/>
              </a:rPr>
              <a:t>there are more reactants than when at equilibrium, </a:t>
            </a:r>
            <a:br>
              <a:rPr lang="en-US" b="0" dirty="0">
                <a:latin typeface="+mj-lt"/>
              </a:rPr>
            </a:br>
            <a:r>
              <a:rPr lang="en-US" dirty="0">
                <a:latin typeface="+mj-lt"/>
              </a:rPr>
              <a:t>the system proceeds to the right, </a:t>
            </a:r>
            <a:r>
              <a:rPr lang="en-US" b="0" dirty="0">
                <a:latin typeface="+mj-lt"/>
              </a:rPr>
              <a:t>consuming reactants and forming products until equilibrium is achieved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87505" y="1352601"/>
            <a:ext cx="7924800" cy="685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87504" y="2373567"/>
            <a:ext cx="11071095" cy="1371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87505" y="4079539"/>
            <a:ext cx="11071094" cy="1371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9272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6" name="Picture 7" descr="14_07_Fig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75" b="3821"/>
          <a:stretch/>
        </p:blipFill>
        <p:spPr bwMode="auto">
          <a:xfrm>
            <a:off x="4304188" y="1905001"/>
            <a:ext cx="7531365" cy="452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487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0" dirty="0">
                <a:latin typeface="Arial" charset="0"/>
              </a:rPr>
              <a:t>If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Q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&gt;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b="0" dirty="0">
                <a:latin typeface="Arial" charset="0"/>
              </a:rPr>
              <a:t>, the reaction will proceed fastest in the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reverse </a:t>
            </a:r>
            <a:r>
              <a:rPr lang="en-US" b="0" dirty="0">
                <a:latin typeface="Arial" charset="0"/>
              </a:rPr>
              <a:t>direction.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0" dirty="0">
                <a:latin typeface="Arial" charset="0"/>
              </a:rPr>
              <a:t>The products will decrease and reactants will increase</a:t>
            </a:r>
            <a:r>
              <a:rPr lang="en-US" sz="2400" b="0" dirty="0">
                <a:latin typeface="Arial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8153400" y="2743200"/>
            <a:ext cx="1752600" cy="1600200"/>
          </a:xfrm>
          <a:prstGeom prst="rect">
            <a:avLst/>
          </a:prstGeom>
          <a:solidFill>
            <a:srgbClr val="FF0000">
              <a:alpha val="40000"/>
            </a:srgbClr>
          </a:solidFill>
          <a:ln w="9525" cap="flat" cmpd="sng" algn="ctr">
            <a:solidFill>
              <a:srgbClr val="00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6" name="Picture 5" descr="A cartoon of a glue bottle&#10;&#10;Description automatically generated with low confidence">
            <a:extLst>
              <a:ext uri="{FF2B5EF4-FFF2-40B4-BE49-F238E27FC236}">
                <a16:creationId xmlns:a16="http://schemas.microsoft.com/office/drawing/2014/main" id="{BFFA4881-C970-767A-9C09-5798FD61B8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8953">
            <a:off x="10723239" y="1017584"/>
            <a:ext cx="662764" cy="132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6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 descr="14_07_Fig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75" b="3821"/>
          <a:stretch/>
        </p:blipFill>
        <p:spPr bwMode="auto">
          <a:xfrm>
            <a:off x="4304188" y="1905001"/>
            <a:ext cx="7531365" cy="452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48768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0" dirty="0">
                <a:latin typeface="Arial" charset="0"/>
              </a:rPr>
              <a:t>If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Q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&lt;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b="0" dirty="0">
                <a:latin typeface="Arial" charset="0"/>
              </a:rPr>
              <a:t>, the reaction will proceed fastest in the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forward </a:t>
            </a:r>
            <a:r>
              <a:rPr lang="en-US" b="0" dirty="0">
                <a:latin typeface="Arial" charset="0"/>
              </a:rPr>
              <a:t>direction.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b="0" dirty="0">
                <a:latin typeface="Arial" charset="0"/>
              </a:rPr>
              <a:t>The products will increase and reactants will decrease.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20580" y="4495800"/>
            <a:ext cx="2642420" cy="1143000"/>
          </a:xfrm>
          <a:prstGeom prst="rect">
            <a:avLst/>
          </a:prstGeom>
          <a:solidFill>
            <a:srgbClr val="FF0000">
              <a:alpha val="40000"/>
            </a:srgbClr>
          </a:solidFill>
          <a:ln w="9525" cap="flat" cmpd="sng" algn="ctr">
            <a:solidFill>
              <a:srgbClr val="00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7" descr="14_07_Fig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75" b="3821"/>
          <a:stretch/>
        </p:blipFill>
        <p:spPr bwMode="auto">
          <a:xfrm>
            <a:off x="4304188" y="1905001"/>
            <a:ext cx="7531365" cy="452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5562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0" dirty="0">
                <a:latin typeface="Arial" charset="0"/>
              </a:rPr>
              <a:t>If 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Q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 =</a:t>
            </a:r>
            <a:r>
              <a:rPr lang="en-US" b="1" i="1" dirty="0">
                <a:solidFill>
                  <a:srgbClr val="0070C0"/>
                </a:solidFill>
                <a:latin typeface="Arial" charset="0"/>
              </a:rPr>
              <a:t>K</a:t>
            </a:r>
            <a:r>
              <a:rPr lang="en-US" b="0" dirty="0">
                <a:latin typeface="Arial" charset="0"/>
              </a:rPr>
              <a:t>, the reaction is </a:t>
            </a:r>
            <a:r>
              <a:rPr lang="en-US" b="1" dirty="0">
                <a:solidFill>
                  <a:srgbClr val="0070C0"/>
                </a:solidFill>
                <a:latin typeface="Arial" charset="0"/>
              </a:rPr>
              <a:t>already at equilibrium!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>
                <a:latin typeface="Arial" charset="0"/>
              </a:rPr>
              <a:t>The products and reactants will </a:t>
            </a:r>
            <a:br>
              <a:rPr lang="en-US" sz="3200" dirty="0">
                <a:latin typeface="Arial" charset="0"/>
              </a:rPr>
            </a:br>
            <a:r>
              <a:rPr lang="en-US" sz="3200" dirty="0">
                <a:latin typeface="Arial" charset="0"/>
              </a:rPr>
              <a:t>not change.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8534400" y="4114800"/>
            <a:ext cx="609600" cy="609600"/>
          </a:xfrm>
          <a:prstGeom prst="rect">
            <a:avLst/>
          </a:prstGeom>
          <a:solidFill>
            <a:srgbClr val="FF0000">
              <a:alpha val="40000"/>
            </a:srgbClr>
          </a:solidFill>
          <a:ln w="9525" cap="flat" cmpd="sng" algn="ctr">
            <a:solidFill>
              <a:srgbClr val="00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05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11331650" cy="1143000"/>
          </a:xfrm>
        </p:spPr>
        <p:txBody>
          <a:bodyPr/>
          <a:lstStyle/>
          <a:p>
            <a:pPr algn="l"/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The Reaction Quotient – Predicating the Direction of Change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7" descr="14_07_Fig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75" b="3821"/>
          <a:stretch/>
        </p:blipFill>
        <p:spPr bwMode="auto">
          <a:xfrm>
            <a:off x="4304188" y="1905001"/>
            <a:ext cx="7531365" cy="452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4953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latin typeface="Arial" charset="0"/>
              </a:rPr>
              <a:t>If a reaction mixture contains just reactants, then </a:t>
            </a:r>
            <a:br>
              <a:rPr lang="en-US" sz="3600" dirty="0">
                <a:latin typeface="Arial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charset="0"/>
              </a:rPr>
              <a:t>Q = 0</a:t>
            </a:r>
            <a:r>
              <a:rPr lang="en-US" sz="3600" dirty="0">
                <a:latin typeface="Arial" charset="0"/>
              </a:rPr>
              <a:t>, and the reaction will </a:t>
            </a:r>
            <a:br>
              <a:rPr lang="en-US" sz="3600" dirty="0">
                <a:latin typeface="Arial" charset="0"/>
              </a:rPr>
            </a:br>
            <a:r>
              <a:rPr lang="en-US" sz="3600" dirty="0">
                <a:latin typeface="Arial" charset="0"/>
              </a:rPr>
              <a:t>proceed in the </a:t>
            </a:r>
            <a:r>
              <a:rPr lang="en-US" sz="3600" b="1" dirty="0">
                <a:solidFill>
                  <a:srgbClr val="0070C0"/>
                </a:solidFill>
                <a:latin typeface="Arial" charset="0"/>
              </a:rPr>
              <a:t>forward </a:t>
            </a:r>
            <a:br>
              <a:rPr lang="en-US" sz="3600" b="1" dirty="0">
                <a:solidFill>
                  <a:srgbClr val="0070C0"/>
                </a:solidFill>
                <a:latin typeface="Arial" charset="0"/>
              </a:rPr>
            </a:br>
            <a:r>
              <a:rPr lang="en-US" sz="3600" b="1" dirty="0">
                <a:solidFill>
                  <a:srgbClr val="0070C0"/>
                </a:solidFill>
                <a:latin typeface="Arial" charset="0"/>
              </a:rPr>
              <a:t>direction</a:t>
            </a:r>
            <a:r>
              <a:rPr lang="en-US" sz="3600" dirty="0">
                <a:solidFill>
                  <a:srgbClr val="0070C0"/>
                </a:solidFill>
                <a:latin typeface="Arial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143500" y="5316795"/>
            <a:ext cx="1752600" cy="1143000"/>
          </a:xfrm>
          <a:prstGeom prst="rect">
            <a:avLst/>
          </a:prstGeom>
          <a:solidFill>
            <a:srgbClr val="FF0000">
              <a:alpha val="40000"/>
            </a:srgbClr>
          </a:solidFill>
          <a:ln w="9525" cap="flat" cmpd="sng" algn="ctr">
            <a:solidFill>
              <a:srgbClr val="000000">
                <a:alpha val="5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29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4706</TotalTime>
  <Words>934</Words>
  <Application>Microsoft Office PowerPoint</Application>
  <PresentationFormat>Widescreen</PresentationFormat>
  <Paragraphs>104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Comic Sans MS</vt:lpstr>
      <vt:lpstr>Impact</vt:lpstr>
      <vt:lpstr>Symbol</vt:lpstr>
      <vt:lpstr>Default Design</vt:lpstr>
      <vt:lpstr>chemistry</vt:lpstr>
      <vt:lpstr>Office Theme</vt:lpstr>
      <vt:lpstr>Equation</vt:lpstr>
      <vt:lpstr>N15 - Equilibrium</vt:lpstr>
      <vt:lpstr>N15 - Equilibrium</vt:lpstr>
      <vt:lpstr>The Reaction Quotient</vt:lpstr>
      <vt:lpstr>Significance of the Reaction Quotient</vt:lpstr>
      <vt:lpstr>The Reaction Quotient</vt:lpstr>
      <vt:lpstr>The Reaction Quotient – Predicating the Direction of Change</vt:lpstr>
      <vt:lpstr>The Reaction Quotient – Predicating the Direction of Change</vt:lpstr>
      <vt:lpstr>The Reaction Quotient – Predicating the Direction of Change</vt:lpstr>
      <vt:lpstr>The Reaction Quotient – Predicating the Direction of Change</vt:lpstr>
      <vt:lpstr>The Reaction Quotient – Predicating the Direction of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Stephanie [DH]</cp:lastModifiedBy>
  <cp:revision>134</cp:revision>
  <cp:lastPrinted>2018-10-08T20:25:31Z</cp:lastPrinted>
  <dcterms:created xsi:type="dcterms:W3CDTF">2006-06-20T23:17:27Z</dcterms:created>
  <dcterms:modified xsi:type="dcterms:W3CDTF">2024-06-06T21:20:11Z</dcterms:modified>
</cp:coreProperties>
</file>