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709" r:id="rId3"/>
  </p:sldMasterIdLst>
  <p:notesMasterIdLst>
    <p:notesMasterId r:id="rId22"/>
  </p:notesMasterIdLst>
  <p:handoutMasterIdLst>
    <p:handoutMasterId r:id="rId23"/>
  </p:handoutMasterIdLst>
  <p:sldIdLst>
    <p:sldId id="319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273" r:id="rId14"/>
    <p:sldId id="274" r:id="rId15"/>
    <p:sldId id="275" r:id="rId16"/>
    <p:sldId id="316" r:id="rId17"/>
    <p:sldId id="318" r:id="rId18"/>
    <p:sldId id="321" r:id="rId19"/>
    <p:sldId id="317" r:id="rId20"/>
    <p:sldId id="320" r:id="rId21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4D4D4D"/>
    <a:srgbClr val="FF33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/>
    <p:restoredTop sz="94586"/>
  </p:normalViewPr>
  <p:slideViewPr>
    <p:cSldViewPr>
      <p:cViewPr varScale="1">
        <p:scale>
          <a:sx n="69" d="100"/>
          <a:sy n="69" d="100"/>
        </p:scale>
        <p:origin x="62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3FA2D-B471-44C2-9DA2-21F3D70E1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80A56-0304-4776-B52A-D58E36882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A9FFA-D4CD-4575-93A5-8D1F51ADD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282B6-6D95-4655-850A-4F6BE99B6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8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143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60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78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12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666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7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63C4-A997-4936-AD76-3305D4FBF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291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6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40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F2A-F130-4240-AF83-5FB50829AC6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28FD-51FD-4BA0-ADAB-D5FA1FDF5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0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2E6D6-9ED1-4FC5-8274-C0F9A35A1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3ECE5-D5C4-43E4-B3FD-5D5C8092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B3AA6-2F07-43DD-9B68-90B13CE00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F802E-4839-4AB9-9A32-6CBCDFD12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254DD-52A7-4E0B-86E2-3F4EFBA3E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E735E-1DD3-4CCD-BDD6-01FB682E43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DFA5FEF7-1D8F-4C63-9A96-A3CCC9F59E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FEF7-1D8F-4C63-9A96-A3CCC9F59E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658doDe_xQ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658doDe_xQ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100447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N15 -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5800" y="2676942"/>
            <a:ext cx="10820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6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Quotient – Q</a:t>
            </a:r>
          </a:p>
          <a:p>
            <a:pPr lvl="0" algn="ctr">
              <a:defRPr/>
            </a:pPr>
            <a:r>
              <a:rPr kumimoji="0" lang="en-US" sz="66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ICE Tables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E4A1CE-E689-F7D7-A54B-2F0713F82F46}"/>
              </a:ext>
            </a:extLst>
          </p:cNvPr>
          <p:cNvSpPr txBox="1"/>
          <p:nvPr/>
        </p:nvSpPr>
        <p:spPr>
          <a:xfrm>
            <a:off x="381000" y="6096000"/>
            <a:ext cx="1028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https://youtu.be/_658doDe_xQ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86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7" descr="14_07_Fig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75" b="3821"/>
          <a:stretch/>
        </p:blipFill>
        <p:spPr bwMode="auto">
          <a:xfrm>
            <a:off x="4304188" y="1905001"/>
            <a:ext cx="7531365" cy="452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953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If a reaction mixture contains just products, then </a:t>
            </a:r>
            <a:br>
              <a:rPr lang="en-US" sz="3600" dirty="0">
                <a:latin typeface="Arial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Q =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undefined</a:t>
            </a:r>
            <a:r>
              <a:rPr lang="en-US" sz="3600" dirty="0">
                <a:latin typeface="Arial" charset="0"/>
                <a:cs typeface="Times New Roman" charset="0"/>
              </a:rPr>
              <a:t>, and the reaction will </a:t>
            </a:r>
            <a:br>
              <a:rPr lang="en-US" sz="3600" dirty="0">
                <a:latin typeface="Arial" charset="0"/>
                <a:cs typeface="Times New Roman" charset="0"/>
              </a:rPr>
            </a:br>
            <a:r>
              <a:rPr lang="en-US" sz="3600" dirty="0">
                <a:latin typeface="Arial" charset="0"/>
                <a:cs typeface="Times New Roman" charset="0"/>
              </a:rPr>
              <a:t>proceed in the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reverse </a:t>
            </a:r>
            <a:b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direction</a:t>
            </a:r>
            <a:r>
              <a:rPr lang="en-US" sz="3600" dirty="0">
                <a:solidFill>
                  <a:srgbClr val="0070C0"/>
                </a:solidFill>
                <a:latin typeface="Arial" charset="0"/>
                <a:cs typeface="Times New Roman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363200" y="5486400"/>
            <a:ext cx="762000" cy="902110"/>
          </a:xfrm>
          <a:prstGeom prst="rect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0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7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967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this reaction at some temperature: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CO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  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= 2.0 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5801" y="2514601"/>
            <a:ext cx="94646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 you start with 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moles of H</a:t>
            </a:r>
            <a:r>
              <a:rPr lang="en-US" b="0" u="sng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moles of CO,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</a:t>
            </a:r>
            <a:r>
              <a:rPr lang="en-US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L container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What is the concentration of H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CO, H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CO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 at equilibrium?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5800" y="4495800"/>
            <a:ext cx="1082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for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“ICE Tables”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one the most important problem solving technique in the year.</a:t>
            </a:r>
            <a:b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use it a lot!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Concentrations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38600" y="2514601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56728"/>
              </p:ext>
            </p:extLst>
          </p:nvPr>
        </p:nvGraphicFramePr>
        <p:xfrm>
          <a:off x="1524000" y="3200401"/>
          <a:ext cx="8763000" cy="1981201"/>
        </p:xfrm>
        <a:graphic>
          <a:graphicData uri="http://schemas.openxmlformats.org/drawingml/2006/table">
            <a:tbl>
              <a:tblPr/>
              <a:tblGrid>
                <a:gridCol w="228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nitial: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hange: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798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“ICE” the problem, beginning with the Initial concentrations – </a:t>
            </a:r>
            <a:r>
              <a:rPr lang="en-US" sz="36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check your volume!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5720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6151564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76962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92964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4343400" y="3886201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5943600" y="3886201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7620000" y="3886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+x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9144000" y="3886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+x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4343401" y="4572001"/>
            <a:ext cx="705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4-x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5943601" y="4572001"/>
            <a:ext cx="705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3-x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7772400" y="4586288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9296400" y="45720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85072-7CB5-82DA-F2CF-0D454F69E43E}"/>
              </a:ext>
            </a:extLst>
          </p:cNvPr>
          <p:cNvSpPr txBox="1"/>
          <p:nvPr/>
        </p:nvSpPr>
        <p:spPr>
          <a:xfrm>
            <a:off x="533400" y="5638800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*Don’t forget to check your coefficients! Not always </a:t>
            </a:r>
            <a:r>
              <a:rPr lang="en-US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0" grpId="0"/>
      <p:bldP spid="23601" grpId="0"/>
      <p:bldP spid="23602" grpId="0"/>
      <p:bldP spid="23603" grpId="0"/>
      <p:bldP spid="23604" grpId="0"/>
      <p:bldP spid="23605" grpId="0"/>
      <p:bldP spid="23606" grpId="0"/>
      <p:bldP spid="23607" grpId="0"/>
      <p:bldP spid="23608" grpId="0"/>
      <p:bldP spid="23609" grpId="0"/>
      <p:bldP spid="23610" grpId="0"/>
      <p:bldP spid="236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143001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CO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  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= 2.0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3400" y="2282825"/>
            <a:ext cx="11331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#2: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law of mass action for the </a:t>
            </a:r>
            <a:r>
              <a:rPr lang="en-US" sz="40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endParaRPr lang="en-US" sz="40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465916"/>
              </p:ext>
            </p:extLst>
          </p:nvPr>
        </p:nvGraphicFramePr>
        <p:xfrm>
          <a:off x="3810000" y="3429000"/>
          <a:ext cx="4191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431640" progId="">
                  <p:embed/>
                </p:oleObj>
              </mc:Choice>
              <mc:Fallback>
                <p:oleObj name="Equation" r:id="rId2" imgW="107928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429000"/>
                        <a:ext cx="4191000" cy="1676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215649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59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equilibrium concentrations into the equilibrium expression, and solve for x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255685"/>
              </p:ext>
            </p:extLst>
          </p:nvPr>
        </p:nvGraphicFramePr>
        <p:xfrm>
          <a:off x="1600200" y="2819400"/>
          <a:ext cx="8686800" cy="685800"/>
        </p:xfrm>
        <a:graphic>
          <a:graphicData uri="http://schemas.openxmlformats.org/drawingml/2006/table">
            <a:tbl>
              <a:tblPr/>
              <a:tblGrid>
                <a:gridCol w="226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6FEEB9-84C0-6CF5-A610-38CCF5689807}"/>
                  </a:ext>
                </a:extLst>
              </p:cNvPr>
              <p:cNvSpPr txBox="1"/>
              <p:nvPr/>
            </p:nvSpPr>
            <p:spPr>
              <a:xfrm>
                <a:off x="2819400" y="4060646"/>
                <a:ext cx="5087225" cy="1281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6FEEB9-84C0-6CF5-A610-38CCF5689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060646"/>
                <a:ext cx="5087225" cy="12816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244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These Can Get Really Tricky…</a:t>
            </a: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87533" y="1340311"/>
            <a:ext cx="10994867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Quadratic Equations </a:t>
            </a: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yuuuck</a:t>
            </a:r>
            <a:endParaRPr lang="en-US" sz="3200" b="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Perfect squares </a:t>
            </a: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32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9 = (5 - x)</a:t>
            </a:r>
            <a:r>
              <a:rPr lang="en-US" sz="3200" b="0" i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br>
              <a:rPr lang="en-US" sz="3200" b="0" i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square root of both sides… 3 = 5 - x,  so x = 2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Approximations</a:t>
            </a: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Remember the 5% rule from Honors Chemistry ???? (K&lt;1, x &lt; 5% of initial concentrations)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Crazy substitutions and rearrangements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the concept is always the same!</a:t>
            </a:r>
          </a:p>
          <a:p>
            <a:pPr algn="ctr" eaLnBrk="1" hangingPunct="1">
              <a:defRPr/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to practice to see crazy examples!</a:t>
            </a:r>
          </a:p>
        </p:txBody>
      </p:sp>
    </p:spTree>
    <p:extLst>
      <p:ext uri="{BB962C8B-B14F-4D97-AF65-F5344CB8AC3E}">
        <p14:creationId xmlns:p14="http://schemas.microsoft.com/office/powerpoint/2010/main" val="415396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533400" y="1063625"/>
            <a:ext cx="10591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you have enough info to know what x is without having to use the 5% rule! Do not drop the x when you don’t have to! You don’t want a rounded/approximated answer when you don’t need one! 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Reminder...</a:t>
            </a: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368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215649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59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equilibrium concentrations into the equilibrium expression, and solve for x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34695"/>
              </p:ext>
            </p:extLst>
          </p:nvPr>
        </p:nvGraphicFramePr>
        <p:xfrm>
          <a:off x="1066800" y="2819400"/>
          <a:ext cx="9525000" cy="2362200"/>
        </p:xfrm>
        <a:graphic>
          <a:graphicData uri="http://schemas.openxmlformats.org/drawingml/2006/table">
            <a:tbl>
              <a:tblPr/>
              <a:tblGrid>
                <a:gridCol w="226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20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0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877814"/>
                  </a:ext>
                </a:extLst>
              </a:tr>
              <a:tr h="572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4-2 =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3-2 =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760318"/>
                  </a:ext>
                </a:extLst>
              </a:tr>
            </a:tbl>
          </a:graphicData>
        </a:graphic>
      </p:graphicFrame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914400" y="4468838"/>
            <a:ext cx="9829800" cy="9144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AB8D1E-3821-C484-0477-CB51D39A1C08}"/>
                  </a:ext>
                </a:extLst>
              </p:cNvPr>
              <p:cNvSpPr txBox="1"/>
              <p:nvPr/>
            </p:nvSpPr>
            <p:spPr>
              <a:xfrm>
                <a:off x="5062864" y="3680936"/>
                <a:ext cx="179273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AB8D1E-3821-C484-0477-CB51D39A1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864" y="3680936"/>
                <a:ext cx="1792734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E406096-B6C0-A47C-1C80-A71A876360BD}"/>
              </a:ext>
            </a:extLst>
          </p:cNvPr>
          <p:cNvSpPr txBox="1"/>
          <p:nvPr/>
        </p:nvSpPr>
        <p:spPr>
          <a:xfrm>
            <a:off x="457200" y="5733153"/>
            <a:ext cx="1074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*Note* If you had used 5% rule your answer would have been x = 4.9. </a:t>
            </a:r>
          </a:p>
          <a:p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That doesn’t even make sense, does it?!</a:t>
            </a:r>
          </a:p>
        </p:txBody>
      </p:sp>
    </p:spTree>
    <p:extLst>
      <p:ext uri="{BB962C8B-B14F-4D97-AF65-F5344CB8AC3E}">
        <p14:creationId xmlns:p14="http://schemas.microsoft.com/office/powerpoint/2010/main" val="326746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  <a:endParaRPr lang="en-US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DCB8A7-4D8D-4210-B497-539FD2C59FAB}"/>
              </a:ext>
            </a:extLst>
          </p:cNvPr>
          <p:cNvSpPr txBox="1"/>
          <p:nvPr/>
        </p:nvSpPr>
        <p:spPr>
          <a:xfrm>
            <a:off x="609600" y="1371600"/>
            <a:ext cx="937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https://youtu.be/_658doDe_xQ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115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0" y="7495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N15 -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457199" y="3886200"/>
            <a:ext cx="1127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4000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sz="4000" b="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can compare the values of Q and K to determine which direction a reaction will proceed, and can use ICE Tables to perform calculations related to equilibrium. 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B4446E-0579-B9CF-0B9A-437E20D82076}"/>
              </a:ext>
            </a:extLst>
          </p:cNvPr>
          <p:cNvSpPr txBox="1"/>
          <p:nvPr/>
        </p:nvSpPr>
        <p:spPr>
          <a:xfrm>
            <a:off x="685798" y="1600200"/>
            <a:ext cx="10820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6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Quotient – Q</a:t>
            </a:r>
          </a:p>
          <a:p>
            <a:pPr lvl="0" algn="ctr">
              <a:defRPr/>
            </a:pPr>
            <a:r>
              <a:rPr kumimoji="0" lang="en-US" sz="66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ICE Tables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3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87533" y="1340311"/>
            <a:ext cx="1099486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If a reaction mixture containing both reactants and products is not at equilibrium, how can we determine in which direction it will proceed?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200" b="0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The answer is to compare the current concentration ratios to the equilibrium constant.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200" b="0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The concentration ratio of the products (raised to the power of their coefficients) to the reactants (raised to the power of their coefficients) is called the </a:t>
            </a:r>
            <a:r>
              <a:rPr lang="en-US" sz="3200" dirty="0">
                <a:solidFill>
                  <a:srgbClr val="0070C0"/>
                </a:solidFill>
                <a:latin typeface="+mj-lt"/>
              </a:rPr>
              <a:t>reaction quotient, </a:t>
            </a:r>
            <a:r>
              <a:rPr lang="en-US" sz="3200" i="1" dirty="0">
                <a:solidFill>
                  <a:srgbClr val="0070C0"/>
                </a:solidFill>
                <a:latin typeface="+mj-lt"/>
              </a:rPr>
              <a:t>Q</a:t>
            </a:r>
            <a:r>
              <a:rPr lang="en-US" sz="3200" dirty="0">
                <a:solidFill>
                  <a:srgbClr val="0070C0"/>
                </a:solidFill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561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220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Significance of the Reaction Quotient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60466" y="1362433"/>
            <a:ext cx="80772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3200" b="0" i="1" dirty="0">
              <a:solidFill>
                <a:srgbClr val="000000"/>
              </a:solidFill>
            </a:endParaRPr>
          </a:p>
          <a:p>
            <a:r>
              <a:rPr lang="en-US" sz="3200" b="0" i="1" dirty="0" err="1">
                <a:solidFill>
                  <a:srgbClr val="000000"/>
                </a:solidFill>
              </a:rPr>
              <a:t>a</a:t>
            </a:r>
            <a:r>
              <a:rPr lang="en-US" sz="3200" b="0" dirty="0" err="1">
                <a:solidFill>
                  <a:srgbClr val="000000"/>
                </a:solidFill>
              </a:rPr>
              <a:t>A</a:t>
            </a:r>
            <a:r>
              <a:rPr lang="en-US" sz="3200" b="0" dirty="0">
                <a:solidFill>
                  <a:srgbClr val="000000"/>
                </a:solidFill>
              </a:rPr>
              <a:t> + </a:t>
            </a:r>
            <a:r>
              <a:rPr lang="en-US" sz="3200" b="0" i="1" dirty="0" err="1">
                <a:solidFill>
                  <a:srgbClr val="000000"/>
                </a:solidFill>
              </a:rPr>
              <a:t>b</a:t>
            </a:r>
            <a:r>
              <a:rPr lang="en-US" sz="3200" b="0" dirty="0" err="1">
                <a:solidFill>
                  <a:srgbClr val="000000"/>
                </a:solidFill>
              </a:rPr>
              <a:t>B</a:t>
            </a:r>
            <a:r>
              <a:rPr lang="en-US" sz="3200" b="0" dirty="0">
                <a:solidFill>
                  <a:srgbClr val="000000"/>
                </a:solidFill>
              </a:rPr>
              <a:t>  </a:t>
            </a:r>
            <a:r>
              <a:rPr lang="en-US" sz="3200" b="0" dirty="0" err="1">
                <a:solidFill>
                  <a:srgbClr val="000000"/>
                </a:solidFill>
                <a:latin typeface="Symbol" charset="0"/>
                <a:cs typeface="Royal Society of Chemistry" charset="0"/>
                <a:sym typeface="Symbol" charset="0"/>
              </a:rPr>
              <a:t>Û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sym typeface="Symbol" charset="0"/>
              </a:rPr>
              <a:t>c</a:t>
            </a:r>
            <a:r>
              <a:rPr lang="en-US" sz="3200" b="0" dirty="0" err="1">
                <a:solidFill>
                  <a:srgbClr val="000000"/>
                </a:solidFill>
                <a:sym typeface="Symbol" charset="0"/>
              </a:rPr>
              <a:t>C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+ </a:t>
            </a:r>
            <a:r>
              <a:rPr lang="en-US" sz="3200" b="0" i="1" dirty="0" err="1">
                <a:solidFill>
                  <a:srgbClr val="000000"/>
                </a:solidFill>
                <a:sym typeface="Symbol" charset="0"/>
              </a:rPr>
              <a:t>d</a:t>
            </a:r>
            <a:r>
              <a:rPr lang="en-US" sz="3200" b="0" dirty="0" err="1">
                <a:solidFill>
                  <a:srgbClr val="000000"/>
                </a:solidFill>
                <a:sym typeface="Symbol" charset="0"/>
              </a:rPr>
              <a:t>D</a:t>
            </a:r>
            <a:endParaRPr lang="en-US" sz="3200" b="0" dirty="0">
              <a:solidFill>
                <a:srgbClr val="000000"/>
              </a:solidFill>
              <a:sym typeface="Symbol" charset="0"/>
            </a:endParaRPr>
          </a:p>
          <a:p>
            <a:endParaRPr lang="en-US" sz="3200" b="0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sym typeface="Symbol" charset="0"/>
              </a:rPr>
              <a:t>reaction quotient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is:</a:t>
            </a:r>
            <a:endParaRPr lang="en-US" sz="3200" b="0" i="1" dirty="0">
              <a:solidFill>
                <a:srgbClr val="000000"/>
              </a:solidFill>
              <a:sym typeface="Symbol" charset="0"/>
            </a:endParaRPr>
          </a:p>
        </p:txBody>
      </p:sp>
      <p:pic>
        <p:nvPicPr>
          <p:cNvPr id="8" name="Picture 8" descr="C14_p66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267" y="4105632"/>
            <a:ext cx="5719763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74015" y="3458497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Set up the same way as K, but the [  ] values you plug in are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not necessarily </a:t>
            </a:r>
            <a:r>
              <a:rPr lang="en-US" dirty="0">
                <a:latin typeface="+mj-lt"/>
              </a:rPr>
              <a:t>the same as the ones at equilibrium. </a:t>
            </a:r>
          </a:p>
        </p:txBody>
      </p:sp>
    </p:spTree>
    <p:extLst>
      <p:ext uri="{BB962C8B-B14F-4D97-AF65-F5344CB8AC3E}">
        <p14:creationId xmlns:p14="http://schemas.microsoft.com/office/powerpoint/2010/main" val="348672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231" y="1425627"/>
            <a:ext cx="794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</a:pPr>
            <a:r>
              <a:rPr lang="en-US" b="0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K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=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</a:t>
            </a:r>
            <a:r>
              <a:rPr lang="en-US" dirty="0">
                <a:latin typeface="+mj-lt"/>
              </a:rPr>
              <a:t>, </a:t>
            </a:r>
            <a:r>
              <a:rPr lang="en-US" b="0" dirty="0">
                <a:latin typeface="+mj-lt"/>
              </a:rPr>
              <a:t>the system is </a:t>
            </a:r>
            <a:r>
              <a:rPr lang="en-US" dirty="0">
                <a:latin typeface="+mj-lt"/>
              </a:rPr>
              <a:t>at equilibrium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16106" y="2373567"/>
            <a:ext cx="106138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b="0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 &gt; K</a:t>
            </a:r>
            <a:r>
              <a:rPr lang="en-US" dirty="0">
                <a:latin typeface="+mj-lt"/>
              </a:rPr>
              <a:t>, </a:t>
            </a:r>
            <a:r>
              <a:rPr lang="en-US" b="0" dirty="0">
                <a:latin typeface="+mj-lt"/>
              </a:rPr>
              <a:t>there are more products than when at equilibrium,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the system proceeds to the left, </a:t>
            </a:r>
            <a:r>
              <a:rPr lang="en-US" b="0" dirty="0">
                <a:latin typeface="+mj-lt"/>
              </a:rPr>
              <a:t>consuming products and forming reactants until equilibrium is achieved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816106" y="4079539"/>
            <a:ext cx="110710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 &lt; K</a:t>
            </a:r>
            <a:r>
              <a:rPr lang="en-US" dirty="0">
                <a:latin typeface="+mj-lt"/>
              </a:rPr>
              <a:t>, </a:t>
            </a:r>
            <a:r>
              <a:rPr lang="en-US" b="0" dirty="0">
                <a:latin typeface="+mj-lt"/>
              </a:rPr>
              <a:t>there are more reactants than when at equilibrium, </a:t>
            </a:r>
            <a:br>
              <a:rPr lang="en-US" b="0" dirty="0">
                <a:latin typeface="+mj-lt"/>
              </a:rPr>
            </a:br>
            <a:r>
              <a:rPr lang="en-US" dirty="0">
                <a:latin typeface="+mj-lt"/>
              </a:rPr>
              <a:t>the system proceeds to the right, </a:t>
            </a:r>
            <a:r>
              <a:rPr lang="en-US" b="0" dirty="0">
                <a:latin typeface="+mj-lt"/>
              </a:rPr>
              <a:t>consuming reactants and forming products until equilibrium is achieved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87505" y="1352601"/>
            <a:ext cx="79248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87504" y="2373567"/>
            <a:ext cx="11071095" cy="1371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87505" y="4079539"/>
            <a:ext cx="11071094" cy="1371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272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Picture 7" descr="14_07_Fig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75" b="3821"/>
          <a:stretch/>
        </p:blipFill>
        <p:spPr bwMode="auto">
          <a:xfrm>
            <a:off x="4304188" y="1905001"/>
            <a:ext cx="7531365" cy="452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87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&gt;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will proceed fastest in the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reverse </a:t>
            </a:r>
            <a:r>
              <a:rPr lang="en-US" b="0" dirty="0">
                <a:latin typeface="Arial" charset="0"/>
              </a:rPr>
              <a:t>direction.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0" dirty="0">
                <a:latin typeface="Arial" charset="0"/>
              </a:rPr>
              <a:t>The products will decrease and reactants will increase</a:t>
            </a:r>
            <a:r>
              <a:rPr lang="en-US" sz="2400" b="0" dirty="0">
                <a:latin typeface="Arial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153400" y="2743200"/>
            <a:ext cx="1752600" cy="1600200"/>
          </a:xfrm>
          <a:prstGeom prst="rect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0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6" name="Picture 5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BFFA4881-C970-767A-9C09-5798FD61B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723239" y="1017584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6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 descr="14_07_Fig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75" b="3821"/>
          <a:stretch/>
        </p:blipFill>
        <p:spPr bwMode="auto">
          <a:xfrm>
            <a:off x="4304188" y="1905001"/>
            <a:ext cx="7531365" cy="452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87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&lt;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will proceed fastest in the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forward </a:t>
            </a:r>
            <a:r>
              <a:rPr lang="en-US" b="0" dirty="0">
                <a:latin typeface="Arial" charset="0"/>
              </a:rPr>
              <a:t>direction.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0" dirty="0">
                <a:latin typeface="Arial" charset="0"/>
              </a:rPr>
              <a:t>The products will increase and reactants will decrease.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120580" y="4495800"/>
            <a:ext cx="2642420" cy="1143000"/>
          </a:xfrm>
          <a:prstGeom prst="rect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0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2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7" descr="14_07_Fig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75" b="3821"/>
          <a:stretch/>
        </p:blipFill>
        <p:spPr bwMode="auto">
          <a:xfrm>
            <a:off x="4304188" y="1905001"/>
            <a:ext cx="7531365" cy="452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5562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=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is 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already at equilibrium!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</a:rPr>
              <a:t>The products and reactants will </a:t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not change.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534400" y="4114800"/>
            <a:ext cx="609600" cy="609600"/>
          </a:xfrm>
          <a:prstGeom prst="rect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0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5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7" descr="14_07_Fig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75" b="3821"/>
          <a:stretch/>
        </p:blipFill>
        <p:spPr bwMode="auto">
          <a:xfrm>
            <a:off x="4304188" y="1905001"/>
            <a:ext cx="7531365" cy="452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953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If a reaction mixture contains just reactants, then </a:t>
            </a:r>
            <a:br>
              <a:rPr lang="en-US" sz="3600" dirty="0">
                <a:latin typeface="Arial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Q = 0</a:t>
            </a:r>
            <a:r>
              <a:rPr lang="en-US" sz="3600" dirty="0">
                <a:latin typeface="Arial" charset="0"/>
              </a:rPr>
              <a:t>, and the reaction will </a:t>
            </a:r>
            <a:br>
              <a:rPr lang="en-US" sz="3600" dirty="0">
                <a:latin typeface="Arial" charset="0"/>
              </a:rPr>
            </a:br>
            <a:r>
              <a:rPr lang="en-US" sz="3600" dirty="0">
                <a:latin typeface="Arial" charset="0"/>
              </a:rPr>
              <a:t>proceed in the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forward </a:t>
            </a:r>
            <a:br>
              <a:rPr lang="en-US" sz="3600" b="1" dirty="0">
                <a:solidFill>
                  <a:srgbClr val="0070C0"/>
                </a:solidFill>
                <a:latin typeface="Arial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direction</a:t>
            </a:r>
            <a:r>
              <a:rPr lang="en-US" sz="3600" dirty="0">
                <a:solidFill>
                  <a:srgbClr val="0070C0"/>
                </a:solidFill>
                <a:latin typeface="Arial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143500" y="5316795"/>
            <a:ext cx="1752600" cy="1143000"/>
          </a:xfrm>
          <a:prstGeom prst="rect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00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4706</TotalTime>
  <Words>934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Impact</vt:lpstr>
      <vt:lpstr>Symbol</vt:lpstr>
      <vt:lpstr>Default Design</vt:lpstr>
      <vt:lpstr>chemistry</vt:lpstr>
      <vt:lpstr>Office Theme</vt:lpstr>
      <vt:lpstr>Equation</vt:lpstr>
      <vt:lpstr>N15 - Equilibrium</vt:lpstr>
      <vt:lpstr>N15 - Equilibrium</vt:lpstr>
      <vt:lpstr>The Reaction Quotient</vt:lpstr>
      <vt:lpstr>Significance of the Reaction Quotient</vt:lpstr>
      <vt:lpstr>The Reaction Quotient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134</cp:revision>
  <cp:lastPrinted>2018-10-08T20:25:31Z</cp:lastPrinted>
  <dcterms:created xsi:type="dcterms:W3CDTF">2006-06-20T23:17:27Z</dcterms:created>
  <dcterms:modified xsi:type="dcterms:W3CDTF">2024-06-06T21:20:11Z</dcterms:modified>
</cp:coreProperties>
</file>