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sldIdLst>
    <p:sldId id="257" r:id="rId2"/>
    <p:sldId id="404" r:id="rId3"/>
    <p:sldId id="405" r:id="rId4"/>
    <p:sldId id="409" r:id="rId5"/>
    <p:sldId id="406" r:id="rId6"/>
    <p:sldId id="279" r:id="rId7"/>
    <p:sldId id="408" r:id="rId8"/>
    <p:sldId id="413" r:id="rId9"/>
    <p:sldId id="416" r:id="rId10"/>
    <p:sldId id="417" r:id="rId11"/>
    <p:sldId id="283" r:id="rId12"/>
    <p:sldId id="414" r:id="rId13"/>
    <p:sldId id="41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745" autoAdjust="0"/>
  </p:normalViewPr>
  <p:slideViewPr>
    <p:cSldViewPr>
      <p:cViewPr varScale="1">
        <p:scale>
          <a:sx n="97" d="100"/>
          <a:sy n="97" d="100"/>
        </p:scale>
        <p:origin x="5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6A3FE-ABE7-0846-B230-9D6A9A00E599}" type="datetimeFigureOut">
              <a:rPr lang="en-US" smtClean="0"/>
              <a:t>3/21/20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28B7-52E3-8F4B-8C2A-7C7106091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0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5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1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4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0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0481-89A3-405B-A896-9073C3FFD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986DD-ABB6-4D21-B5C8-D3BC164E2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2F5-FEEB-43AE-9720-9C9FC57AAB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593124-18CF-4143-9FD3-AF79C4B317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0807CA-3D88-460F-9985-3CFBCD2D5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9A4EE-B89A-4CC3-83B6-CC943973C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173D-5A5A-4965-9DE2-2AA611D20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67C0-184D-4E32-8EC1-03E593F9B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3B52F-F3B3-4B5C-A7F5-864876352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C237-AE09-4993-BA58-4829222D58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D1AEB-1023-497A-B119-66135ECDC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05F8D-AB88-475D-AEA2-47286CFAC6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2FA81-6D87-4CC0-AD6C-1BC029ECC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4B0FA32-5071-4BE0-9F11-18F51B5E344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924800" cy="1905000"/>
          </a:xfrm>
        </p:spPr>
        <p:txBody>
          <a:bodyPr/>
          <a:lstStyle/>
          <a:p>
            <a:r>
              <a:rPr lang="en-US" sz="5400" u="sng" dirty="0">
                <a:solidFill>
                  <a:srgbClr val="FF0000"/>
                </a:solidFill>
              </a:rPr>
              <a:t>Atomic Structure </a:t>
            </a:r>
            <a:br>
              <a:rPr lang="en-US" sz="5400" u="sng" dirty="0">
                <a:solidFill>
                  <a:srgbClr val="FF0000"/>
                </a:solidFill>
              </a:rPr>
            </a:br>
            <a:r>
              <a:rPr lang="en-US" sz="5400" u="sng" dirty="0">
                <a:solidFill>
                  <a:srgbClr val="FF0000"/>
                </a:solidFill>
              </a:rPr>
              <a:t>and Periodicity</a:t>
            </a:r>
            <a:br>
              <a:rPr lang="en-US" sz="5400" u="sng" dirty="0">
                <a:solidFill>
                  <a:srgbClr val="FF0000"/>
                </a:solidFill>
              </a:rPr>
            </a:br>
            <a:br>
              <a:rPr lang="en-US" sz="5400" u="sng" dirty="0">
                <a:solidFill>
                  <a:srgbClr val="FF0000"/>
                </a:solidFill>
              </a:rPr>
            </a:br>
            <a:r>
              <a:rPr lang="en-US" sz="5400" u="sng" dirty="0">
                <a:solidFill>
                  <a:srgbClr val="FF0000"/>
                </a:solidFill>
              </a:rPr>
              <a:t>Shielding </a:t>
            </a:r>
            <a:r>
              <a:rPr lang="en-US" sz="5400" u="sng">
                <a:solidFill>
                  <a:srgbClr val="FF0000"/>
                </a:solidFill>
              </a:rPr>
              <a:t>and Such</a:t>
            </a:r>
            <a:endParaRPr lang="en-US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Penetration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84175" y="989013"/>
            <a:ext cx="8229600" cy="5106987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closer an electron is to the nucleus, the more attraction it experiences.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better an outer electron is at </a:t>
            </a:r>
            <a:r>
              <a:rPr lang="en-US" sz="3200" b="1" dirty="0">
                <a:solidFill>
                  <a:schemeClr val="accent2"/>
                </a:solidFill>
                <a:latin typeface="Arial" charset="0"/>
              </a:rPr>
              <a:t>penetrating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through the electron cloud of inner electrons, the more attraction it will have for the nucleus.</a:t>
            </a:r>
          </a:p>
          <a:p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The degree of penetration is related to the orbital</a:t>
            </a:r>
            <a:r>
              <a:rPr lang="ja-JP" altLang="en-US" sz="3200" dirty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3200" dirty="0">
                <a:solidFill>
                  <a:srgbClr val="000000"/>
                </a:solidFill>
                <a:latin typeface="Arial" charset="0"/>
              </a:rPr>
              <a:t>s radial distribution function.</a:t>
            </a:r>
            <a:endParaRPr lang="en-US" altLang="ja-JP" dirty="0">
              <a:solidFill>
                <a:srgbClr val="000000"/>
              </a:solidFill>
              <a:latin typeface="Arial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Arial" charset="0"/>
              </a:rPr>
              <a:t>In particular, the distance the maxima of the function are from the nucleus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290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76374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Orbitals in outer energy levels DO penetrate into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lower energy levels.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562600" y="1524000"/>
            <a:ext cx="320262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This is a probability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Distribution for a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3s orbital.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638800" y="3200400"/>
            <a:ext cx="31739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What parts of the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diagram correspond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to “nodes” – regions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of zero probability?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Penetration #1</a:t>
            </a:r>
          </a:p>
        </p:txBody>
      </p:sp>
      <p:pic>
        <p:nvPicPr>
          <p:cNvPr id="30726" name="Picture 6" descr="penetra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524000"/>
            <a:ext cx="4876800" cy="405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3592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Probability distribution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9067" b="9067"/>
          <a:stretch>
            <a:fillRect/>
          </a:stretch>
        </p:blipFill>
        <p:spPr>
          <a:xfrm>
            <a:off x="228600" y="1905000"/>
            <a:ext cx="7772400" cy="4114800"/>
          </a:xfrm>
        </p:spPr>
      </p:pic>
    </p:spTree>
    <p:extLst>
      <p:ext uri="{BB962C8B-B14F-4D97-AF65-F5344CB8AC3E}">
        <p14:creationId xmlns:p14="http://schemas.microsoft.com/office/powerpoint/2010/main" val="298073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503238"/>
            <a:ext cx="35929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Probability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115" b="5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06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0"/>
            <a:ext cx="7772400" cy="576263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Shielding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609600"/>
            <a:ext cx="8686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In a </a:t>
            </a:r>
            <a:r>
              <a:rPr lang="en-US" dirty="0" err="1">
                <a:solidFill>
                  <a:srgbClr val="000000"/>
                </a:solidFill>
              </a:rPr>
              <a:t>multielectron</a:t>
            </a:r>
            <a:r>
              <a:rPr lang="en-US" dirty="0">
                <a:solidFill>
                  <a:srgbClr val="000000"/>
                </a:solidFill>
              </a:rPr>
              <a:t> system, electrons are simultaneously attracted to the nucleus and repelled by each other.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Outer electrons are </a:t>
            </a:r>
            <a:r>
              <a:rPr lang="en-US" b="1" i="1" dirty="0">
                <a:solidFill>
                  <a:srgbClr val="000000"/>
                </a:solidFill>
              </a:rPr>
              <a:t>shielded</a:t>
            </a:r>
            <a:r>
              <a:rPr lang="en-US" dirty="0">
                <a:solidFill>
                  <a:srgbClr val="000000"/>
                </a:solidFill>
              </a:rPr>
              <a:t> from the nucleus by the core electrons.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rgbClr val="000000"/>
                </a:solidFill>
              </a:rPr>
              <a:t>Shielding effect</a:t>
            </a:r>
          </a:p>
          <a:p>
            <a:pPr marL="742950" lvl="1" indent="-28575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rgbClr val="000000"/>
                </a:solidFill>
              </a:rPr>
              <a:t>Outer electrons do not effectively screen for each other.</a:t>
            </a:r>
          </a:p>
          <a:p>
            <a:pPr marL="342900" indent="-342900">
              <a:spcBef>
                <a:spcPct val="20000"/>
              </a:spcBef>
              <a:buSzPct val="120000"/>
              <a:buFontTx/>
              <a:buChar char="•"/>
            </a:pPr>
            <a:r>
              <a:rPr lang="en-US" dirty="0">
                <a:solidFill>
                  <a:srgbClr val="000000"/>
                </a:solidFill>
              </a:rPr>
              <a:t>The shielding causes the outer electrons to </a:t>
            </a:r>
            <a:r>
              <a:rPr lang="en-US" b="1" dirty="0">
                <a:solidFill>
                  <a:srgbClr val="000000"/>
                </a:solidFill>
              </a:rPr>
              <a:t>not</a:t>
            </a:r>
            <a:r>
              <a:rPr lang="en-US" dirty="0">
                <a:solidFill>
                  <a:srgbClr val="000000"/>
                </a:solidFill>
              </a:rPr>
              <a:t> experience the full strength of the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882518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3104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Effective Nuclear Charge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4175" y="1219200"/>
            <a:ext cx="8534400" cy="4114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effective nuclear charge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is a net positive charge that is attracting a particular electron</a:t>
            </a:r>
            <a:r>
              <a:rPr lang="en-US" dirty="0">
                <a:latin typeface="Arial" charset="0"/>
              </a:rPr>
              <a:t>.</a:t>
            </a:r>
          </a:p>
          <a:p>
            <a:pPr eaLnBrk="1" hangingPunct="1"/>
            <a:endParaRPr lang="en-US" b="1" dirty="0">
              <a:latin typeface="Arial" charset="0"/>
            </a:endParaRPr>
          </a:p>
          <a:p>
            <a:pPr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Z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the nuclear charge, and </a:t>
            </a:r>
            <a:r>
              <a:rPr lang="en-US" b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Arial" charset="0"/>
              </a:rPr>
              <a:t> is the number of electrons in lower energy levels.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Electrons in the same energy level contribute to screening but since their contribution is so small they are not part of the calculation.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Arial" charset="0"/>
              </a:rPr>
              <a:t>Trend is </a:t>
            </a:r>
            <a:r>
              <a:rPr lang="en-US" i="1" dirty="0">
                <a:solidFill>
                  <a:srgbClr val="000000"/>
                </a:solidFill>
                <a:latin typeface="Arial" charset="0"/>
              </a:rPr>
              <a:t>s &gt; p &gt; d &gt; f.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chemeClr val="accent2"/>
                </a:solidFill>
                <a:latin typeface="Arial" charset="0"/>
              </a:rPr>
              <a:t>Z</a:t>
            </a:r>
            <a:r>
              <a:rPr lang="en-US" b="1" baseline="-25000" dirty="0" err="1">
                <a:solidFill>
                  <a:schemeClr val="accent2"/>
                </a:solidFill>
                <a:latin typeface="Arial" charset="0"/>
              </a:rPr>
              <a:t>effective</a:t>
            </a:r>
            <a:r>
              <a:rPr lang="en-US" baseline="-25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= Z − S</a:t>
            </a:r>
          </a:p>
        </p:txBody>
      </p:sp>
    </p:spTree>
    <p:extLst>
      <p:ext uri="{BB962C8B-B14F-4D97-AF65-F5344CB8AC3E}">
        <p14:creationId xmlns:p14="http://schemas.microsoft.com/office/powerpoint/2010/main" val="1906381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00"/>
                </a:solidFill>
                <a:latin typeface="Arial" charset="0"/>
                <a:cs typeface="ヒラギノ角ゴ Pro W3" charset="0"/>
              </a:rPr>
              <a:t>Shielding and Penetration</a:t>
            </a:r>
          </a:p>
        </p:txBody>
      </p:sp>
      <p:pic>
        <p:nvPicPr>
          <p:cNvPr id="24579" name="Picture 4" descr="08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"/>
          <a:stretch>
            <a:fillRect/>
          </a:stretch>
        </p:blipFill>
        <p:spPr bwMode="auto">
          <a:xfrm>
            <a:off x="379413" y="1504950"/>
            <a:ext cx="8535987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523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579438"/>
          </a:xfrm>
        </p:spPr>
        <p:txBody>
          <a:bodyPr/>
          <a:lstStyle/>
          <a:p>
            <a:pPr eaLnBrk="1" hangingPunct="1"/>
            <a:r>
              <a:rPr lang="en-US" sz="3400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Shielding and Effective Nuclear Charge</a:t>
            </a:r>
          </a:p>
        </p:txBody>
      </p:sp>
      <p:pic>
        <p:nvPicPr>
          <p:cNvPr id="56323" name="Picture 4" descr="08_11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4" t="-8086" b="2965"/>
          <a:stretch>
            <a:fillRect/>
          </a:stretch>
        </p:blipFill>
        <p:spPr bwMode="auto">
          <a:xfrm>
            <a:off x="304800" y="609600"/>
            <a:ext cx="83820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76447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5486400"/>
            <a:ext cx="73371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 shapes are defined as the surface that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contains 90% of the total electron probability.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1676400"/>
          </a:xfrm>
        </p:spPr>
        <p:txBody>
          <a:bodyPr/>
          <a:lstStyle/>
          <a:p>
            <a:pPr algn="l"/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An orbital is a region within an atom where there</a:t>
            </a:r>
            <a:b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</a:br>
            <a:r>
              <a:rPr lang="en-US" sz="2400" b="0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is a probability of finding an electron. This is a probability diagram for the s orbital in the </a:t>
            </a:r>
            <a:r>
              <a:rPr lang="en-US" sz="2400" b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first energy level…</a:t>
            </a:r>
            <a:br>
              <a:rPr lang="en-US" sz="2400" b="0" u="sng" dirty="0">
                <a:solidFill>
                  <a:srgbClr val="000000"/>
                </a:solidFill>
                <a:effectLst/>
              </a:rPr>
            </a:br>
            <a:endParaRPr lang="en-US" sz="2400" b="0" u="sng" dirty="0">
              <a:solidFill>
                <a:srgbClr val="000000"/>
              </a:solidFill>
              <a:effectLst/>
            </a:endParaRPr>
          </a:p>
        </p:txBody>
      </p:sp>
      <p:pic>
        <p:nvPicPr>
          <p:cNvPr id="26628" name="Picture 4" descr="sprobabili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133600"/>
            <a:ext cx="6715125" cy="3162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838200"/>
            <a:ext cx="7708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Orbitals of the same shape (s, for instance) grow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larger as n increases…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2000" y="4953000"/>
            <a:ext cx="7123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Nodes are regions of low probability within an </a:t>
            </a:r>
          </a:p>
          <a:p>
            <a:pPr eaLnBrk="0" hangingPunct="0"/>
            <a:r>
              <a:rPr lang="en-US" sz="2400" dirty="0">
                <a:solidFill>
                  <a:srgbClr val="000000"/>
                </a:solidFill>
              </a:rPr>
              <a:t>orbital.</a:t>
            </a:r>
          </a:p>
        </p:txBody>
      </p:sp>
      <p:pic>
        <p:nvPicPr>
          <p:cNvPr id="29700" name="Picture 4" descr="size_of_s_orbit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532438" cy="3222625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Sizes of </a:t>
            </a:r>
            <a:r>
              <a:rPr lang="en-US" sz="320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s</a:t>
            </a:r>
            <a:r>
              <a:rPr lang="en-US" sz="3200" u="sng" dirty="0"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 orbitals</a:t>
            </a:r>
          </a:p>
        </p:txBody>
      </p:sp>
    </p:spTree>
    <p:extLst>
      <p:ext uri="{BB962C8B-B14F-4D97-AF65-F5344CB8AC3E}">
        <p14:creationId xmlns:p14="http://schemas.microsoft.com/office/powerpoint/2010/main" val="4130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222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5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57943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Arial" charset="0"/>
                <a:cs typeface="ヒラギノ角ゴ Pro W3" charset="0"/>
              </a:rPr>
              <a:t>Penetration and Shielding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1066800"/>
            <a:ext cx="5102225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radial distribution function shows that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orbital penetrates more deeply into the 1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orbital than does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p.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weaker penetration of the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means that electrons in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experience more repulsive force; they are more shielded from the attractive force of the nucleus.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 deeper penetration of the </a:t>
            </a:r>
            <a:br>
              <a:rPr lang="en-US" sz="2400" dirty="0">
                <a:solidFill>
                  <a:srgbClr val="000000"/>
                </a:solidFill>
                <a:latin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electrons means electrons in the 2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sublevel experience a greater attractive force to the nucleus and are not shielded as effectively.</a:t>
            </a:r>
          </a:p>
        </p:txBody>
      </p:sp>
      <p:pic>
        <p:nvPicPr>
          <p:cNvPr id="25604" name="Picture 5" descr="08_03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"/>
          <a:stretch>
            <a:fillRect/>
          </a:stretch>
        </p:blipFill>
        <p:spPr bwMode="auto">
          <a:xfrm>
            <a:off x="5584825" y="1143000"/>
            <a:ext cx="35591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299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12259</TotalTime>
  <Words>438</Words>
  <Application>Microsoft Macintosh PowerPoint</Application>
  <PresentationFormat>On-screen Show (4:3)</PresentationFormat>
  <Paragraphs>45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Times New Roman</vt:lpstr>
      <vt:lpstr>Wingdings</vt:lpstr>
      <vt:lpstr>Blank Presentation</vt:lpstr>
      <vt:lpstr>Atomic Structure  and Periodicity  Shielding and Such</vt:lpstr>
      <vt:lpstr>Shielding</vt:lpstr>
      <vt:lpstr>Effective Nuclear Charge</vt:lpstr>
      <vt:lpstr>Shielding and Penetration</vt:lpstr>
      <vt:lpstr>Shielding and Effective Nuclear Charge</vt:lpstr>
      <vt:lpstr>An orbital is a region within an atom where there is a probability of finding an electron. This is a probability diagram for the s orbital in the first energy level… </vt:lpstr>
      <vt:lpstr>Sizes of s orbitals</vt:lpstr>
      <vt:lpstr>PowerPoint Presentation</vt:lpstr>
      <vt:lpstr>Penetration and Shielding</vt:lpstr>
      <vt:lpstr>Penetration</vt:lpstr>
      <vt:lpstr>Penetration #1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235</cp:revision>
  <dcterms:created xsi:type="dcterms:W3CDTF">2006-05-18T20:55:44Z</dcterms:created>
  <dcterms:modified xsi:type="dcterms:W3CDTF">2020-03-22T06:23:03Z</dcterms:modified>
</cp:coreProperties>
</file>