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43"/>
  </p:notesMasterIdLst>
  <p:sldIdLst>
    <p:sldId id="257" r:id="rId3"/>
    <p:sldId id="346" r:id="rId4"/>
    <p:sldId id="347" r:id="rId5"/>
    <p:sldId id="348" r:id="rId6"/>
    <p:sldId id="349" r:id="rId7"/>
    <p:sldId id="354" r:id="rId8"/>
    <p:sldId id="422" r:id="rId9"/>
    <p:sldId id="423" r:id="rId10"/>
    <p:sldId id="424" r:id="rId11"/>
    <p:sldId id="425" r:id="rId12"/>
    <p:sldId id="355" r:id="rId13"/>
    <p:sldId id="426" r:id="rId14"/>
    <p:sldId id="427" r:id="rId15"/>
    <p:sldId id="428" r:id="rId16"/>
    <p:sldId id="357" r:id="rId17"/>
    <p:sldId id="358" r:id="rId18"/>
    <p:sldId id="359" r:id="rId19"/>
    <p:sldId id="360" r:id="rId20"/>
    <p:sldId id="306" r:id="rId21"/>
    <p:sldId id="361" r:id="rId22"/>
    <p:sldId id="362" r:id="rId23"/>
    <p:sldId id="419" r:id="rId24"/>
    <p:sldId id="429" r:id="rId25"/>
    <p:sldId id="430" r:id="rId26"/>
    <p:sldId id="431" r:id="rId27"/>
    <p:sldId id="432" r:id="rId28"/>
    <p:sldId id="365" r:id="rId29"/>
    <p:sldId id="366" r:id="rId30"/>
    <p:sldId id="367" r:id="rId31"/>
    <p:sldId id="368" r:id="rId32"/>
    <p:sldId id="311" r:id="rId33"/>
    <p:sldId id="374" r:id="rId34"/>
    <p:sldId id="375" r:id="rId35"/>
    <p:sldId id="376" r:id="rId36"/>
    <p:sldId id="313" r:id="rId37"/>
    <p:sldId id="378" r:id="rId38"/>
    <p:sldId id="379" r:id="rId39"/>
    <p:sldId id="377" r:id="rId40"/>
    <p:sldId id="356" r:id="rId41"/>
    <p:sldId id="433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2" autoAdjust="0"/>
    <p:restoredTop sz="94799" autoAdjust="0"/>
  </p:normalViewPr>
  <p:slideViewPr>
    <p:cSldViewPr>
      <p:cViewPr varScale="1">
        <p:scale>
          <a:sx n="97" d="100"/>
          <a:sy n="97" d="100"/>
        </p:scale>
        <p:origin x="5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6A3FE-ABE7-0846-B230-9D6A9A00E599}" type="datetimeFigureOut">
              <a:rPr lang="en-US" smtClean="0"/>
              <a:t>3/21/20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628B7-52E3-8F4B-8C2A-7C7106091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9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1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58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04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87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76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39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1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81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67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35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75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99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40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68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84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70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98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36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046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73B907-9A8B-704F-BCED-966B3E8B30DD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59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727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A3DF01-3CA9-6E4E-8166-BB9ADB7E3280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13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486DA7-8BC4-A44D-906D-DD387A7BADA1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048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5184A5-B8AF-7248-BFA5-DC9FD49A5504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51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6A442B-2FF4-2849-8DF9-07D7D734F626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8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5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99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52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61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71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70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72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1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50481-89A3-405B-A896-9073C3FFD4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986DD-ABB6-4D21-B5C8-D3BC164E26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ED2F5-FEEB-43AE-9720-9C9FC57AAB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593124-18CF-4143-9FD3-AF79C4B317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0807CA-3D88-460F-9985-3CFBCD2D5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A217B-23B9-46D7-84EF-2E416BCC24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892ED-EB7F-4F1E-B4DE-2A96C483D4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B89E4-6DD0-46D8-BE23-A903FF9CB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42766-B6BE-4194-A6E6-E53A57556C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6BCEB-4EA0-48BB-9E93-AB42468454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3785E-F3D1-44BC-B869-7B0802FCED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9A4EE-B89A-4CC3-83B6-CC943973C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C69B7-FADE-425D-B896-B503718B85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1602E-A6E0-4243-A69A-F5020063A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28AED-554F-4B43-9769-EDEE0DB8B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6AA45-E1FF-4C5D-8DAB-97FC499044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9EA9D-DB6F-4D48-A2BC-461D027A35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4173D-5A5A-4965-9DE2-2AA611D208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F67C0-184D-4E32-8EC1-03E593F9BE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3B52F-F3B3-4B5C-A7F5-8648763523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3C237-AE09-4993-BA58-4829222D58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D1AEB-1023-497A-B119-66135ECDC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05F8D-AB88-475D-AEA2-47286CFAC6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2FA81-6D87-4CC0-AD6C-1BC029ECCB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4B0FA32-5071-4BE0-9F11-18F51B5E34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2A03E57-4B31-4A2D-8AE8-BA54A3B034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924800" cy="1905000"/>
          </a:xfrm>
        </p:spPr>
        <p:txBody>
          <a:bodyPr/>
          <a:lstStyle/>
          <a:p>
            <a:r>
              <a:rPr lang="en-US" sz="5400" u="sng" dirty="0">
                <a:solidFill>
                  <a:srgbClr val="FF0000"/>
                </a:solidFill>
              </a:rPr>
              <a:t>Atomic Structure </a:t>
            </a:r>
            <a:br>
              <a:rPr lang="en-US" sz="5400" u="sng" dirty="0">
                <a:solidFill>
                  <a:srgbClr val="FF0000"/>
                </a:solidFill>
              </a:rPr>
            </a:br>
            <a:r>
              <a:rPr lang="en-US" sz="5400" u="sng" dirty="0">
                <a:solidFill>
                  <a:srgbClr val="FF0000"/>
                </a:solidFill>
              </a:rPr>
              <a:t>and Periodicity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cs typeface="ヒラギノ角ゴ Pro W3" charset="0"/>
              </a:rPr>
              <a:t>Quantum-Mechanical Explanation for the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ヒラギノ角ゴ Pro W3" charset="0"/>
              </a:rPr>
              <a:t>Group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ヒラギノ角ゴ Pro W3" charset="0"/>
              </a:rPr>
              <a:t> Trend in Atomic Radius</a:t>
            </a:r>
            <a:endParaRPr lang="en-US" sz="2800" dirty="0">
              <a:solidFill>
                <a:schemeClr val="tx1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57347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638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6000" dirty="0">
                <a:solidFill>
                  <a:srgbClr val="000000"/>
                </a:solidFill>
                <a:latin typeface="Arial" charset="0"/>
                <a:sym typeface="Symbol" charset="0"/>
              </a:rPr>
              <a:t>Quantum-mechanics predicts the atoms should get larger down a column.</a:t>
            </a:r>
            <a:endParaRPr lang="en-US" sz="60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600"/>
              </a:spcBef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50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Quantum-Mechanical Explanation for the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ヒラギノ角ゴ Pro W3" charset="0"/>
              </a:rPr>
              <a:t>Period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 Trend in Atomic Radius</a:t>
            </a:r>
            <a:endParaRPr lang="en-US" sz="2800" dirty="0">
              <a:solidFill>
                <a:srgbClr val="000000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59395" name="Content Placeholder 4"/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4343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4800" dirty="0">
                <a:solidFill>
                  <a:srgbClr val="000000"/>
                </a:solidFill>
                <a:latin typeface="Arial" charset="0"/>
              </a:rPr>
              <a:t>The larger the effective nuclear charge an electron experiences, the stronger the attraction it will have for the nucleus.</a:t>
            </a:r>
          </a:p>
        </p:txBody>
      </p:sp>
    </p:spTree>
    <p:extLst>
      <p:ext uri="{BB962C8B-B14F-4D97-AF65-F5344CB8AC3E}">
        <p14:creationId xmlns:p14="http://schemas.microsoft.com/office/powerpoint/2010/main" val="702222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66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Quantum-Mechanical Explanation for the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ヒラギノ角ゴ Pro W3" charset="0"/>
              </a:rPr>
              <a:t>Period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 Trend in Atomic Radius</a:t>
            </a:r>
            <a:endParaRPr lang="en-US" sz="2800" dirty="0">
              <a:solidFill>
                <a:srgbClr val="000000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59395" name="Content Placeholder 4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343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4400" dirty="0">
                <a:solidFill>
                  <a:srgbClr val="000000"/>
                </a:solidFill>
                <a:latin typeface="Arial" charset="0"/>
              </a:rPr>
              <a:t>The stronger the attraction the valence electrons have for the nucleus, the closer their average distance will be to the nucleus.</a:t>
            </a:r>
          </a:p>
        </p:txBody>
      </p:sp>
    </p:spTree>
    <p:extLst>
      <p:ext uri="{BB962C8B-B14F-4D97-AF65-F5344CB8AC3E}">
        <p14:creationId xmlns:p14="http://schemas.microsoft.com/office/powerpoint/2010/main" val="1799832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title"/>
          </p:nvPr>
        </p:nvSpPr>
        <p:spPr>
          <a:xfrm>
            <a:off x="-23191" y="304800"/>
            <a:ext cx="9144000" cy="1066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Quantum-Mechanical Explanation for the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ヒラギノ角ゴ Pro W3" charset="0"/>
              </a:rPr>
              <a:t>Period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 Trend in Atomic Radius</a:t>
            </a:r>
            <a:endParaRPr lang="en-US" sz="2800" dirty="0">
              <a:solidFill>
                <a:srgbClr val="000000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5939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343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5400" dirty="0">
                <a:solidFill>
                  <a:srgbClr val="000000"/>
                </a:solidFill>
                <a:latin typeface="Arial" charset="0"/>
              </a:rPr>
              <a:t>Traversing across a period increases the effective nuclear charge on the valence electrons.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rgbClr val="000000"/>
              </a:solidFill>
              <a:latin typeface="Arial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55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66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Quantum-Mechanical Explanation for the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ヒラギノ角ゴ Pro W3" charset="0"/>
              </a:rPr>
              <a:t>Period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 Trend in Atomic Radius</a:t>
            </a:r>
            <a:endParaRPr lang="en-US" sz="2800" dirty="0">
              <a:solidFill>
                <a:srgbClr val="000000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59395" name="Content Placeholder 4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343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5400" dirty="0">
                <a:solidFill>
                  <a:srgbClr val="000000"/>
                </a:solidFill>
                <a:latin typeface="Arial" charset="0"/>
                <a:sym typeface="Symbol" charset="0"/>
              </a:rPr>
              <a:t>Quantum-mechanics predicts the atoms should get smaller across a period.</a:t>
            </a:r>
            <a:endParaRPr lang="en-US" sz="5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78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76263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4800" dirty="0">
                <a:solidFill>
                  <a:schemeClr val="tx1"/>
                </a:solidFill>
                <a:latin typeface="Arial" charset="0"/>
                <a:cs typeface="ヒラギノ角ゴ Pro W3" charset="0"/>
              </a:rPr>
              <a:t>Trends in Ionic Radius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4191" y="1143000"/>
            <a:ext cx="8458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Ions in the same group have the same charge.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Ion size increases down the column.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Higher valence shell, larger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</a:rPr>
              <a:t>Cations</a:t>
            </a:r>
            <a:r>
              <a:rPr lang="en-US" sz="2600" dirty="0">
                <a:solidFill>
                  <a:srgbClr val="000000"/>
                </a:solidFill>
              </a:rPr>
              <a:t> are smaller than neutral atoms; anions are larger than neutral atoms.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</a:rPr>
              <a:t>Cations</a:t>
            </a:r>
            <a:r>
              <a:rPr lang="en-US" sz="2600" dirty="0">
                <a:solidFill>
                  <a:srgbClr val="000000"/>
                </a:solidFill>
              </a:rPr>
              <a:t> are smaller than anions.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Except </a:t>
            </a:r>
            <a:r>
              <a:rPr lang="en-US" sz="2600" dirty="0" err="1">
                <a:solidFill>
                  <a:srgbClr val="000000"/>
                </a:solidFill>
              </a:rPr>
              <a:t>Rb</a:t>
            </a:r>
            <a:r>
              <a:rPr lang="en-US" sz="2600" baseline="30000" dirty="0">
                <a:solidFill>
                  <a:srgbClr val="000000"/>
                </a:solidFill>
              </a:rPr>
              <a:t>+</a:t>
            </a:r>
            <a:r>
              <a:rPr lang="en-US" sz="2600" dirty="0">
                <a:solidFill>
                  <a:srgbClr val="000000"/>
                </a:solidFill>
              </a:rPr>
              <a:t> and Cs</a:t>
            </a:r>
            <a:r>
              <a:rPr lang="en-US" sz="2600" baseline="30000" dirty="0">
                <a:solidFill>
                  <a:srgbClr val="000000"/>
                </a:solidFill>
              </a:rPr>
              <a:t>+</a:t>
            </a:r>
            <a:r>
              <a:rPr lang="en-US" sz="2600" dirty="0">
                <a:solidFill>
                  <a:srgbClr val="000000"/>
                </a:solidFill>
              </a:rPr>
              <a:t> bigger or same size as F</a:t>
            </a:r>
            <a:r>
              <a:rPr lang="en-US" sz="2600" baseline="30000" dirty="0">
                <a:solidFill>
                  <a:srgbClr val="000000"/>
                </a:solidFill>
                <a:cs typeface="Arial" charset="0"/>
              </a:rPr>
              <a:t>−</a:t>
            </a:r>
            <a:r>
              <a:rPr lang="en-US" sz="2600" dirty="0">
                <a:solidFill>
                  <a:srgbClr val="000000"/>
                </a:solidFill>
              </a:rPr>
              <a:t> and O</a:t>
            </a:r>
            <a:r>
              <a:rPr lang="en-US" sz="2600" baseline="30000" dirty="0">
                <a:solidFill>
                  <a:srgbClr val="000000"/>
                </a:solidFill>
              </a:rPr>
              <a:t>2</a:t>
            </a:r>
            <a:r>
              <a:rPr lang="en-US" sz="2600" baseline="30000" dirty="0">
                <a:solidFill>
                  <a:srgbClr val="000000"/>
                </a:solidFill>
                <a:cs typeface="Arial" charset="0"/>
              </a:rPr>
              <a:t>−</a:t>
            </a:r>
            <a:r>
              <a:rPr lang="en-US" sz="2600" dirty="0">
                <a:solidFill>
                  <a:srgbClr val="000000"/>
                </a:solidFill>
                <a:cs typeface="Arial" charset="0"/>
              </a:rPr>
              <a:t>.</a:t>
            </a:r>
            <a:r>
              <a:rPr lang="en-US" sz="2600" dirty="0">
                <a:solidFill>
                  <a:srgbClr val="000000"/>
                </a:solidFill>
              </a:rPr>
              <a:t> 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Larger positive charge = smaller </a:t>
            </a:r>
            <a:r>
              <a:rPr lang="en-US" sz="2600" dirty="0" err="1">
                <a:solidFill>
                  <a:srgbClr val="000000"/>
                </a:solidFill>
              </a:rPr>
              <a:t>cation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For isoelectronic species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Isoelectronic = same electron configuration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Larger negative charge = larger anion 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For isoelectronic species</a:t>
            </a:r>
          </a:p>
        </p:txBody>
      </p:sp>
    </p:spTree>
    <p:extLst>
      <p:ext uri="{BB962C8B-B14F-4D97-AF65-F5344CB8AC3E}">
        <p14:creationId xmlns:p14="http://schemas.microsoft.com/office/powerpoint/2010/main" val="3472363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6"/>
          <p:cNvSpPr>
            <a:spLocks noGrp="1"/>
          </p:cNvSpPr>
          <p:nvPr>
            <p:ph type="title"/>
          </p:nvPr>
        </p:nvSpPr>
        <p:spPr>
          <a:xfrm>
            <a:off x="762000" y="2133600"/>
            <a:ext cx="2133600" cy="62653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Periodic Trends in Ionic Radius</a:t>
            </a:r>
          </a:p>
        </p:txBody>
      </p:sp>
      <p:pic>
        <p:nvPicPr>
          <p:cNvPr id="65539" name="Picture 4" descr="08_12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r="853" b="2556"/>
          <a:stretch>
            <a:fillRect/>
          </a:stretch>
        </p:blipFill>
        <p:spPr bwMode="auto">
          <a:xfrm>
            <a:off x="4038600" y="228600"/>
            <a:ext cx="44513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3457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6"/>
          <p:cNvSpPr>
            <a:spLocks noGrp="1"/>
          </p:cNvSpPr>
          <p:nvPr>
            <p:ph type="title"/>
          </p:nvPr>
        </p:nvSpPr>
        <p:spPr>
          <a:xfrm>
            <a:off x="228600" y="1752600"/>
            <a:ext cx="2514600" cy="5334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Periodic Trends in Ionic Radius</a:t>
            </a:r>
          </a:p>
        </p:txBody>
      </p:sp>
      <p:pic>
        <p:nvPicPr>
          <p:cNvPr id="68611" name="Picture 4" descr="08_13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" t="241" b="2556"/>
          <a:stretch>
            <a:fillRect/>
          </a:stretch>
        </p:blipFill>
        <p:spPr bwMode="auto">
          <a:xfrm>
            <a:off x="3810000" y="152400"/>
            <a:ext cx="27971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0109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64" y="304800"/>
            <a:ext cx="8458200" cy="576263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5400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Ionization Energy (IE)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84175" y="1143000"/>
            <a:ext cx="84629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20000"/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Minimum energy needed to remove an electron from an atom or ion</a:t>
            </a:r>
          </a:p>
          <a:p>
            <a:pPr marL="742950" lvl="1" indent="-285750">
              <a:spcBef>
                <a:spcPct val="20000"/>
              </a:spcBef>
              <a:buFont typeface="Wingdings" charset="0"/>
              <a:buChar char="ü"/>
            </a:pPr>
            <a:r>
              <a:rPr lang="en-US" sz="2600" dirty="0">
                <a:solidFill>
                  <a:srgbClr val="000000"/>
                </a:solidFill>
              </a:rPr>
              <a:t>Gas state</a:t>
            </a:r>
          </a:p>
          <a:p>
            <a:pPr marL="742950" lvl="1" indent="-285750">
              <a:spcBef>
                <a:spcPct val="20000"/>
              </a:spcBef>
              <a:buFont typeface="Wingdings" charset="0"/>
              <a:buChar char="ü"/>
            </a:pPr>
            <a:r>
              <a:rPr lang="en-US" sz="2600" dirty="0">
                <a:solidFill>
                  <a:srgbClr val="000000"/>
                </a:solidFill>
              </a:rPr>
              <a:t>Endothermic process</a:t>
            </a:r>
          </a:p>
          <a:p>
            <a:pPr marL="742950" lvl="1" indent="-285750">
              <a:spcBef>
                <a:spcPct val="20000"/>
              </a:spcBef>
              <a:buFont typeface="Wingdings" charset="0"/>
              <a:buChar char="ü"/>
            </a:pPr>
            <a:r>
              <a:rPr lang="en-US" sz="2600" dirty="0">
                <a:solidFill>
                  <a:srgbClr val="000000"/>
                </a:solidFill>
              </a:rPr>
              <a:t>Valence electron easiest to remove, lowest IE</a:t>
            </a:r>
          </a:p>
          <a:p>
            <a:pPr marL="742950" lvl="1" indent="-285750">
              <a:spcBef>
                <a:spcPct val="20000"/>
              </a:spcBef>
              <a:buFont typeface="Wingdings" charset="0"/>
              <a:buChar char="ü"/>
            </a:pPr>
            <a:r>
              <a:rPr lang="en-US" sz="2600" dirty="0">
                <a:solidFill>
                  <a:srgbClr val="000000"/>
                </a:solidFill>
              </a:rPr>
              <a:t>M(g) + IE</a:t>
            </a:r>
            <a:r>
              <a:rPr lang="en-US" sz="2600" baseline="-25000" dirty="0">
                <a:solidFill>
                  <a:srgbClr val="000000"/>
                </a:solidFill>
              </a:rPr>
              <a:t>1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  <a:sym typeface="Symbol" charset="0"/>
              </a:rPr>
              <a:t> M</a:t>
            </a:r>
            <a:r>
              <a:rPr lang="en-US" sz="2600" baseline="30000" dirty="0">
                <a:solidFill>
                  <a:srgbClr val="000000"/>
                </a:solidFill>
                <a:sym typeface="Symbol" charset="0"/>
              </a:rPr>
              <a:t>1+</a:t>
            </a:r>
            <a:r>
              <a:rPr lang="en-US" sz="2600" dirty="0">
                <a:solidFill>
                  <a:srgbClr val="000000"/>
                </a:solidFill>
                <a:sym typeface="Symbol" charset="0"/>
              </a:rPr>
              <a:t>(g) + 1 e</a:t>
            </a:r>
            <a:r>
              <a:rPr lang="en-US" sz="2600" baseline="30000" dirty="0">
                <a:solidFill>
                  <a:srgbClr val="000000"/>
                </a:solidFill>
                <a:sym typeface="Symbol" charset="0"/>
              </a:rPr>
              <a:t>–</a:t>
            </a:r>
            <a:r>
              <a:rPr lang="en-US" sz="2600" dirty="0">
                <a:solidFill>
                  <a:srgbClr val="000000"/>
                </a:solidFill>
                <a:sym typeface="Symbol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Wingdings" charset="0"/>
              <a:buChar char="ü"/>
            </a:pPr>
            <a:r>
              <a:rPr lang="en-US" sz="2600" dirty="0">
                <a:solidFill>
                  <a:srgbClr val="000000"/>
                </a:solidFill>
                <a:sym typeface="Symbol" charset="0"/>
              </a:rPr>
              <a:t>M</a:t>
            </a:r>
            <a:r>
              <a:rPr lang="en-US" sz="2600" baseline="30000" dirty="0">
                <a:solidFill>
                  <a:srgbClr val="000000"/>
                </a:solidFill>
                <a:sym typeface="Symbol" charset="0"/>
              </a:rPr>
              <a:t>+1</a:t>
            </a:r>
            <a:r>
              <a:rPr lang="en-US" sz="2600" dirty="0">
                <a:solidFill>
                  <a:srgbClr val="000000"/>
                </a:solidFill>
                <a:sym typeface="Symbol" charset="0"/>
              </a:rPr>
              <a:t>(g) + IE</a:t>
            </a:r>
            <a:r>
              <a:rPr lang="en-US" sz="2600" baseline="-25000" dirty="0">
                <a:solidFill>
                  <a:srgbClr val="000000"/>
                </a:solidFill>
                <a:sym typeface="Symbol" charset="0"/>
              </a:rPr>
              <a:t>2</a:t>
            </a:r>
            <a:r>
              <a:rPr lang="en-US" sz="2600" dirty="0">
                <a:solidFill>
                  <a:srgbClr val="000000"/>
                </a:solidFill>
                <a:sym typeface="Symbol" charset="0"/>
              </a:rPr>
              <a:t>  M</a:t>
            </a:r>
            <a:r>
              <a:rPr lang="en-US" sz="2600" baseline="30000" dirty="0">
                <a:solidFill>
                  <a:srgbClr val="000000"/>
                </a:solidFill>
                <a:sym typeface="Symbol" charset="0"/>
              </a:rPr>
              <a:t>2+</a:t>
            </a:r>
            <a:r>
              <a:rPr lang="en-US" sz="2600" dirty="0">
                <a:solidFill>
                  <a:srgbClr val="000000"/>
                </a:solidFill>
                <a:sym typeface="Symbol" charset="0"/>
              </a:rPr>
              <a:t>(g) + 1 e</a:t>
            </a:r>
            <a:r>
              <a:rPr lang="en-US" sz="2600" baseline="30000" dirty="0">
                <a:solidFill>
                  <a:srgbClr val="000000"/>
                </a:solidFill>
                <a:sym typeface="Symbol" charset="0"/>
              </a:rPr>
              <a:t>–</a:t>
            </a:r>
            <a:endParaRPr lang="en-US" sz="2600" dirty="0">
              <a:solidFill>
                <a:srgbClr val="000000"/>
              </a:solidFill>
            </a:endParaRPr>
          </a:p>
          <a:p>
            <a:pPr marL="1143000" lvl="2" indent="-228600">
              <a:spcBef>
                <a:spcPct val="20000"/>
              </a:spcBef>
              <a:buFont typeface="Wingdings" charset="0"/>
              <a:buChar char="Ø"/>
            </a:pPr>
            <a:r>
              <a:rPr lang="en-US" dirty="0">
                <a:solidFill>
                  <a:srgbClr val="000000"/>
                </a:solidFill>
              </a:rPr>
              <a:t>First ionization energy = energy to remove electron from neutral atom, second IE = energy to remove from 1+ ion, etc.</a:t>
            </a:r>
          </a:p>
        </p:txBody>
      </p:sp>
    </p:spTree>
    <p:extLst>
      <p:ext uri="{BB962C8B-B14F-4D97-AF65-F5344CB8AC3E}">
        <p14:creationId xmlns:p14="http://schemas.microsoft.com/office/powerpoint/2010/main" val="619778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52400" y="1273294"/>
            <a:ext cx="8839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Increases for successive electrons taken from the same atom</a:t>
            </a:r>
          </a:p>
          <a:p>
            <a:pPr marL="342900" indent="-342900" eaLnBrk="0" hangingPunct="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Tends to increase across a period</a:t>
            </a:r>
          </a:p>
          <a:p>
            <a:pPr marL="342900" indent="-342900" eaLnBrk="0" hangingPunct="0">
              <a:buClr>
                <a:srgbClr val="FFFF00"/>
              </a:buClr>
              <a:buFont typeface="Wingdings" pitchFamily="2" charset="2"/>
              <a:buChar char="Ø"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 marL="800100" lvl="1" indent="-342900" eaLnBrk="0" hangingPunct="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Electrons in the same quantum level do not shield as effectively as electrons in inner levels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  <a:sym typeface="Symbol"/>
              </a:rPr>
              <a:t> protons,  Energy required</a:t>
            </a:r>
          </a:p>
          <a:p>
            <a:pPr marL="800100" lvl="1" indent="-342900" eaLnBrk="0" hangingPunct="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Irregularities at half filled and filled sublevels due to extra repulsion of electrons paired in orbitals, making them easier to remove</a:t>
            </a:r>
          </a:p>
          <a:p>
            <a:pPr marL="342900" indent="-342900" eaLnBrk="0" hangingPunct="0">
              <a:buClr>
                <a:srgbClr val="FFFF00"/>
              </a:buClr>
              <a:buFont typeface="Wingdings" pitchFamily="2" charset="2"/>
              <a:buChar char="Ø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Tends to decrease down a group</a:t>
            </a:r>
          </a:p>
          <a:p>
            <a:pPr marL="800100" lvl="1" indent="-342900" eaLnBrk="0" hangingPunct="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Outer electrons are farther from the</a:t>
            </a:r>
          </a:p>
          <a:p>
            <a:pPr lvl="2" eaLnBrk="0" hangingPunct="0">
              <a:buClr>
                <a:srgbClr val="FFFF00"/>
              </a:buClr>
            </a:pPr>
            <a:r>
              <a:rPr lang="en-US" sz="2400" dirty="0">
                <a:solidFill>
                  <a:srgbClr val="000000"/>
                </a:solidFill>
              </a:rPr>
              <a:t>Nucleus, more shielding effect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000000"/>
                </a:solidFill>
              </a:rPr>
              <a:t>Ionization Energy: the energy required to remove an electron from an atom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576263"/>
          </a:xfrm>
        </p:spPr>
        <p:txBody>
          <a:bodyPr lIns="90488" tIns="44450" rIns="90488" bIns="44450"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Trend in Atomic Radius – Main Group</a:t>
            </a:r>
            <a:endParaRPr lang="en-US" sz="2800" dirty="0">
              <a:solidFill>
                <a:srgbClr val="000000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1000" y="609600"/>
            <a:ext cx="8610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20000"/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There are several methods for measuring the radius of an atom, and they give slightly different numbers.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Van der Waals radius = nonbonding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Covalent radius = bonding radius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Atomic radius is an average radius of an atom based on measuring large numbers of elements and compounds.</a:t>
            </a:r>
          </a:p>
        </p:txBody>
      </p:sp>
      <p:pic>
        <p:nvPicPr>
          <p:cNvPr id="50180" name="Picture 6" descr="08_Pg350_UnFigure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5"/>
          <a:stretch>
            <a:fillRect/>
          </a:stretch>
        </p:blipFill>
        <p:spPr bwMode="auto">
          <a:xfrm>
            <a:off x="762000" y="3200400"/>
            <a:ext cx="30861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7" descr="08_Pg350_UnFigure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7"/>
          <a:stretch>
            <a:fillRect/>
          </a:stretch>
        </p:blipFill>
        <p:spPr bwMode="auto">
          <a:xfrm>
            <a:off x="5562600" y="3124200"/>
            <a:ext cx="28114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818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08_14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"/>
          <a:stretch>
            <a:fillRect/>
          </a:stretch>
        </p:blipFill>
        <p:spPr bwMode="auto">
          <a:xfrm>
            <a:off x="533400" y="422275"/>
            <a:ext cx="8001000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88826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 descr="08_15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68" b="2222"/>
          <a:stretch>
            <a:fillRect/>
          </a:stretch>
        </p:blipFill>
        <p:spPr bwMode="auto">
          <a:xfrm>
            <a:off x="1371600" y="0"/>
            <a:ext cx="6858000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98864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3"/>
          <p:cNvSpPr>
            <a:spLocks noGrp="1"/>
          </p:cNvSpPr>
          <p:nvPr>
            <p:ph type="title"/>
          </p:nvPr>
        </p:nvSpPr>
        <p:spPr>
          <a:xfrm>
            <a:off x="114300" y="152400"/>
            <a:ext cx="8915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Quantum-Mechanical Explanation for the  Trends in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ヒラギノ角ゴ Pro W3" charset="0"/>
              </a:rPr>
              <a:t>First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 Ionization Energy</a:t>
            </a:r>
          </a:p>
        </p:txBody>
      </p:sp>
      <p:sp>
        <p:nvSpPr>
          <p:cNvPr id="75779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4800" dirty="0">
                <a:solidFill>
                  <a:schemeClr val="tx1"/>
                </a:solidFill>
                <a:latin typeface="Arial" charset="0"/>
              </a:rPr>
              <a:t>The strength of attraction is related to the most probable distance the valence electrons are from the nucleus and the effective nuclear charge the valence electrons experience.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00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3"/>
          <p:cNvSpPr>
            <a:spLocks noGrp="1"/>
          </p:cNvSpPr>
          <p:nvPr>
            <p:ph type="title"/>
          </p:nvPr>
        </p:nvSpPr>
        <p:spPr>
          <a:xfrm>
            <a:off x="114300" y="228600"/>
            <a:ext cx="8915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Quantum-Mechanical Explanation for the  Trends in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ヒラギノ角ゴ Pro W3" charset="0"/>
              </a:rPr>
              <a:t>First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 Ionization Energy</a:t>
            </a:r>
          </a:p>
        </p:txBody>
      </p:sp>
      <p:sp>
        <p:nvSpPr>
          <p:cNvPr id="75779" name="Content Placeholder 4"/>
          <p:cNvSpPr>
            <a:spLocks noGrp="1"/>
          </p:cNvSpPr>
          <p:nvPr>
            <p:ph idx="1"/>
          </p:nvPr>
        </p:nvSpPr>
        <p:spPr>
          <a:xfrm>
            <a:off x="208722" y="1524000"/>
            <a:ext cx="89154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4800" dirty="0">
                <a:solidFill>
                  <a:schemeClr val="tx1"/>
                </a:solidFill>
                <a:latin typeface="Arial" charset="0"/>
              </a:rPr>
              <a:t>The larger the orbital an electron is in, the farther its most probable distance will be from the nucleus and the less attraction it will have for the nucleus.</a:t>
            </a:r>
            <a:endParaRPr lang="en-US" sz="4800" dirty="0">
              <a:solidFill>
                <a:schemeClr val="tx1"/>
              </a:solidFill>
              <a:latin typeface="Arial" charset="0"/>
              <a:sym typeface="Symbol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76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3"/>
          <p:cNvSpPr>
            <a:spLocks noGrp="1"/>
          </p:cNvSpPr>
          <p:nvPr>
            <p:ph type="title"/>
          </p:nvPr>
        </p:nvSpPr>
        <p:spPr>
          <a:xfrm>
            <a:off x="114300" y="228600"/>
            <a:ext cx="8915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Quantum-Mechanical Explanation for the  Trends in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ヒラギノ角ゴ Pro W3" charset="0"/>
              </a:rPr>
              <a:t>First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 Ionization Energy</a:t>
            </a:r>
          </a:p>
        </p:txBody>
      </p:sp>
      <p:sp>
        <p:nvSpPr>
          <p:cNvPr id="75779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5400" dirty="0">
                <a:solidFill>
                  <a:schemeClr val="tx1"/>
                </a:solidFill>
                <a:latin typeface="Arial" charset="0"/>
                <a:sym typeface="Symbol" charset="0"/>
              </a:rPr>
              <a:t>Quantum-mechanics predicts the atom</a:t>
            </a:r>
            <a:r>
              <a:rPr lang="ja-JP" altLang="en-US" sz="5400" dirty="0">
                <a:solidFill>
                  <a:schemeClr val="tx1"/>
                </a:solidFill>
                <a:latin typeface="Arial" charset="0"/>
                <a:sym typeface="Symbol" charset="0"/>
              </a:rPr>
              <a:t>’</a:t>
            </a:r>
            <a:r>
              <a:rPr lang="en-US" altLang="ja-JP" sz="5400" dirty="0">
                <a:solidFill>
                  <a:schemeClr val="tx1"/>
                </a:solidFill>
                <a:latin typeface="Arial" charset="0"/>
                <a:sym typeface="Symbol" charset="0"/>
              </a:rPr>
              <a:t>s first ionization energy should get lower down a column.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3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3"/>
          <p:cNvSpPr>
            <a:spLocks noGrp="1"/>
          </p:cNvSpPr>
          <p:nvPr>
            <p:ph type="title"/>
          </p:nvPr>
        </p:nvSpPr>
        <p:spPr>
          <a:xfrm>
            <a:off x="114300" y="228600"/>
            <a:ext cx="8915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Quantum-Mechanical Explanation for the  Trends in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ヒラギノ角ゴ Pro W3" charset="0"/>
              </a:rPr>
              <a:t>First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 Ionization Energy</a:t>
            </a:r>
          </a:p>
        </p:txBody>
      </p:sp>
      <p:sp>
        <p:nvSpPr>
          <p:cNvPr id="75779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5400" dirty="0">
                <a:solidFill>
                  <a:schemeClr val="tx1"/>
                </a:solidFill>
                <a:latin typeface="Arial" charset="0"/>
              </a:rPr>
              <a:t>Traversing across a period increases the effective nuclear charge on the valence electrons.</a:t>
            </a:r>
            <a:endParaRPr lang="en-US" sz="5400" dirty="0">
              <a:solidFill>
                <a:schemeClr val="tx1"/>
              </a:solidFill>
              <a:latin typeface="Arial" charset="0"/>
              <a:sym typeface="Symbol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9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3"/>
          <p:cNvSpPr>
            <a:spLocks noGrp="1"/>
          </p:cNvSpPr>
          <p:nvPr>
            <p:ph type="title"/>
          </p:nvPr>
        </p:nvSpPr>
        <p:spPr>
          <a:xfrm>
            <a:off x="114300" y="228600"/>
            <a:ext cx="8915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Quantum-Mechanical Explanation for the  Trends in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ヒラギノ角ゴ Pro W3" charset="0"/>
              </a:rPr>
              <a:t>First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 Ionization Energy</a:t>
            </a:r>
          </a:p>
        </p:txBody>
      </p:sp>
      <p:sp>
        <p:nvSpPr>
          <p:cNvPr id="75779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5400" dirty="0">
                <a:solidFill>
                  <a:schemeClr val="tx1"/>
                </a:solidFill>
                <a:latin typeface="Arial" charset="0"/>
                <a:sym typeface="Symbol" charset="0"/>
              </a:rPr>
              <a:t>Quantum-mechanics predicts the atom</a:t>
            </a:r>
            <a:r>
              <a:rPr lang="ja-JP" altLang="en-US" sz="5400" dirty="0">
                <a:solidFill>
                  <a:schemeClr val="tx1"/>
                </a:solidFill>
                <a:latin typeface="Arial" charset="0"/>
                <a:sym typeface="Symbol" charset="0"/>
              </a:rPr>
              <a:t>’</a:t>
            </a:r>
            <a:r>
              <a:rPr lang="en-US" altLang="ja-JP" sz="5400" dirty="0">
                <a:solidFill>
                  <a:schemeClr val="tx1"/>
                </a:solidFill>
                <a:latin typeface="Arial" charset="0"/>
                <a:sym typeface="Symbol" charset="0"/>
              </a:rPr>
              <a:t>s first ionization energy should get larger across a period.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93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3" descr="08_01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862" r="1651" b="4520"/>
          <a:stretch>
            <a:fillRect/>
          </a:stretch>
        </p:blipFill>
        <p:spPr bwMode="auto">
          <a:xfrm>
            <a:off x="457200" y="1538288"/>
            <a:ext cx="8305800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2"/>
          <p:cNvSpPr txBox="1">
            <a:spLocks noChangeArrowheads="1"/>
          </p:cNvSpPr>
          <p:nvPr/>
        </p:nvSpPr>
        <p:spPr bwMode="auto">
          <a:xfrm>
            <a:off x="381000" y="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ED6B06"/>
                </a:solidFill>
              </a:rPr>
              <a:t>Trends in Second and Successive Ionization Energies</a:t>
            </a:r>
          </a:p>
        </p:txBody>
      </p:sp>
    </p:spTree>
    <p:extLst>
      <p:ext uri="{BB962C8B-B14F-4D97-AF65-F5344CB8AC3E}">
        <p14:creationId xmlns:p14="http://schemas.microsoft.com/office/powerpoint/2010/main" val="418452006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304800"/>
            <a:ext cx="7772400" cy="576263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6000" dirty="0">
                <a:latin typeface="Arial" charset="0"/>
                <a:cs typeface="ヒラギノ角ゴ Pro W3" charset="0"/>
              </a:rPr>
              <a:t>Electron Affinity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84175" y="1066800"/>
            <a:ext cx="86931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20000"/>
              <a:buFontTx/>
              <a:buChar char="•"/>
            </a:pPr>
            <a:r>
              <a:rPr lang="en-US" sz="3000" b="0" dirty="0">
                <a:solidFill>
                  <a:srgbClr val="000000"/>
                </a:solidFill>
                <a:latin typeface="Arial"/>
                <a:cs typeface="Arial"/>
              </a:rPr>
              <a:t>Energy is released when an neutral atom gains an electron. 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CHANGE in ENERGY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600" b="0" dirty="0">
                <a:solidFill>
                  <a:srgbClr val="000000"/>
                </a:solidFill>
                <a:latin typeface="Arial"/>
                <a:cs typeface="Arial"/>
              </a:rPr>
              <a:t>Gas state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600" b="0" dirty="0">
                <a:solidFill>
                  <a:srgbClr val="000000"/>
                </a:solidFill>
                <a:latin typeface="Arial"/>
                <a:cs typeface="Arial"/>
              </a:rPr>
              <a:t>M(g) + 1e</a:t>
            </a:r>
            <a:r>
              <a:rPr lang="en-US" sz="2600" b="0" baseline="30000" dirty="0">
                <a:solidFill>
                  <a:srgbClr val="000000"/>
                </a:solidFill>
                <a:latin typeface="Arial"/>
                <a:cs typeface="Arial"/>
              </a:rPr>
              <a:t>−</a:t>
            </a:r>
            <a:r>
              <a:rPr lang="en-US" sz="26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600" b="0" dirty="0">
                <a:solidFill>
                  <a:srgbClr val="000000"/>
                </a:solidFill>
                <a:latin typeface="Arial"/>
                <a:cs typeface="Arial"/>
                <a:sym typeface="Symbol" charset="0"/>
              </a:rPr>
              <a:t> M</a:t>
            </a:r>
            <a:r>
              <a:rPr lang="en-US" sz="2600" b="0" baseline="30000" dirty="0">
                <a:solidFill>
                  <a:srgbClr val="000000"/>
                </a:solidFill>
                <a:latin typeface="Arial"/>
                <a:cs typeface="Arial"/>
                <a:sym typeface="Symbol" charset="0"/>
              </a:rPr>
              <a:t>1−</a:t>
            </a:r>
            <a:r>
              <a:rPr lang="en-US" sz="2600" b="0" dirty="0">
                <a:solidFill>
                  <a:srgbClr val="000000"/>
                </a:solidFill>
                <a:latin typeface="Arial"/>
                <a:cs typeface="Arial"/>
                <a:sym typeface="Symbol" charset="0"/>
              </a:rPr>
              <a:t>(g) + EA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20000"/>
              <a:buFontTx/>
              <a:buChar char="•"/>
            </a:pPr>
            <a:r>
              <a:rPr lang="en-US" sz="3000" b="0" dirty="0">
                <a:solidFill>
                  <a:srgbClr val="000000"/>
                </a:solidFill>
                <a:latin typeface="Arial"/>
                <a:cs typeface="Arial"/>
              </a:rPr>
              <a:t>Electron affinity is defined as exothermic (−), </a:t>
            </a:r>
            <a:br>
              <a:rPr lang="en-US" sz="3000" b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3000" b="0" dirty="0">
                <a:solidFill>
                  <a:srgbClr val="000000"/>
                </a:solidFill>
                <a:latin typeface="Arial"/>
                <a:cs typeface="Arial"/>
              </a:rPr>
              <a:t>but may actually be endothermic (+).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600" b="0" dirty="0">
                <a:solidFill>
                  <a:srgbClr val="000000"/>
                </a:solidFill>
                <a:latin typeface="Arial"/>
                <a:cs typeface="Arial"/>
              </a:rPr>
              <a:t>Some alkali earth metals and all noble gases are endothermic. Why?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20000"/>
              <a:buFontTx/>
              <a:buChar char="•"/>
            </a:pPr>
            <a:r>
              <a:rPr lang="en-US" sz="3000" b="0" dirty="0">
                <a:solidFill>
                  <a:srgbClr val="000000"/>
                </a:solidFill>
                <a:latin typeface="Arial"/>
                <a:cs typeface="Arial"/>
              </a:rPr>
              <a:t>The more energy that is released, the larger the electron affinity.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600" b="0" dirty="0">
                <a:solidFill>
                  <a:srgbClr val="000000"/>
                </a:solidFill>
                <a:latin typeface="Arial"/>
                <a:cs typeface="Arial"/>
              </a:rPr>
              <a:t>The more negative the number, the larger the EA.</a:t>
            </a:r>
          </a:p>
        </p:txBody>
      </p:sp>
    </p:spTree>
    <p:extLst>
      <p:ext uri="{BB962C8B-B14F-4D97-AF65-F5344CB8AC3E}">
        <p14:creationId xmlns:p14="http://schemas.microsoft.com/office/powerpoint/2010/main" val="536702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681"/>
            <a:ext cx="8534400" cy="579438"/>
          </a:xfrm>
        </p:spPr>
        <p:txBody>
          <a:bodyPr/>
          <a:lstStyle/>
          <a:p>
            <a:r>
              <a:rPr lang="en-US" sz="5400" dirty="0">
                <a:latin typeface="Arial" charset="0"/>
                <a:cs typeface="ヒラギノ角ゴ Pro W3" charset="0"/>
              </a:rPr>
              <a:t>Trends in Electron Affinity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914400"/>
            <a:ext cx="8534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Alkali metals decrease electron affinity down the column.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But not all groups do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Generally irregular increase in EA from second period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to third period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Generally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Arial" charset="0"/>
              </a:rPr>
              <a:t> increases across period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Becomes more negative from left to right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Not absolute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Group 5A generally lower EA than expected because extra electron must pair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Groups 2A and 8A generally very low EA because added electron goes into higher energy level or sublevel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Highest EA in any period = halogen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21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576263"/>
          </a:xfrm>
        </p:spPr>
        <p:txBody>
          <a:bodyPr lIns="90488" tIns="44450" rIns="90488" bIns="44450"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Trend in Atomic Radius – Main Group</a:t>
            </a:r>
            <a:endParaRPr lang="en-US" sz="2800" dirty="0">
              <a:solidFill>
                <a:srgbClr val="000000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81000" y="609600"/>
            <a:ext cx="815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20000"/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Atomic radius decreases across period (left to right)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Adding electrons to same valence shell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Effective nuclear charge increases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Valence shell held closer</a:t>
            </a:r>
          </a:p>
        </p:txBody>
      </p:sp>
      <p:pic>
        <p:nvPicPr>
          <p:cNvPr id="51204" name="Picture 5" descr="08_09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25" b="3008"/>
          <a:stretch>
            <a:fillRect/>
          </a:stretch>
        </p:blipFill>
        <p:spPr bwMode="auto">
          <a:xfrm>
            <a:off x="1828800" y="2590800"/>
            <a:ext cx="56388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381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 descr="08_16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 b="4276"/>
          <a:stretch>
            <a:fillRect/>
          </a:stretch>
        </p:blipFill>
        <p:spPr bwMode="auto">
          <a:xfrm>
            <a:off x="228600" y="87313"/>
            <a:ext cx="8686800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75048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electronaffinit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90600"/>
            <a:ext cx="9144000" cy="4267200"/>
          </a:xfrm>
          <a:noFill/>
          <a:ln/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41325" y="301625"/>
            <a:ext cx="8169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>
                <a:solidFill>
                  <a:schemeClr val="tx2"/>
                </a:solidFill>
              </a:rPr>
              <a:t>Table of Electron Affinities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94"/>
            <a:ext cx="7772400" cy="576263"/>
          </a:xfrm>
          <a:noFill/>
        </p:spPr>
        <p:txBody>
          <a:bodyPr lIns="90488" tIns="44450" rIns="90488" bIns="44450"/>
          <a:lstStyle/>
          <a:p>
            <a:r>
              <a:rPr lang="en-US" sz="6600" dirty="0">
                <a:latin typeface="Arial" charset="0"/>
                <a:cs typeface="Arial" charset="0"/>
              </a:rPr>
              <a:t>Electronegativity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914400"/>
            <a:ext cx="8686800" cy="4572000"/>
          </a:xfrm>
        </p:spPr>
        <p:txBody>
          <a:bodyPr lIns="90488" tIns="44450" rIns="90488" bIns="44450"/>
          <a:lstStyle/>
          <a:p>
            <a:r>
              <a:rPr lang="en-US" dirty="0">
                <a:latin typeface="Arial" charset="0"/>
              </a:rPr>
              <a:t>The ability of an atom to attract bonding electrons to itself is called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electronegativity</a:t>
            </a:r>
            <a:r>
              <a:rPr lang="en-US" dirty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Increases across period (left to right) and decreases down group (top to bottom)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Fluorine is the most electronegative element.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Francium is the least electronegative element.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Noble gas atoms are not assigned values.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Opposite of atomic size trend.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The larger the difference in electronegativity, the more polar the bond.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Negative end toward more electronegative atom.</a:t>
            </a:r>
          </a:p>
        </p:txBody>
      </p:sp>
    </p:spTree>
    <p:extLst>
      <p:ext uri="{BB962C8B-B14F-4D97-AF65-F5344CB8AC3E}">
        <p14:creationId xmlns:p14="http://schemas.microsoft.com/office/powerpoint/2010/main" val="870247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579438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Electronegativity Scale</a:t>
            </a:r>
          </a:p>
        </p:txBody>
      </p:sp>
      <p:pic>
        <p:nvPicPr>
          <p:cNvPr id="62467" name="Picture 5" descr="09_08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9"/>
          <a:stretch>
            <a:fillRect/>
          </a:stretch>
        </p:blipFill>
        <p:spPr bwMode="auto">
          <a:xfrm>
            <a:off x="457200" y="685800"/>
            <a:ext cx="8077200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59390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76263"/>
          </a:xfrm>
          <a:noFill/>
        </p:spPr>
        <p:txBody>
          <a:bodyPr lIns="90488" tIns="44450" rIns="90488" bIns="44450"/>
          <a:lstStyle/>
          <a:p>
            <a:r>
              <a:rPr lang="en-US" sz="3600" dirty="0">
                <a:latin typeface="Arial" charset="0"/>
                <a:cs typeface="Arial" charset="0"/>
              </a:rPr>
              <a:t>Electronegativity Difference and Bond Type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1066800"/>
            <a:ext cx="8077200" cy="34290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If the difference in electronegativity between bonded atoms is 0, the bond is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pure covalent</a:t>
            </a:r>
            <a:r>
              <a:rPr lang="en-US" sz="2800" dirty="0">
                <a:latin typeface="Arial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Equal sharing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If the difference in electronegativity between bonded atoms is 0.1 to 0.4, the bond is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nonpolar covalent</a:t>
            </a:r>
            <a:r>
              <a:rPr lang="en-US" sz="2800" dirty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If the difference in electronegativity between bonded atoms is 0.5 to 1.9, the bond is </a:t>
            </a:r>
            <a:br>
              <a:rPr lang="en-US" sz="2800" dirty="0">
                <a:latin typeface="Arial" charset="0"/>
              </a:rPr>
            </a:b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polar covalent</a:t>
            </a:r>
            <a:r>
              <a:rPr lang="en-US" sz="2800" dirty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If difference in electronegativity between bonded atoms is larger than or equal to 2.0, the bond is             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ionic</a:t>
            </a:r>
            <a:r>
              <a:rPr lang="en-US" sz="2800" dirty="0">
                <a:latin typeface="Arial" charset="0"/>
              </a:rPr>
              <a:t>.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724025" y="5562600"/>
            <a:ext cx="1649541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ja-JP" altLang="en-US" dirty="0">
                <a:solidFill>
                  <a:srgbClr val="0000FF"/>
                </a:solidFill>
              </a:rPr>
              <a:t>“</a:t>
            </a:r>
            <a:r>
              <a:rPr lang="en-US" dirty="0">
                <a:solidFill>
                  <a:srgbClr val="0000FF"/>
                </a:solidFill>
              </a:rPr>
              <a:t>100%</a:t>
            </a:r>
            <a:r>
              <a:rPr lang="ja-JP" altLang="en-US" dirty="0">
                <a:solidFill>
                  <a:srgbClr val="0000FF"/>
                </a:solidFill>
              </a:rPr>
              <a:t>”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8975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01000" cy="685800"/>
          </a:xfrm>
        </p:spPr>
        <p:txBody>
          <a:bodyPr/>
          <a:lstStyle/>
          <a:p>
            <a:r>
              <a:rPr lang="en-US" sz="4000" b="1" dirty="0"/>
              <a:t>Summary of Periodic Trends</a:t>
            </a:r>
            <a:br>
              <a:rPr lang="en-US" sz="4000" b="1" dirty="0"/>
            </a:br>
            <a:r>
              <a:rPr lang="en-US" sz="2000" b="1" dirty="0"/>
              <a:t>In the locker</a:t>
            </a:r>
          </a:p>
        </p:txBody>
      </p:sp>
      <p:pic>
        <p:nvPicPr>
          <p:cNvPr id="62467" name="Picture 3" descr="periodictrend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990600"/>
            <a:ext cx="7543800" cy="5657850"/>
          </a:xfrm>
          <a:noFill/>
          <a:ln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Bond Polarity</a:t>
            </a:r>
          </a:p>
        </p:txBody>
      </p:sp>
      <p:pic>
        <p:nvPicPr>
          <p:cNvPr id="65539" name="Picture 5" descr="09_01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"/>
          <a:stretch>
            <a:fillRect/>
          </a:stretch>
        </p:blipFill>
        <p:spPr bwMode="auto">
          <a:xfrm>
            <a:off x="0" y="2105025"/>
            <a:ext cx="91440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071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1937"/>
            <a:ext cx="7772400" cy="576263"/>
          </a:xfrm>
          <a:noFill/>
        </p:spPr>
        <p:txBody>
          <a:bodyPr lIns="90488" tIns="44450" rIns="90488" bIns="44450"/>
          <a:lstStyle/>
          <a:p>
            <a:r>
              <a:rPr lang="en-US" sz="5400" dirty="0">
                <a:latin typeface="Arial" charset="0"/>
                <a:cs typeface="Arial" charset="0"/>
              </a:rPr>
              <a:t>Bond Dipole Moments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838200"/>
            <a:ext cx="8839200" cy="4791075"/>
          </a:xfrm>
        </p:spPr>
        <p:txBody>
          <a:bodyPr lIns="90488" tIns="44450" rIns="90488" bIns="44450"/>
          <a:lstStyle/>
          <a:p>
            <a:pPr>
              <a:spcBef>
                <a:spcPct val="10000"/>
              </a:spcBef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Dipole moment</a:t>
            </a:r>
            <a:r>
              <a:rPr lang="en-US" dirty="0">
                <a:latin typeface="Arial" charset="0"/>
              </a:rPr>
              <a:t>, </a:t>
            </a:r>
            <a:r>
              <a:rPr lang="en-US" dirty="0">
                <a:latin typeface="Symbol" charset="0"/>
              </a:rPr>
              <a:t>m</a:t>
            </a:r>
            <a:r>
              <a:rPr lang="en-US" dirty="0">
                <a:latin typeface="Arial" charset="0"/>
              </a:rPr>
              <a:t>, is a measure of bond polarity.</a:t>
            </a:r>
          </a:p>
          <a:p>
            <a:pPr lvl="1">
              <a:spcBef>
                <a:spcPct val="10000"/>
              </a:spcBef>
            </a:pPr>
            <a:r>
              <a:rPr lang="en-US" dirty="0">
                <a:latin typeface="Arial" charset="0"/>
              </a:rPr>
              <a:t>A dipole is a material with a + and </a:t>
            </a:r>
            <a:r>
              <a:rPr lang="en-US" dirty="0">
                <a:latin typeface="Arial" charset="0"/>
                <a:cs typeface="Arial" charset="0"/>
              </a:rPr>
              <a:t>− end.</a:t>
            </a:r>
            <a:endParaRPr lang="en-US" dirty="0">
              <a:latin typeface="Arial" charset="0"/>
            </a:endParaRPr>
          </a:p>
          <a:p>
            <a:pPr lvl="1">
              <a:spcBef>
                <a:spcPct val="10000"/>
              </a:spcBef>
            </a:pPr>
            <a:r>
              <a:rPr lang="en-US" dirty="0">
                <a:latin typeface="Arial" charset="0"/>
              </a:rPr>
              <a:t>it is directly proportional to the size of the partial charges and </a:t>
            </a:r>
            <a:r>
              <a:rPr lang="en-US" b="1" u="sng" dirty="0">
                <a:latin typeface="Arial" charset="0"/>
              </a:rPr>
              <a:t>directly</a:t>
            </a:r>
            <a:r>
              <a:rPr lang="en-US" dirty="0">
                <a:latin typeface="Arial" charset="0"/>
              </a:rPr>
              <a:t> proportional to the distance between them. </a:t>
            </a:r>
          </a:p>
          <a:p>
            <a:pPr marL="1085850" lvl="2">
              <a:spcBef>
                <a:spcPct val="10000"/>
              </a:spcBef>
            </a:pPr>
            <a:r>
              <a:rPr lang="en-US" sz="2200" dirty="0">
                <a:latin typeface="Symbol" charset="0"/>
              </a:rPr>
              <a:t>m</a:t>
            </a:r>
            <a:r>
              <a:rPr lang="en-US" sz="2200" dirty="0">
                <a:latin typeface="Arial" charset="0"/>
              </a:rPr>
              <a:t> = (</a:t>
            </a:r>
            <a:r>
              <a:rPr lang="en-US" sz="2200" i="1" dirty="0">
                <a:latin typeface="Arial" charset="0"/>
              </a:rPr>
              <a:t>q</a:t>
            </a:r>
            <a:r>
              <a:rPr lang="en-US" sz="2200" dirty="0">
                <a:latin typeface="Arial" charset="0"/>
              </a:rPr>
              <a:t>)(</a:t>
            </a:r>
            <a:r>
              <a:rPr lang="en-US" sz="2200" i="1" dirty="0">
                <a:latin typeface="Arial" charset="0"/>
              </a:rPr>
              <a:t>r</a:t>
            </a:r>
            <a:r>
              <a:rPr lang="en-US" sz="2200" dirty="0">
                <a:latin typeface="Arial" charset="0"/>
              </a:rPr>
              <a:t>)</a:t>
            </a:r>
          </a:p>
          <a:p>
            <a:pPr marL="1085850" lvl="2">
              <a:spcBef>
                <a:spcPct val="10000"/>
              </a:spcBef>
            </a:pPr>
            <a:r>
              <a:rPr lang="en-US" sz="2200" dirty="0">
                <a:latin typeface="Arial" charset="0"/>
              </a:rPr>
              <a:t>Not Coulomb</a:t>
            </a:r>
            <a:r>
              <a:rPr lang="ja-JP" altLang="en-US" sz="2200" dirty="0">
                <a:latin typeface="Arial" charset="0"/>
              </a:rPr>
              <a:t>’</a:t>
            </a:r>
            <a:r>
              <a:rPr lang="en-US" sz="2200" dirty="0">
                <a:latin typeface="Arial" charset="0"/>
              </a:rPr>
              <a:t>s law</a:t>
            </a:r>
          </a:p>
          <a:p>
            <a:pPr marL="1085850" lvl="2">
              <a:spcBef>
                <a:spcPct val="10000"/>
              </a:spcBef>
            </a:pPr>
            <a:r>
              <a:rPr lang="en-US" sz="2200" dirty="0">
                <a:latin typeface="Arial" charset="0"/>
              </a:rPr>
              <a:t>Measured in </a:t>
            </a:r>
            <a:r>
              <a:rPr lang="en-US" sz="2200" dirty="0" err="1">
                <a:latin typeface="Arial" charset="0"/>
              </a:rPr>
              <a:t>Debyes</a:t>
            </a:r>
            <a:r>
              <a:rPr lang="en-US" sz="2200" dirty="0">
                <a:latin typeface="Arial" charset="0"/>
              </a:rPr>
              <a:t>, D</a:t>
            </a:r>
          </a:p>
          <a:p>
            <a:pPr>
              <a:spcBef>
                <a:spcPct val="10000"/>
              </a:spcBef>
            </a:pPr>
            <a:r>
              <a:rPr lang="en-US" dirty="0">
                <a:latin typeface="Arial" charset="0"/>
              </a:rPr>
              <a:t>Generally, the more electrons two atoms share and the larger the atoms are, the larger the dipole moment.</a:t>
            </a:r>
          </a:p>
        </p:txBody>
      </p:sp>
    </p:spTree>
    <p:extLst>
      <p:ext uri="{BB962C8B-B14F-4D97-AF65-F5344CB8AC3E}">
        <p14:creationId xmlns:p14="http://schemas.microsoft.com/office/powerpoint/2010/main" val="2682793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09_0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4"/>
          <a:stretch>
            <a:fillRect/>
          </a:stretch>
        </p:blipFill>
        <p:spPr bwMode="auto">
          <a:xfrm>
            <a:off x="303213" y="828675"/>
            <a:ext cx="8535987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611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066800"/>
          </a:xfrm>
        </p:spPr>
        <p:txBody>
          <a:bodyPr/>
          <a:lstStyle/>
          <a:p>
            <a:pPr eaLnBrk="1" hangingPunct="1"/>
            <a:r>
              <a:rPr lang="en-US" b="0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Magnetic Properties of Transition Metal Atoms and Ions</a:t>
            </a:r>
            <a:endParaRPr lang="en-US" sz="4000" b="0" dirty="0">
              <a:solidFill>
                <a:srgbClr val="000000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1447800"/>
            <a:ext cx="8093075" cy="4724400"/>
          </a:xfrm>
        </p:spPr>
        <p:txBody>
          <a:bodyPr/>
          <a:lstStyle/>
          <a:p>
            <a:pPr eaLnBrk="1" hangingPunct="1"/>
            <a:r>
              <a:rPr lang="en-US" sz="4400" dirty="0">
                <a:solidFill>
                  <a:srgbClr val="000000"/>
                </a:solidFill>
                <a:latin typeface="Arial" charset="0"/>
              </a:rPr>
              <a:t>Electron configurations that result in unpaired electrons mean that the atom or ion will have a net magnetic field; this is called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paramagnetism</a:t>
            </a:r>
            <a:r>
              <a:rPr lang="en-US" sz="44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lvl="1" eaLnBrk="1" hangingPunct="1"/>
            <a:r>
              <a:rPr lang="en-US" sz="4400" dirty="0">
                <a:solidFill>
                  <a:srgbClr val="000000"/>
                </a:solidFill>
                <a:latin typeface="Arial" charset="0"/>
              </a:rPr>
              <a:t>Will be attracted to a magnetic field</a:t>
            </a:r>
          </a:p>
        </p:txBody>
      </p:sp>
    </p:spTree>
    <p:extLst>
      <p:ext uri="{BB962C8B-B14F-4D97-AF65-F5344CB8AC3E}">
        <p14:creationId xmlns:p14="http://schemas.microsoft.com/office/powerpoint/2010/main" val="2349252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576263"/>
          </a:xfrm>
        </p:spPr>
        <p:txBody>
          <a:bodyPr lIns="90488" tIns="44450" rIns="90488" bIns="44450"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Trend in Atomic Radius – Main Group</a:t>
            </a:r>
            <a:endParaRPr lang="en-US" sz="2800" dirty="0">
              <a:solidFill>
                <a:srgbClr val="000000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57200" y="609600"/>
            <a:ext cx="815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20000"/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Atomic radius increases down group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Valence shell farther from nucleus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Effective nuclear charge fairly close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20000"/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20000"/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2228" name="Picture 5" descr="08_09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"/>
          <a:stretch>
            <a:fillRect/>
          </a:stretch>
        </p:blipFill>
        <p:spPr bwMode="auto">
          <a:xfrm>
            <a:off x="1600200" y="2133600"/>
            <a:ext cx="5791200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027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066800"/>
          </a:xfrm>
        </p:spPr>
        <p:txBody>
          <a:bodyPr/>
          <a:lstStyle/>
          <a:p>
            <a:pPr eaLnBrk="1" hangingPunct="1"/>
            <a:r>
              <a:rPr lang="en-US" b="0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Magnetic Properties of Transition Metal Atoms and Ions</a:t>
            </a:r>
            <a:endParaRPr lang="en-US" sz="4000" b="0" dirty="0">
              <a:solidFill>
                <a:srgbClr val="000000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1447800"/>
            <a:ext cx="8093075" cy="4724400"/>
          </a:xfrm>
        </p:spPr>
        <p:txBody>
          <a:bodyPr/>
          <a:lstStyle/>
          <a:p>
            <a:pPr eaLnBrk="1" hangingPunct="1"/>
            <a:r>
              <a:rPr lang="en-US" sz="4400" dirty="0">
                <a:solidFill>
                  <a:srgbClr val="000000"/>
                </a:solidFill>
                <a:latin typeface="Arial" charset="0"/>
              </a:rPr>
              <a:t>Electron configurations that result in all paired electrons mean that the atom or ion will have no magnetic field; this is called 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diamagnetism</a:t>
            </a:r>
            <a:r>
              <a:rPr lang="en-US" sz="44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lvl="1" eaLnBrk="1" hangingPunct="1"/>
            <a:r>
              <a:rPr lang="en-US" sz="4400" dirty="0">
                <a:solidFill>
                  <a:srgbClr val="000000"/>
                </a:solidFill>
                <a:latin typeface="Arial" charset="0"/>
              </a:rPr>
              <a:t>Slightly repelled by a magnetic field</a:t>
            </a:r>
          </a:p>
        </p:txBody>
      </p:sp>
    </p:spTree>
    <p:extLst>
      <p:ext uri="{BB962C8B-B14F-4D97-AF65-F5344CB8AC3E}">
        <p14:creationId xmlns:p14="http://schemas.microsoft.com/office/powerpoint/2010/main" val="3205156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Periodic Trends in Atomic Radius</a:t>
            </a:r>
          </a:p>
        </p:txBody>
      </p:sp>
      <p:pic>
        <p:nvPicPr>
          <p:cNvPr id="53251" name="Picture 4" descr="08_0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5"/>
          <a:stretch>
            <a:fillRect/>
          </a:stretch>
        </p:blipFill>
        <p:spPr bwMode="auto">
          <a:xfrm>
            <a:off x="457200" y="1992313"/>
            <a:ext cx="81534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6695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cs typeface="ヒラギノ角ゴ Pro W3" charset="0"/>
              </a:rPr>
              <a:t>Quantum-Mechanical Explanation for the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ヒラギノ角ゴ Pro W3" charset="0"/>
              </a:rPr>
              <a:t>Group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ヒラギノ角ゴ Pro W3" charset="0"/>
              </a:rPr>
              <a:t> Trend in Atomic Radius</a:t>
            </a:r>
            <a:endParaRPr lang="en-US" sz="2800" dirty="0">
              <a:solidFill>
                <a:schemeClr val="tx1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57347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5638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5400" dirty="0">
                <a:solidFill>
                  <a:srgbClr val="000000"/>
                </a:solidFill>
                <a:latin typeface="Arial" charset="0"/>
              </a:rPr>
              <a:t>The size of an atom is related to the distance the valence electrons are from the nucleus.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34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cs typeface="ヒラギノ角ゴ Pro W3" charset="0"/>
              </a:rPr>
              <a:t>Quantum-Mechanical Explanation for the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ヒラギノ角ゴ Pro W3" charset="0"/>
              </a:rPr>
              <a:t>Group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ヒラギノ角ゴ Pro W3" charset="0"/>
              </a:rPr>
              <a:t> Trend in Atomic Radius</a:t>
            </a:r>
            <a:endParaRPr lang="en-US" sz="2800" dirty="0">
              <a:solidFill>
                <a:schemeClr val="tx1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57347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5638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4400" dirty="0">
                <a:solidFill>
                  <a:srgbClr val="000000"/>
                </a:solidFill>
                <a:latin typeface="Arial" charset="0"/>
              </a:rPr>
              <a:t>The larger the orbital an electron is in, the farther its most probable distance will be from the nucleus, and the less attraction it will have for the nucleus.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62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cs typeface="ヒラギノ角ゴ Pro W3" charset="0"/>
              </a:rPr>
              <a:t>Quantum-Mechanical Explanation for the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ヒラギノ角ゴ Pro W3" charset="0"/>
              </a:rPr>
              <a:t>Group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ヒラギノ角ゴ Pro W3" charset="0"/>
              </a:rPr>
              <a:t> Trend in Atomic Radius</a:t>
            </a:r>
            <a:endParaRPr lang="en-US" sz="2800" dirty="0">
              <a:solidFill>
                <a:schemeClr val="tx1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57347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5638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6000" dirty="0">
                <a:solidFill>
                  <a:srgbClr val="000000"/>
                </a:solidFill>
                <a:latin typeface="Arial" charset="0"/>
              </a:rPr>
              <a:t>Traversing down a group adds a principal energy level.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0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cs typeface="ヒラギノ角ゴ Pro W3" charset="0"/>
              </a:rPr>
              <a:t>Quantum-Mechanical Explanation for the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ヒラギノ角ゴ Pro W3" charset="0"/>
              </a:rPr>
              <a:t>Group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ヒラギノ角ゴ Pro W3" charset="0"/>
              </a:rPr>
              <a:t> Trend in Atomic Radius</a:t>
            </a:r>
            <a:endParaRPr lang="en-US" sz="2800" dirty="0">
              <a:solidFill>
                <a:schemeClr val="tx1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57347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5638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6000" dirty="0">
                <a:solidFill>
                  <a:srgbClr val="000000"/>
                </a:solidFill>
                <a:latin typeface="Arial" charset="0"/>
              </a:rPr>
              <a:t>The larger the principal energy level an orbital is in, the larger its volume.</a:t>
            </a:r>
            <a:endParaRPr lang="en-US" sz="6000" dirty="0">
              <a:solidFill>
                <a:srgbClr val="000000"/>
              </a:solidFill>
              <a:latin typeface="Arial" charset="0"/>
              <a:sym typeface="Symbol" charset="0"/>
            </a:endParaRPr>
          </a:p>
          <a:p>
            <a:pPr>
              <a:spcBef>
                <a:spcPts val="600"/>
              </a:spcBef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05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12269</TotalTime>
  <Words>1307</Words>
  <Application>Microsoft Macintosh PowerPoint</Application>
  <PresentationFormat>On-screen Show (4:3)</PresentationFormat>
  <Paragraphs>134</Paragraphs>
  <Slides>40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Comic Sans MS</vt:lpstr>
      <vt:lpstr>Symbol</vt:lpstr>
      <vt:lpstr>Times New Roman</vt:lpstr>
      <vt:lpstr>Wingdings</vt:lpstr>
      <vt:lpstr>Blank Presentation</vt:lpstr>
      <vt:lpstr>1_Blank Presentation</vt:lpstr>
      <vt:lpstr>Atomic Structure  and Periodicity</vt:lpstr>
      <vt:lpstr>Trend in Atomic Radius – Main Group</vt:lpstr>
      <vt:lpstr>Trend in Atomic Radius – Main Group</vt:lpstr>
      <vt:lpstr>Trend in Atomic Radius – Main Group</vt:lpstr>
      <vt:lpstr>Periodic Trends in Atomic Radius</vt:lpstr>
      <vt:lpstr>Quantum-Mechanical Explanation for the Group Trend in Atomic Radius</vt:lpstr>
      <vt:lpstr>Quantum-Mechanical Explanation for the Group Trend in Atomic Radius</vt:lpstr>
      <vt:lpstr>Quantum-Mechanical Explanation for the Group Trend in Atomic Radius</vt:lpstr>
      <vt:lpstr>Quantum-Mechanical Explanation for the Group Trend in Atomic Radius</vt:lpstr>
      <vt:lpstr>Quantum-Mechanical Explanation for the Group Trend in Atomic Radius</vt:lpstr>
      <vt:lpstr>Quantum-Mechanical Explanation for the Period Trend in Atomic Radius</vt:lpstr>
      <vt:lpstr>Quantum-Mechanical Explanation for the Period Trend in Atomic Radius</vt:lpstr>
      <vt:lpstr>Quantum-Mechanical Explanation for the Period Trend in Atomic Radius</vt:lpstr>
      <vt:lpstr>Quantum-Mechanical Explanation for the Period Trend in Atomic Radius</vt:lpstr>
      <vt:lpstr>Trends in Ionic Radius</vt:lpstr>
      <vt:lpstr>Periodic Trends in Ionic Radius</vt:lpstr>
      <vt:lpstr>Periodic Trends in Ionic Radius</vt:lpstr>
      <vt:lpstr>Ionization Energy (IE)</vt:lpstr>
      <vt:lpstr>PowerPoint Presentation</vt:lpstr>
      <vt:lpstr>PowerPoint Presentation</vt:lpstr>
      <vt:lpstr>PowerPoint Presentation</vt:lpstr>
      <vt:lpstr>Quantum-Mechanical Explanation for the  Trends in First Ionization Energy</vt:lpstr>
      <vt:lpstr>Quantum-Mechanical Explanation for the  Trends in First Ionization Energy</vt:lpstr>
      <vt:lpstr>Quantum-Mechanical Explanation for the  Trends in First Ionization Energy</vt:lpstr>
      <vt:lpstr>Quantum-Mechanical Explanation for the  Trends in First Ionization Energy</vt:lpstr>
      <vt:lpstr>Quantum-Mechanical Explanation for the  Trends in First Ionization Energy</vt:lpstr>
      <vt:lpstr>PowerPoint Presentation</vt:lpstr>
      <vt:lpstr>Electron Affinity</vt:lpstr>
      <vt:lpstr>Trends in Electron Affinity</vt:lpstr>
      <vt:lpstr>PowerPoint Presentation</vt:lpstr>
      <vt:lpstr>PowerPoint Presentation</vt:lpstr>
      <vt:lpstr>Electronegativity</vt:lpstr>
      <vt:lpstr>Electronegativity Scale</vt:lpstr>
      <vt:lpstr>Electronegativity Difference and Bond Type</vt:lpstr>
      <vt:lpstr>Summary of Periodic Trends In the locker</vt:lpstr>
      <vt:lpstr>Bond Polarity</vt:lpstr>
      <vt:lpstr>Bond Dipole Moments</vt:lpstr>
      <vt:lpstr>PowerPoint Presentation</vt:lpstr>
      <vt:lpstr>Magnetic Properties of Transition Metal Atoms and Ions</vt:lpstr>
      <vt:lpstr>Magnetic Properties of Transition Metal Atoms and Ions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Microsoft Office User</cp:lastModifiedBy>
  <cp:revision>239</cp:revision>
  <dcterms:created xsi:type="dcterms:W3CDTF">2006-05-18T20:55:44Z</dcterms:created>
  <dcterms:modified xsi:type="dcterms:W3CDTF">2020-03-22T06:34:38Z</dcterms:modified>
</cp:coreProperties>
</file>