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sldIdLst>
    <p:sldId id="257" r:id="rId2"/>
    <p:sldId id="380" r:id="rId3"/>
    <p:sldId id="381" r:id="rId4"/>
    <p:sldId id="382" r:id="rId5"/>
    <p:sldId id="383" r:id="rId6"/>
    <p:sldId id="390" r:id="rId7"/>
    <p:sldId id="391" r:id="rId8"/>
    <p:sldId id="392" r:id="rId9"/>
    <p:sldId id="393" r:id="rId10"/>
    <p:sldId id="394" r:id="rId11"/>
    <p:sldId id="395" r:id="rId12"/>
    <p:sldId id="41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97" r:id="rId22"/>
    <p:sldId id="398" r:id="rId23"/>
    <p:sldId id="399" r:id="rId24"/>
    <p:sldId id="400" r:id="rId25"/>
    <p:sldId id="401" r:id="rId26"/>
    <p:sldId id="402" r:id="rId27"/>
    <p:sldId id="403" r:id="rId28"/>
    <p:sldId id="339" r:id="rId29"/>
    <p:sldId id="340" r:id="rId30"/>
    <p:sldId id="341" r:id="rId31"/>
    <p:sldId id="342" r:id="rId32"/>
    <p:sldId id="343" r:id="rId33"/>
    <p:sldId id="344" r:id="rId34"/>
    <p:sldId id="369" r:id="rId35"/>
    <p:sldId id="37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745" autoAdjust="0"/>
  </p:normalViewPr>
  <p:slideViewPr>
    <p:cSldViewPr>
      <p:cViewPr varScale="1">
        <p:scale>
          <a:sx n="97" d="100"/>
          <a:sy n="97" d="100"/>
        </p:scale>
        <p:origin x="5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6A3FE-ABE7-0846-B230-9D6A9A00E599}" type="datetimeFigureOut">
              <a:rPr lang="en-US" smtClean="0"/>
              <a:t>3/21/20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B628B7-52E3-8F4B-8C2A-7C7106091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9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50481-89A3-405B-A896-9073C3FFD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986DD-ABB6-4D21-B5C8-D3BC164E26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ED2F5-FEEB-43AE-9720-9C9FC57AAB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0593124-18CF-4143-9FD3-AF79C4B317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F0807CA-3D88-460F-9985-3CFBCD2D55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9A4EE-B89A-4CC3-83B6-CC943973CC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4173D-5A5A-4965-9DE2-2AA611D20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AF67C0-184D-4E32-8EC1-03E593F9BE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3B52F-F3B3-4B5C-A7F5-8648763523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3C237-AE09-4993-BA58-4829222D5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DD1AEB-1023-497A-B119-66135ECDC0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05F8D-AB88-475D-AEA2-47286CFAC6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FA81-6D87-4CC0-AD6C-1BC029ECC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74B0FA32-5071-4BE0-9F11-18F51B5E34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6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924800" cy="1905000"/>
          </a:xfrm>
        </p:spPr>
        <p:txBody>
          <a:bodyPr/>
          <a:lstStyle/>
          <a:p>
            <a:r>
              <a:rPr lang="en-US" sz="5400" u="sng" dirty="0">
                <a:solidFill>
                  <a:srgbClr val="FF0000"/>
                </a:solidFill>
              </a:rPr>
              <a:t>Atomic Structure </a:t>
            </a:r>
            <a:br>
              <a:rPr lang="en-US" sz="5400" u="sng" dirty="0">
                <a:solidFill>
                  <a:srgbClr val="FF0000"/>
                </a:solidFill>
              </a:rPr>
            </a:br>
            <a:r>
              <a:rPr lang="en-US" sz="5400" u="sng" dirty="0">
                <a:solidFill>
                  <a:srgbClr val="FF0000"/>
                </a:solidFill>
              </a:rPr>
              <a:t>and Periodicity</a:t>
            </a:r>
            <a:br>
              <a:rPr lang="en-US" sz="5400" u="sng" dirty="0">
                <a:solidFill>
                  <a:srgbClr val="FF0000"/>
                </a:solidFill>
              </a:rPr>
            </a:br>
            <a:br>
              <a:rPr lang="en-US" sz="5400" u="sng" dirty="0">
                <a:solidFill>
                  <a:srgbClr val="FF0000"/>
                </a:solidFill>
              </a:rPr>
            </a:br>
            <a:r>
              <a:rPr lang="en-US" sz="5400" u="sng" dirty="0">
                <a:solidFill>
                  <a:srgbClr val="FF0000"/>
                </a:solidFill>
              </a:rPr>
              <a:t>Wave </a:t>
            </a:r>
            <a:r>
              <a:rPr lang="en-US" sz="5400" u="sng" dirty="0" err="1">
                <a:solidFill>
                  <a:srgbClr val="FF0000"/>
                </a:solidFill>
              </a:rPr>
              <a:t>Partilce</a:t>
            </a:r>
            <a:r>
              <a:rPr lang="en-US" sz="5400" u="sng" dirty="0">
                <a:solidFill>
                  <a:srgbClr val="FF0000"/>
                </a:solidFill>
              </a:rPr>
              <a:t> Duality</a:t>
            </a:r>
            <a:br>
              <a:rPr lang="en-US" sz="5400" u="sng" dirty="0">
                <a:solidFill>
                  <a:srgbClr val="FF0000"/>
                </a:solidFill>
              </a:rPr>
            </a:br>
            <a:br>
              <a:rPr lang="en-US" sz="5400" u="sng" dirty="0">
                <a:solidFill>
                  <a:srgbClr val="FF0000"/>
                </a:solidFill>
              </a:rPr>
            </a:br>
            <a:r>
              <a:rPr lang="en-US" sz="5400" u="sng" dirty="0">
                <a:solidFill>
                  <a:srgbClr val="FF0000"/>
                </a:solidFill>
              </a:rPr>
              <a:t>** Not Part of class**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Schrodinger Wave Equation</a:t>
            </a:r>
          </a:p>
        </p:txBody>
      </p:sp>
      <p:pic>
        <p:nvPicPr>
          <p:cNvPr id="27651" name="Picture 3" descr="schroding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0"/>
            <a:ext cx="2530475" cy="3581400"/>
          </a:xfrm>
          <a:prstGeom prst="rect">
            <a:avLst/>
          </a:prstGeom>
          <a:noFill/>
        </p:spPr>
      </p:pic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2743200" y="1524000"/>
            <a:ext cx="5791200" cy="18288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/>
            <a:endParaRPr lang="en-US" sz="2400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435101"/>
              </p:ext>
            </p:extLst>
          </p:nvPr>
        </p:nvGraphicFramePr>
        <p:xfrm>
          <a:off x="3733800" y="1752600"/>
          <a:ext cx="434340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805" name="Equation" r:id="rId4" imgW="2247840" imgH="571320" progId="">
                  <p:embed/>
                </p:oleObj>
              </mc:Choice>
              <mc:Fallback>
                <p:oleObj name="Equation" r:id="rId4" imgW="2247840" imgH="5713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752600"/>
                        <a:ext cx="4343400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565525" y="4008438"/>
            <a:ext cx="5426075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  <a:cs typeface="Arial" charset="0"/>
              </a:rPr>
              <a:t>Equation for </a:t>
            </a:r>
            <a:r>
              <a:rPr lang="en-US" sz="24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probability</a:t>
            </a:r>
            <a:r>
              <a:rPr lang="en-US" sz="2400" dirty="0">
                <a:solidFill>
                  <a:srgbClr val="000000"/>
                </a:solidFill>
                <a:cs typeface="Arial" charset="0"/>
              </a:rPr>
              <a:t> of a single electron being found along a single axis (x-axis)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57200" y="5181600"/>
            <a:ext cx="2860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Erwin Schrodinger</a:t>
            </a:r>
          </a:p>
        </p:txBody>
      </p:sp>
    </p:spTree>
    <p:extLst>
      <p:ext uri="{BB962C8B-B14F-4D97-AF65-F5344CB8AC3E}">
        <p14:creationId xmlns:p14="http://schemas.microsoft.com/office/powerpoint/2010/main" val="96356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Heisenberg Uncertainty Principle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3886200" y="3124200"/>
            <a:ext cx="4800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You can find out where the electron is, but not where it is going.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410200" y="44196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OR…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962400" y="4876800"/>
            <a:ext cx="4800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You can find out where the electron is going, but not where it is!</a:t>
            </a:r>
          </a:p>
        </p:txBody>
      </p:sp>
      <p:pic>
        <p:nvPicPr>
          <p:cNvPr id="28678" name="Picture 6" descr="Heisenberg_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90600"/>
            <a:ext cx="3060700" cy="4140200"/>
          </a:xfrm>
          <a:prstGeom prst="rect">
            <a:avLst/>
          </a:prstGeom>
          <a:noFill/>
        </p:spPr>
      </p:pic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3429000" y="914400"/>
            <a:ext cx="5029200" cy="1676400"/>
          </a:xfrm>
          <a:prstGeom prst="wedgeRoundRectCallout">
            <a:avLst>
              <a:gd name="adj1" fmla="val -42139"/>
              <a:gd name="adj2" fmla="val 67236"/>
              <a:gd name="adj3" fmla="val 16667"/>
            </a:avLst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“One cannot simultaneously determine both the position and momentum of an electron.”</a:t>
            </a:r>
          </a:p>
          <a:p>
            <a:pPr algn="ctr" eaLnBrk="0" hangingPunct="0"/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889253" y="5151438"/>
            <a:ext cx="18282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Werner</a:t>
            </a:r>
          </a:p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Heisenberg</a:t>
            </a:r>
          </a:p>
        </p:txBody>
      </p:sp>
    </p:spTree>
    <p:extLst>
      <p:ext uri="{BB962C8B-B14F-4D97-AF65-F5344CB8AC3E}">
        <p14:creationId xmlns:p14="http://schemas.microsoft.com/office/powerpoint/2010/main" val="40371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  <p:bldP spid="28676" grpId="0" autoUpdateAnimBg="0"/>
      <p:bldP spid="28677" grpId="0" autoUpdateAnimBg="0"/>
      <p:bldP spid="28679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52400" y="427038"/>
            <a:ext cx="8762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Which of the orbital types in the 3</a:t>
            </a:r>
            <a:r>
              <a:rPr lang="en-US" sz="2400" baseline="30000" dirty="0">
                <a:solidFill>
                  <a:srgbClr val="000000"/>
                </a:solidFill>
              </a:rPr>
              <a:t>rd</a:t>
            </a:r>
            <a:r>
              <a:rPr lang="en-US" sz="2400" dirty="0">
                <a:solidFill>
                  <a:srgbClr val="000000"/>
                </a:solidFill>
              </a:rPr>
              <a:t> energy level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does not seem to have a “node”?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172200" y="2971800"/>
            <a:ext cx="1936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u="sng" dirty="0">
                <a:solidFill>
                  <a:schemeClr val="tx1"/>
                </a:solidFill>
              </a:rPr>
              <a:t>WHY NOT?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6477000" y="6096000"/>
            <a:ext cx="2057400" cy="381000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  <a:effectLst/>
              </a:rPr>
              <a:t>Penetration #2</a:t>
            </a:r>
          </a:p>
        </p:txBody>
      </p:sp>
      <p:pic>
        <p:nvPicPr>
          <p:cNvPr id="31749" name="Picture 5" descr="penetration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600200"/>
            <a:ext cx="5715000" cy="4687888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334280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Quantum Numbers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22325" y="1189038"/>
            <a:ext cx="74072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solidFill>
                  <a:schemeClr val="tx1"/>
                </a:solidFill>
              </a:rPr>
              <a:t>Each electron in an atom has a unique set of 4 quantum numbers which describe it.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62000" y="2743200"/>
            <a:ext cx="8077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Principal quantum number, n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 Angular momentum quantum number, </a:t>
            </a:r>
            <a:r>
              <a:rPr lang="en-US" i="1" dirty="0">
                <a:solidFill>
                  <a:schemeClr val="tx1"/>
                </a:solidFill>
              </a:rPr>
              <a:t>l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 Magnetic quantum number, m or m</a:t>
            </a:r>
            <a:r>
              <a:rPr lang="en-US" i="1" baseline="-25000" dirty="0">
                <a:solidFill>
                  <a:schemeClr val="tx1"/>
                </a:solidFill>
              </a:rPr>
              <a:t>l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</a:rPr>
              <a:t> Spin quantum number, s or m</a:t>
            </a:r>
            <a:r>
              <a:rPr lang="en-US" baseline="-25000" dirty="0">
                <a:solidFill>
                  <a:schemeClr val="tx1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13754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utoUpdateAnimBg="0"/>
      <p:bldP spid="18436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Pauli Exclusion Principle</a:t>
            </a:r>
          </a:p>
        </p:txBody>
      </p:sp>
      <p:pic>
        <p:nvPicPr>
          <p:cNvPr id="19459" name="Picture 3" descr="nobelpaul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2478088" cy="3505200"/>
          </a:xfrm>
          <a:prstGeom prst="rect">
            <a:avLst/>
          </a:prstGeom>
          <a:noFill/>
        </p:spPr>
      </p:pic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048000" y="1371600"/>
            <a:ext cx="4800600" cy="1447800"/>
          </a:xfrm>
          <a:prstGeom prst="wedgeRoundRectCallout">
            <a:avLst>
              <a:gd name="adj1" fmla="val -45338"/>
              <a:gd name="adj2" fmla="val 71162"/>
              <a:gd name="adj3" fmla="val 16667"/>
            </a:avLst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2400" dirty="0">
                <a:solidFill>
                  <a:schemeClr val="tx1"/>
                </a:solidFill>
              </a:rPr>
              <a:t>No two electrons in an atom can have the same four quantum numbers.</a:t>
            </a:r>
          </a:p>
          <a:p>
            <a:pPr algn="ctr" eaLnBrk="0" hangingPunct="0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830602" y="4648200"/>
            <a:ext cx="170271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Wolfgang </a:t>
            </a:r>
          </a:p>
          <a:p>
            <a:pPr algn="ctr" eaLnBrk="0" hangingPunct="0"/>
            <a:r>
              <a:rPr lang="en-US" sz="2400" dirty="0">
                <a:solidFill>
                  <a:schemeClr val="tx1"/>
                </a:solidFill>
              </a:rPr>
              <a:t>Pauli</a:t>
            </a:r>
          </a:p>
        </p:txBody>
      </p:sp>
    </p:spTree>
    <p:extLst>
      <p:ext uri="{BB962C8B-B14F-4D97-AF65-F5344CB8AC3E}">
        <p14:creationId xmlns:p14="http://schemas.microsoft.com/office/powerpoint/2010/main" val="218521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Principal Quantum Number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990600" y="1143000"/>
            <a:ext cx="7331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1"/>
                </a:solidFill>
              </a:rPr>
              <a:t>Generally symbolized by n, it denotes the shell (energy level) in which the electron is located. </a:t>
            </a:r>
          </a:p>
        </p:txBody>
      </p:sp>
      <p:pic>
        <p:nvPicPr>
          <p:cNvPr id="20484" name="Picture 4" descr="energylev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2286000"/>
            <a:ext cx="3108325" cy="3017838"/>
          </a:xfrm>
          <a:prstGeom prst="rect">
            <a:avLst/>
          </a:prstGeom>
          <a:noFill/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066800" y="2667000"/>
            <a:ext cx="39020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1"/>
                </a:solidFill>
              </a:rPr>
              <a:t>Number of electrons that can fit in a shell: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286000" y="3657600"/>
            <a:ext cx="88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3600" dirty="0">
                <a:solidFill>
                  <a:schemeClr val="tx1"/>
                </a:solidFill>
              </a:rPr>
              <a:t>2n</a:t>
            </a:r>
            <a:r>
              <a:rPr lang="en-US" sz="3600" baseline="300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6232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5" grpId="0" autoUpdateAnimBg="0"/>
      <p:bldP spid="2048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Angular Momentum Quantum Number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864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1"/>
                </a:solidFill>
              </a:rPr>
              <a:t>The angular momentum quantum number, generally symbolized by l, denotes the orbital (subshell) in which the electron is located. </a:t>
            </a:r>
          </a:p>
        </p:txBody>
      </p:sp>
      <p:pic>
        <p:nvPicPr>
          <p:cNvPr id="21508" name="Picture 4" descr="orbital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95400" y="2667000"/>
            <a:ext cx="6553200" cy="307340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02673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Magnetic Quantum Number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79406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chemeClr val="tx1"/>
                </a:solidFill>
              </a:rPr>
              <a:t>The magnetic quantum number, generally symbolized by </a:t>
            </a:r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, denotes the orientation of the electron’s orbital with respect to the three axes in space. </a:t>
            </a:r>
          </a:p>
        </p:txBody>
      </p:sp>
      <p:pic>
        <p:nvPicPr>
          <p:cNvPr id="22532" name="Picture 4" descr="magneticq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09600" y="2743200"/>
            <a:ext cx="8153400" cy="322421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91369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Spin Quantum Number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457200" y="838200"/>
            <a:ext cx="7864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solidFill>
                  <a:schemeClr val="tx1"/>
                </a:solidFill>
              </a:rPr>
              <a:t>Spin quantum number denotes the behavior (direction of spin) of an electron within a magnetic field.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66800" y="2209800"/>
            <a:ext cx="717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dirty="0">
                <a:solidFill>
                  <a:schemeClr val="tx1"/>
                </a:solidFill>
              </a:rPr>
              <a:t>Possibilities for electron spin:</a:t>
            </a: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048000" y="2971800"/>
          <a:ext cx="884238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name="Equation" r:id="rId3" imgW="253800" imgH="393480" progId="">
                  <p:embed/>
                </p:oleObj>
              </mc:Choice>
              <mc:Fallback>
                <p:oleObj name="Equation" r:id="rId3" imgW="25380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971800"/>
                        <a:ext cx="884238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5029200" y="2971800"/>
          <a:ext cx="8858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Equation" r:id="rId5" imgW="253800" imgH="393480" progId="">
                  <p:embed/>
                </p:oleObj>
              </mc:Choice>
              <mc:Fallback>
                <p:oleObj name="Equation" r:id="rId5" imgW="253800" imgH="393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971800"/>
                        <a:ext cx="88582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64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Assigning the Numbers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762000" y="1066800"/>
            <a:ext cx="76358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The three quantum numbers (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i="1" dirty="0">
                <a:solidFill>
                  <a:schemeClr val="tx1"/>
                </a:solidFill>
              </a:rPr>
              <a:t>l</a:t>
            </a:r>
            <a:r>
              <a:rPr lang="en-US" sz="2400" dirty="0">
                <a:solidFill>
                  <a:schemeClr val="tx1"/>
                </a:solidFill>
              </a:rPr>
              <a:t>, and </a:t>
            </a:r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) are integers.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The principal quantum number (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) cannot be zero. 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must be 1, 2, 3, etc.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The angular momentum quantum number (</a:t>
            </a:r>
            <a:r>
              <a:rPr lang="en-US" sz="2400" i="1" dirty="0">
                <a:solidFill>
                  <a:schemeClr val="tx1"/>
                </a:solidFill>
              </a:rPr>
              <a:t>l </a:t>
            </a:r>
            <a:r>
              <a:rPr lang="en-US" sz="2400" dirty="0">
                <a:solidFill>
                  <a:schemeClr val="tx1"/>
                </a:solidFill>
              </a:rPr>
              <a:t>) can be any integer between 0 and n - 1.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For </a:t>
            </a:r>
            <a:r>
              <a:rPr lang="en-US" sz="2400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 = 3, </a:t>
            </a:r>
            <a:r>
              <a:rPr lang="en-US" sz="2400" i="1" dirty="0">
                <a:solidFill>
                  <a:schemeClr val="tx1"/>
                </a:solidFill>
              </a:rPr>
              <a:t>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can be either 0, 1, or 2.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The magnetic quantum number (</a:t>
            </a:r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i="1" baseline="-25000" dirty="0">
                <a:solidFill>
                  <a:schemeClr val="tx1"/>
                </a:solidFill>
              </a:rPr>
              <a:t>l</a:t>
            </a:r>
            <a:r>
              <a:rPr lang="en-US" sz="2400" dirty="0">
                <a:solidFill>
                  <a:schemeClr val="tx1"/>
                </a:solidFill>
              </a:rPr>
              <a:t>) can be any integer between -</a:t>
            </a:r>
            <a:r>
              <a:rPr lang="en-US" sz="2400" i="1" dirty="0">
                <a:solidFill>
                  <a:schemeClr val="tx1"/>
                </a:solidFill>
              </a:rPr>
              <a:t>l</a:t>
            </a:r>
            <a:r>
              <a:rPr lang="en-US" sz="2400" dirty="0">
                <a:solidFill>
                  <a:schemeClr val="tx1"/>
                </a:solidFill>
              </a:rPr>
              <a:t> and +</a:t>
            </a:r>
            <a:r>
              <a:rPr lang="en-US" sz="2400" i="1" dirty="0">
                <a:solidFill>
                  <a:schemeClr val="tx1"/>
                </a:solidFill>
              </a:rPr>
              <a:t>l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eaLnBrk="0" hangingPunct="0"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 For </a:t>
            </a:r>
            <a:r>
              <a:rPr lang="en-US" sz="2400" i="1" dirty="0">
                <a:solidFill>
                  <a:schemeClr val="tx1"/>
                </a:solidFill>
              </a:rPr>
              <a:t>l</a:t>
            </a:r>
            <a:r>
              <a:rPr lang="en-US" sz="2400" dirty="0">
                <a:solidFill>
                  <a:schemeClr val="tx1"/>
                </a:solidFill>
              </a:rPr>
              <a:t> = 2, </a:t>
            </a:r>
            <a:r>
              <a:rPr lang="en-US" sz="2400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can be either -2, -1, 0, +1, +2. </a:t>
            </a:r>
          </a:p>
        </p:txBody>
      </p:sp>
    </p:spTree>
    <p:extLst>
      <p:ext uri="{BB962C8B-B14F-4D97-AF65-F5344CB8AC3E}">
        <p14:creationId xmlns:p14="http://schemas.microsoft.com/office/powerpoint/2010/main" val="102606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685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Puzzle of the Atom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762000" y="1219200"/>
            <a:ext cx="75438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 Protons and electrons are attracted to each other because of opposite charges</a:t>
            </a:r>
          </a:p>
          <a:p>
            <a:pPr eaLnBrk="0" hangingPunct="0">
              <a:spcBef>
                <a:spcPct val="50000"/>
              </a:spcBef>
              <a:buClr>
                <a:srgbClr val="FFFF00"/>
              </a:buClr>
              <a:buFont typeface="Wingdings" pitchFamily="2" charset="2"/>
              <a:buNone/>
            </a:pPr>
            <a:endParaRPr lang="en-US" sz="24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 Electrically charged particles moving in a curved path give off energy</a:t>
            </a:r>
          </a:p>
          <a:p>
            <a:pPr eaLnBrk="0" hangingPunct="0">
              <a:spcBef>
                <a:spcPct val="50000"/>
              </a:spcBef>
              <a:buClr>
                <a:srgbClr val="FFFF00"/>
              </a:buClr>
              <a:buFont typeface="Wingdings" pitchFamily="2" charset="2"/>
              <a:buNone/>
            </a:pPr>
            <a:endParaRPr lang="en-US" sz="2400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0" hangingPunct="0">
              <a:spcBef>
                <a:spcPct val="50000"/>
              </a:spcBef>
              <a:buClr>
                <a:srgbClr val="FFFF00"/>
              </a:buClr>
              <a:buFont typeface="Wingdings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  <a:latin typeface="Arial" charset="0"/>
                <a:cs typeface="Arial" charset="0"/>
              </a:rPr>
              <a:t> Despite these facts, atoms don’t collapse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68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Principle, angular momentum, and magnetic quantum numbers: </a:t>
            </a:r>
            <a:r>
              <a:rPr lang="en-US" sz="28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n</a:t>
            </a:r>
            <a:r>
              <a:rPr 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, </a:t>
            </a:r>
            <a:r>
              <a:rPr lang="en-US" sz="28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l</a:t>
            </a:r>
            <a:r>
              <a:rPr lang="en-US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, and </a:t>
            </a:r>
            <a:r>
              <a:rPr lang="en-US" sz="2800" b="0" i="1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m</a:t>
            </a:r>
            <a:r>
              <a:rPr lang="en-US" sz="2800" b="0" i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l</a:t>
            </a:r>
          </a:p>
        </p:txBody>
      </p:sp>
      <p:pic>
        <p:nvPicPr>
          <p:cNvPr id="24579" name="Picture 3" descr="orbital_tab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8600" y="1295400"/>
            <a:ext cx="8686800" cy="5211763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40403469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41325" y="503238"/>
            <a:ext cx="805355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The </a:t>
            </a:r>
            <a:r>
              <a:rPr lang="en-US" sz="2400" i="1" dirty="0">
                <a:solidFill>
                  <a:srgbClr val="000000"/>
                </a:solidFill>
              </a:rPr>
              <a:t>s</a:t>
            </a:r>
            <a:r>
              <a:rPr lang="en-US" sz="2400" dirty="0">
                <a:solidFill>
                  <a:srgbClr val="000000"/>
                </a:solidFill>
              </a:rPr>
              <a:t> orbital has a spherical shape centered around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the origin of the three axes in space.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0" y="5715000"/>
            <a:ext cx="3200400" cy="533400"/>
          </a:xfrm>
        </p:spPr>
        <p:txBody>
          <a:bodyPr/>
          <a:lstStyle/>
          <a:p>
            <a:r>
              <a:rPr lang="en-US" sz="1200" i="1">
                <a:solidFill>
                  <a:schemeClr val="tx1"/>
                </a:solidFill>
                <a:effectLst/>
              </a:rPr>
              <a:t>s</a:t>
            </a:r>
            <a:r>
              <a:rPr lang="en-US" sz="1200">
                <a:solidFill>
                  <a:schemeClr val="tx1"/>
                </a:solidFill>
                <a:effectLst/>
              </a:rPr>
              <a:t> orbital shape</a:t>
            </a:r>
          </a:p>
        </p:txBody>
      </p:sp>
      <p:pic>
        <p:nvPicPr>
          <p:cNvPr id="32772" name="Picture 4" descr="sorbital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90800" y="1676400"/>
            <a:ext cx="3324225" cy="313372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929432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066800" y="685800"/>
            <a:ext cx="74676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There are three dumbbell-shaped </a:t>
            </a:r>
            <a:r>
              <a:rPr lang="en-US" sz="2400" i="1" dirty="0">
                <a:solidFill>
                  <a:srgbClr val="000000"/>
                </a:solidFill>
              </a:rPr>
              <a:t>p</a:t>
            </a:r>
            <a:r>
              <a:rPr lang="en-US" sz="2400" dirty="0">
                <a:solidFill>
                  <a:srgbClr val="000000"/>
                </a:solidFill>
              </a:rPr>
              <a:t> orbitals in 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each energy level above n = 1, each assigned to 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its own axis (x, y and z) in space.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 i="1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P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 orbital shape</a:t>
            </a:r>
          </a:p>
        </p:txBody>
      </p:sp>
      <p:pic>
        <p:nvPicPr>
          <p:cNvPr id="33796" name="Picture 4" descr="p_orbital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1905000"/>
            <a:ext cx="6324600" cy="4743450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863509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724400" y="457200"/>
            <a:ext cx="4419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Things get a bit more complicated with the five </a:t>
            </a:r>
            <a:r>
              <a:rPr lang="en-US" sz="2400" i="1" dirty="0">
                <a:solidFill>
                  <a:srgbClr val="000000"/>
                </a:solidFill>
              </a:rPr>
              <a:t>d </a:t>
            </a:r>
            <a:r>
              <a:rPr lang="en-US" sz="2400" dirty="0">
                <a:solidFill>
                  <a:srgbClr val="000000"/>
                </a:solidFill>
              </a:rPr>
              <a:t>orbitals that are found in the </a:t>
            </a:r>
            <a:r>
              <a:rPr lang="en-US" sz="2400" i="1" dirty="0">
                <a:solidFill>
                  <a:srgbClr val="000000"/>
                </a:solidFill>
              </a:rPr>
              <a:t>d</a:t>
            </a:r>
            <a:r>
              <a:rPr lang="en-US" sz="2400" dirty="0">
                <a:solidFill>
                  <a:srgbClr val="000000"/>
                </a:solidFill>
              </a:rPr>
              <a:t> sublevels beginning with n = 3. </a:t>
            </a:r>
            <a:r>
              <a:rPr lang="en-US" sz="2400" dirty="0">
                <a:solidFill>
                  <a:srgbClr val="000000"/>
                </a:solidFill>
                <a:cs typeface="Arial" charset="0"/>
              </a:rPr>
              <a:t>To remember the shapes, think of: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715000" y="3962400"/>
            <a:ext cx="27432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…and a “</a:t>
            </a:r>
            <a:r>
              <a:rPr lang="en-US" sz="2400" u="sng" dirty="0" err="1">
                <a:solidFill>
                  <a:srgbClr val="000000"/>
                </a:solidFill>
              </a:rPr>
              <a:t>d</a:t>
            </a:r>
            <a:r>
              <a:rPr lang="en-US" sz="2400" dirty="0" err="1">
                <a:solidFill>
                  <a:srgbClr val="000000"/>
                </a:solidFill>
              </a:rPr>
              <a:t>umbell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with a </a:t>
            </a:r>
            <a:r>
              <a:rPr lang="en-US" sz="2400" u="sng" dirty="0">
                <a:solidFill>
                  <a:srgbClr val="000000"/>
                </a:solidFill>
              </a:rPr>
              <a:t>d</a:t>
            </a:r>
            <a:r>
              <a:rPr lang="en-US" sz="2400" dirty="0">
                <a:solidFill>
                  <a:srgbClr val="000000"/>
                </a:solidFill>
              </a:rPr>
              <a:t>onut”!</a:t>
            </a:r>
          </a:p>
          <a:p>
            <a:pPr eaLnBrk="0" hangingPunct="0"/>
            <a:endParaRPr lang="en-US" sz="2400" dirty="0">
              <a:solidFill>
                <a:srgbClr val="000000"/>
              </a:solidFill>
            </a:endParaRPr>
          </a:p>
        </p:txBody>
      </p:sp>
      <p:pic>
        <p:nvPicPr>
          <p:cNvPr id="34821" name="Picture 5" descr="d-orbital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04800"/>
            <a:ext cx="4668838" cy="6096000"/>
          </a:xfrm>
          <a:noFill/>
          <a:ln/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5562600" y="3200400"/>
            <a:ext cx="306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d</a:t>
            </a:r>
            <a:r>
              <a:rPr lang="en-US" sz="2400" dirty="0">
                <a:solidFill>
                  <a:srgbClr val="000000"/>
                </a:solidFill>
              </a:rPr>
              <a:t>ouble </a:t>
            </a:r>
            <a:r>
              <a:rPr lang="en-US" sz="2400" u="sng" dirty="0" err="1">
                <a:solidFill>
                  <a:srgbClr val="000000"/>
                </a:solidFill>
              </a:rPr>
              <a:t>d</a:t>
            </a:r>
            <a:r>
              <a:rPr lang="en-US" sz="2400" dirty="0" err="1">
                <a:solidFill>
                  <a:srgbClr val="000000"/>
                </a:solidFill>
              </a:rPr>
              <a:t>umbells</a:t>
            </a:r>
            <a:r>
              <a:rPr lang="en-US" sz="2400" dirty="0">
                <a:solidFill>
                  <a:srgbClr val="000000"/>
                </a:solidFill>
              </a:rPr>
              <a:t>”</a:t>
            </a:r>
            <a:endParaRPr lang="en-US" sz="2400" b="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3733800" cy="1143000"/>
          </a:xfrm>
        </p:spPr>
        <p:txBody>
          <a:bodyPr/>
          <a:lstStyle/>
          <a:p>
            <a:r>
              <a:rPr lang="en-US" sz="1200" i="1" dirty="0">
                <a:solidFill>
                  <a:schemeClr val="tx1"/>
                </a:solidFill>
                <a:effectLst/>
              </a:rPr>
              <a:t>d</a:t>
            </a:r>
            <a:r>
              <a:rPr lang="en-US" sz="1200" dirty="0">
                <a:solidFill>
                  <a:schemeClr val="tx1"/>
                </a:solidFill>
                <a:effectLst/>
              </a:rPr>
              <a:t> orbital shapes</a:t>
            </a:r>
          </a:p>
        </p:txBody>
      </p:sp>
    </p:spTree>
    <p:extLst>
      <p:ext uri="{BB962C8B-B14F-4D97-AF65-F5344CB8AC3E}">
        <p14:creationId xmlns:p14="http://schemas.microsoft.com/office/powerpoint/2010/main" val="338821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348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4876800" cy="457200"/>
          </a:xfrm>
        </p:spPr>
        <p:txBody>
          <a:bodyPr/>
          <a:lstStyle/>
          <a:p>
            <a:r>
              <a:rPr lang="en-US" sz="3200" u="sng">
                <a:effectLst>
                  <a:outerShdw blurRad="38100" dist="38100" dir="2700000" algn="tl">
                    <a:srgbClr val="808080"/>
                  </a:outerShdw>
                </a:effectLst>
              </a:rPr>
              <a:t>Shape of f orbitals</a:t>
            </a:r>
          </a:p>
        </p:txBody>
      </p:sp>
      <p:pic>
        <p:nvPicPr>
          <p:cNvPr id="35843" name="Picture 3" descr="f_orbita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620000" cy="571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9392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orbital_filling_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762000"/>
            <a:ext cx="7620000" cy="5715000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u="sng">
                <a:effectLst>
                  <a:outerShdw blurRad="38100" dist="38100" dir="2700000" algn="tl">
                    <a:srgbClr val="808080"/>
                  </a:outerShdw>
                </a:effectLst>
              </a:rPr>
              <a:t>Orbital filling table</a:t>
            </a:r>
          </a:p>
        </p:txBody>
      </p:sp>
    </p:spTree>
    <p:extLst>
      <p:ext uri="{BB962C8B-B14F-4D97-AF65-F5344CB8AC3E}">
        <p14:creationId xmlns:p14="http://schemas.microsoft.com/office/powerpoint/2010/main" val="107127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Electron configuration of the elements of the first three series</a:t>
            </a:r>
          </a:p>
        </p:txBody>
      </p:sp>
      <p:pic>
        <p:nvPicPr>
          <p:cNvPr id="37891" name="Picture 3" descr="confignot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75" y="1905000"/>
            <a:ext cx="9051925" cy="3475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4935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838200"/>
          </a:xfrm>
        </p:spPr>
        <p:txBody>
          <a:bodyPr/>
          <a:lstStyle/>
          <a:p>
            <a:r>
              <a:rPr lang="en-US" sz="2800" u="sng" dirty="0">
                <a:solidFill>
                  <a:schemeClr val="tx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Irregular confirmations of Cr and Cu</a:t>
            </a:r>
          </a:p>
        </p:txBody>
      </p:sp>
      <p:pic>
        <p:nvPicPr>
          <p:cNvPr id="38915" name="Picture 3" descr="Cr_and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32888" cy="3371850"/>
          </a:xfrm>
          <a:prstGeom prst="rect">
            <a:avLst/>
          </a:prstGeom>
          <a:noFill/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000000"/>
                </a:solidFill>
              </a:rPr>
              <a:t>Chromium steals a 4s electron to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half fill </a:t>
            </a:r>
            <a:r>
              <a:rPr lang="en-US" sz="2400" dirty="0">
                <a:solidFill>
                  <a:srgbClr val="000000"/>
                </a:solidFill>
              </a:rPr>
              <a:t>its 3d sublevel, no longer part of this class…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048000" y="2057400"/>
            <a:ext cx="56467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/>
              <a:t>Copper steals a 4s electron to </a:t>
            </a:r>
            <a:r>
              <a:rPr lang="en-US" sz="2400">
                <a:solidFill>
                  <a:srgbClr val="FFFF00"/>
                </a:solidFill>
              </a:rPr>
              <a:t>FILL</a:t>
            </a:r>
            <a:r>
              <a:rPr lang="en-US" sz="2400"/>
              <a:t> </a:t>
            </a:r>
          </a:p>
          <a:p>
            <a:pPr eaLnBrk="0" hangingPunct="0"/>
            <a:r>
              <a:rPr lang="en-US" sz="2400"/>
              <a:t>its 3d sublevel</a:t>
            </a: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1981200" y="2057400"/>
            <a:ext cx="762000" cy="2057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919" name="Line 7"/>
          <p:cNvSpPr>
            <a:spLocks noChangeShapeType="1"/>
          </p:cNvSpPr>
          <p:nvPr/>
        </p:nvSpPr>
        <p:spPr bwMode="auto">
          <a:xfrm>
            <a:off x="4724400" y="2819400"/>
            <a:ext cx="609600" cy="1295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23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38917" grpId="0" autoUpdateAnimBg="0"/>
      <p:bldP spid="38918" grpId="0" animBg="1"/>
      <p:bldP spid="389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Quantum Number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 #1: phosphorus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1: identify the principle energy level, n (same as period)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9718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2: identify the orbital type,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(block the e- is in)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3434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3: identify the orientation (-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i="1" dirty="0">
                <a:solidFill>
                  <a:schemeClr val="tx1"/>
                </a:solidFill>
              </a:rPr>
              <a:t>l </a:t>
            </a:r>
            <a:r>
              <a:rPr lang="en-US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257800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4: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have +1/2 spin,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have -1/2 spin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106680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period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p-block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2819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one in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32766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Is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of block,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+1/2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800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Answer:</a:t>
            </a:r>
          </a:p>
          <a:p>
            <a:r>
              <a:rPr lang="en-US" dirty="0">
                <a:solidFill>
                  <a:schemeClr val="tx1"/>
                </a:solidFill>
              </a:rPr>
              <a:t>(3, 1, 1, +1/2)</a:t>
            </a:r>
          </a:p>
        </p:txBody>
      </p:sp>
    </p:spTree>
    <p:extLst>
      <p:ext uri="{BB962C8B-B14F-4D97-AF65-F5344CB8AC3E}">
        <p14:creationId xmlns:p14="http://schemas.microsoft.com/office/powerpoint/2010/main" val="211103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Quantum Number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 #2: Iron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764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1: identify the principle energy level, n (same as period)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0480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2: identify the orbital type,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(block the e- is in)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4196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3: identify the orientation (-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i="1" dirty="0">
                <a:solidFill>
                  <a:schemeClr val="tx1"/>
                </a:solidFill>
              </a:rPr>
              <a:t>l </a:t>
            </a:r>
            <a:r>
              <a:rPr lang="en-US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410200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4: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have +1/2 spin,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have -1/2 spin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1066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period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d-block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2819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one in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32766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Is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block,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-1/2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800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Answer:</a:t>
            </a:r>
          </a:p>
          <a:p>
            <a:r>
              <a:rPr lang="en-US" dirty="0">
                <a:solidFill>
                  <a:schemeClr val="tx1"/>
                </a:solidFill>
              </a:rPr>
              <a:t>(3, 2, -2, -1/2)</a:t>
            </a:r>
          </a:p>
        </p:txBody>
      </p:sp>
    </p:spTree>
    <p:extLst>
      <p:ext uri="{BB962C8B-B14F-4D97-AF65-F5344CB8AC3E}">
        <p14:creationId xmlns:p14="http://schemas.microsoft.com/office/powerpoint/2010/main" val="349534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Wave-Particle Duality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838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JJ Thomson won the Nobel prize for describing the electron as a particle.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1676400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000000"/>
                </a:solidFill>
                <a:cs typeface="Arial" charset="0"/>
              </a:rPr>
              <a:t>His son, George Thomson won the Nobel prize for describing the wave-like nature of the electron.</a:t>
            </a:r>
          </a:p>
        </p:txBody>
      </p:sp>
      <p:pic>
        <p:nvPicPr>
          <p:cNvPr id="6149" name="Picture 5" descr="jjthom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819400"/>
            <a:ext cx="2241550" cy="3352800"/>
          </a:xfrm>
          <a:prstGeom prst="rect">
            <a:avLst/>
          </a:prstGeom>
          <a:noFill/>
        </p:spPr>
      </p:pic>
      <p:pic>
        <p:nvPicPr>
          <p:cNvPr id="6150" name="Picture 6" descr="gpthoms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001963"/>
            <a:ext cx="2274888" cy="3246437"/>
          </a:xfrm>
          <a:prstGeom prst="rect">
            <a:avLst/>
          </a:prstGeom>
          <a:noFill/>
        </p:spPr>
      </p:pic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362200" y="2667000"/>
            <a:ext cx="2057400" cy="1524000"/>
          </a:xfrm>
          <a:prstGeom prst="wedgeRoundRectCallout">
            <a:avLst>
              <a:gd name="adj1" fmla="val -66356"/>
              <a:gd name="adj2" fmla="val 71667"/>
              <a:gd name="adj3" fmla="val 16667"/>
            </a:avLst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cs typeface="Arial" charset="0"/>
              </a:rPr>
              <a:t>The electron is a particle!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4572000" y="2895600"/>
            <a:ext cx="2209800" cy="1600200"/>
          </a:xfrm>
          <a:prstGeom prst="wedgeRoundRectCallout">
            <a:avLst>
              <a:gd name="adj1" fmla="val 104023"/>
              <a:gd name="adj2" fmla="val 63690"/>
              <a:gd name="adj3" fmla="val 16667"/>
            </a:avLst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cs typeface="Arial" charset="0"/>
              </a:rPr>
              <a:t>The electron is an energy wave!</a:t>
            </a:r>
          </a:p>
        </p:txBody>
      </p:sp>
    </p:spTree>
    <p:extLst>
      <p:ext uri="{BB962C8B-B14F-4D97-AF65-F5344CB8AC3E}">
        <p14:creationId xmlns:p14="http://schemas.microsoft.com/office/powerpoint/2010/main" val="145974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51" grpId="0" animBg="1" autoUpdateAnimBg="0"/>
      <p:bldP spid="6152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Quantum Number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 #3: Barium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764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1: identify the principle energy level, n (same as period)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0480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2: identify the orbital type,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(block the e- is in)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4196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3: identify the orientation (-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i="1" dirty="0">
                <a:solidFill>
                  <a:schemeClr val="tx1"/>
                </a:solidFill>
              </a:rPr>
              <a:t>l </a:t>
            </a:r>
            <a:r>
              <a:rPr lang="en-US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410200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4: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have +1/2 spin,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have -1/2 spin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1066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period 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s-block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2819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one in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32766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Is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block,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-1/2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800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Answer:</a:t>
            </a:r>
          </a:p>
          <a:p>
            <a:r>
              <a:rPr lang="en-US" dirty="0">
                <a:solidFill>
                  <a:schemeClr val="tx1"/>
                </a:solidFill>
              </a:rPr>
              <a:t>(6, 0, 0, -1/2)</a:t>
            </a:r>
          </a:p>
        </p:txBody>
      </p:sp>
    </p:spTree>
    <p:extLst>
      <p:ext uri="{BB962C8B-B14F-4D97-AF65-F5344CB8AC3E}">
        <p14:creationId xmlns:p14="http://schemas.microsoft.com/office/powerpoint/2010/main" val="67064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Quantum Number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 #4: Tin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1: identify the principle energy level, n (same as period)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9718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2: identify the orbital type,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(block the e- is in)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2672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3: identify the orientation (-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i="1" dirty="0">
                <a:solidFill>
                  <a:schemeClr val="tx1"/>
                </a:solidFill>
              </a:rPr>
              <a:t>l </a:t>
            </a:r>
            <a:r>
              <a:rPr lang="en-US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257800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4: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have +1/2 spin,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have -1/2 spin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1066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Sn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period 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p-block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2819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one in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32766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Is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of block,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+1/2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800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Answer:</a:t>
            </a:r>
          </a:p>
          <a:p>
            <a:r>
              <a:rPr lang="en-US" dirty="0">
                <a:solidFill>
                  <a:schemeClr val="tx1"/>
                </a:solidFill>
              </a:rPr>
              <a:t>(5, 1, 0, +1/2)</a:t>
            </a:r>
          </a:p>
        </p:txBody>
      </p:sp>
    </p:spTree>
    <p:extLst>
      <p:ext uri="{BB962C8B-B14F-4D97-AF65-F5344CB8AC3E}">
        <p14:creationId xmlns:p14="http://schemas.microsoft.com/office/powerpoint/2010/main" val="69593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Quantum Number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 #5: Silver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764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1: identify the principle energy level, n (same as period)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0480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2: identify the orbital type,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(block the e- is in)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3434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3: identify the orientation (-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i="1" dirty="0">
                <a:solidFill>
                  <a:schemeClr val="tx1"/>
                </a:solidFill>
              </a:rPr>
              <a:t>l </a:t>
            </a:r>
            <a:r>
              <a:rPr lang="en-US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257800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4: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have +1/2 spin,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have -1/2 spin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1066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>
                <a:solidFill>
                  <a:schemeClr val="tx1"/>
                </a:solidFill>
              </a:rPr>
              <a:t>period 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d-block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2819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one in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32766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Is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block,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-1/2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800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Answer:</a:t>
            </a:r>
          </a:p>
          <a:p>
            <a:r>
              <a:rPr lang="en-US" dirty="0">
                <a:solidFill>
                  <a:schemeClr val="tx1"/>
                </a:solidFill>
              </a:rPr>
              <a:t>(4, 2, 1, -1/2)</a:t>
            </a:r>
          </a:p>
        </p:txBody>
      </p:sp>
    </p:spTree>
    <p:extLst>
      <p:ext uri="{BB962C8B-B14F-4D97-AF65-F5344CB8AC3E}">
        <p14:creationId xmlns:p14="http://schemas.microsoft.com/office/powerpoint/2010/main" val="52874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Quantum Number Practice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0" y="11430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 #6: Oxygen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5105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1: identify the principle energy level, n (same as period)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048000"/>
            <a:ext cx="4876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2: identify the orbital type, 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(block the e- is in)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3434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3: identify the orientation (-</a:t>
            </a:r>
            <a:r>
              <a:rPr lang="en-US" i="1" dirty="0">
                <a:solidFill>
                  <a:schemeClr val="tx1"/>
                </a:solidFill>
              </a:rPr>
              <a:t>l</a:t>
            </a:r>
            <a:r>
              <a:rPr lang="en-US" dirty="0">
                <a:solidFill>
                  <a:schemeClr val="tx1"/>
                </a:solidFill>
              </a:rPr>
              <a:t> to </a:t>
            </a:r>
            <a:r>
              <a:rPr lang="en-US" i="1" dirty="0">
                <a:solidFill>
                  <a:schemeClr val="tx1"/>
                </a:solidFill>
              </a:rPr>
              <a:t>l </a:t>
            </a:r>
            <a:r>
              <a:rPr lang="en-US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5181600"/>
            <a:ext cx="518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Rule 4: 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half have +1/2 spin,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have -1/2 spin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67400" y="10668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43600" y="18288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period 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943600" y="2362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the p-block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19800" y="28194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 one in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9800" y="3276600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Is 2</a:t>
            </a:r>
            <a:r>
              <a:rPr lang="en-US" baseline="30000" dirty="0">
                <a:solidFill>
                  <a:schemeClr val="tx1"/>
                </a:solidFill>
              </a:rPr>
              <a:t>nd</a:t>
            </a:r>
            <a:r>
              <a:rPr lang="en-US" dirty="0">
                <a:solidFill>
                  <a:schemeClr val="tx1"/>
                </a:solidFill>
              </a:rPr>
              <a:t> half of block,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 -1/2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48006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Answer:</a:t>
            </a:r>
          </a:p>
          <a:p>
            <a:r>
              <a:rPr lang="en-US" dirty="0">
                <a:solidFill>
                  <a:schemeClr val="tx1"/>
                </a:solidFill>
              </a:rPr>
              <a:t>(2, 1, -1, -1/2)</a:t>
            </a:r>
          </a:p>
        </p:txBody>
      </p:sp>
    </p:spTree>
    <p:extLst>
      <p:ext uri="{BB962C8B-B14F-4D97-AF65-F5344CB8AC3E}">
        <p14:creationId xmlns:p14="http://schemas.microsoft.com/office/powerpoint/2010/main" val="4173600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Electron Energy in Hydrogen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The Bohr Model</a:t>
            </a:r>
          </a:p>
        </p:txBody>
      </p:sp>
      <p:graphicFrame>
        <p:nvGraphicFramePr>
          <p:cNvPr id="149506" name="Object 2"/>
          <p:cNvGraphicFramePr>
            <a:graphicFrameLocks noChangeAspect="1"/>
          </p:cNvGraphicFramePr>
          <p:nvPr/>
        </p:nvGraphicFramePr>
        <p:xfrm>
          <a:off x="1143000" y="1752600"/>
          <a:ext cx="6400800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44" name="Equation" r:id="rId3" imgW="1892160" imgH="482400" progId="Equation.3">
                  <p:embed/>
                </p:oleObj>
              </mc:Choice>
              <mc:Fallback>
                <p:oleObj name="Equation" r:id="rId3" imgW="18921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52600"/>
                        <a:ext cx="6400800" cy="163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990600" y="5257800"/>
            <a:ext cx="7315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***Equation works only for atoms or ions with 1 electron (H, He</a:t>
            </a:r>
            <a:r>
              <a:rPr lang="en-US" baseline="30000" dirty="0">
                <a:solidFill>
                  <a:srgbClr val="000000"/>
                </a:solidFill>
              </a:rPr>
              <a:t>+</a:t>
            </a:r>
            <a:r>
              <a:rPr lang="en-US" dirty="0">
                <a:solidFill>
                  <a:srgbClr val="000000"/>
                </a:solidFill>
              </a:rPr>
              <a:t>, Li</a:t>
            </a:r>
            <a:r>
              <a:rPr lang="en-US" baseline="30000" dirty="0">
                <a:solidFill>
                  <a:srgbClr val="000000"/>
                </a:solidFill>
              </a:rPr>
              <a:t>2+</a:t>
            </a:r>
            <a:r>
              <a:rPr lang="en-US" dirty="0">
                <a:solidFill>
                  <a:srgbClr val="000000"/>
                </a:solidFill>
              </a:rPr>
              <a:t>, etc).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64415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FF00"/>
                </a:solidFill>
                <a:latin typeface="Times New Roman" pitchFamily="18" charset="0"/>
              </a:rPr>
              <a:t>Z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= nuclear charge (atomic number)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828800" y="4419600"/>
            <a:ext cx="30244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FF00"/>
                </a:solidFill>
                <a:latin typeface="Times New Roman" pitchFamily="18" charset="0"/>
              </a:rPr>
              <a:t>n</a:t>
            </a:r>
            <a:r>
              <a:rPr lang="en-US" dirty="0"/>
              <a:t> </a:t>
            </a:r>
            <a:r>
              <a:rPr lang="en-US" dirty="0">
                <a:solidFill>
                  <a:srgbClr val="000000"/>
                </a:solidFill>
              </a:rPr>
              <a:t>= energy level</a:t>
            </a:r>
          </a:p>
        </p:txBody>
      </p:sp>
    </p:spTree>
    <p:extLst>
      <p:ext uri="{BB962C8B-B14F-4D97-AF65-F5344CB8AC3E}">
        <p14:creationId xmlns:p14="http://schemas.microsoft.com/office/powerpoint/2010/main" val="204362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3200" dirty="0">
                <a:solidFill>
                  <a:srgbClr val="000000"/>
                </a:solidFill>
              </a:rPr>
              <a:t>Calculating Energy Change,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E, for </a:t>
            </a:r>
            <a:br>
              <a:rPr lang="en-US" sz="3200" dirty="0">
                <a:solidFill>
                  <a:srgbClr val="000000"/>
                </a:solidFill>
                <a:sym typeface="Symbol" pitchFamily="18" charset="2"/>
              </a:rPr>
            </a:b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Electron Transitions</a:t>
            </a:r>
          </a:p>
        </p:txBody>
      </p:sp>
      <p:graphicFrame>
        <p:nvGraphicFramePr>
          <p:cNvPr id="6861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524000" y="1620838"/>
          <a:ext cx="6400800" cy="143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68" name="Equation" r:id="rId3" imgW="2260440" imgH="507960" progId="Equation.3">
                  <p:embed/>
                </p:oleObj>
              </mc:Choice>
              <mc:Fallback>
                <p:oleObj name="Equation" r:id="rId3" imgW="22604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620838"/>
                        <a:ext cx="6400800" cy="143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838200" y="3425825"/>
            <a:ext cx="80010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Energy must be absorbed from a photon (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E</a:t>
            </a: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) 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to move an electron away from the nucleus</a:t>
            </a:r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838200" y="48768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Energy (a photon) must be given off (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E</a:t>
            </a: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) when an electron moves toward the nucleus</a:t>
            </a:r>
          </a:p>
        </p:txBody>
      </p:sp>
    </p:spTree>
    <p:extLst>
      <p:ext uri="{BB962C8B-B14F-4D97-AF65-F5344CB8AC3E}">
        <p14:creationId xmlns:p14="http://schemas.microsoft.com/office/powerpoint/2010/main" val="207005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68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3" grpId="0"/>
      <p:bldP spid="686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533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Confused??? You’ve Got Company!</a:t>
            </a:r>
          </a:p>
        </p:txBody>
      </p:sp>
      <p:pic>
        <p:nvPicPr>
          <p:cNvPr id="7171" name="Picture 3" descr="edding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38200"/>
            <a:ext cx="2487613" cy="4638675"/>
          </a:xfrm>
          <a:prstGeom prst="rect">
            <a:avLst/>
          </a:prstGeom>
          <a:noFill/>
        </p:spPr>
      </p:pic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3276600" y="838200"/>
            <a:ext cx="5181600" cy="1752600"/>
          </a:xfrm>
          <a:prstGeom prst="wedgeRoundRectCallout">
            <a:avLst>
              <a:gd name="adj1" fmla="val -68384"/>
              <a:gd name="adj2" fmla="val 90759"/>
              <a:gd name="adj3" fmla="val 16667"/>
            </a:avLst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cs typeface="Arial" charset="0"/>
              </a:rPr>
              <a:t>“No familiar conceptions can be woven around the electron; something unknown is doing we don’t know what.”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76600" y="3048000"/>
            <a:ext cx="53498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  <a:cs typeface="Arial" charset="0"/>
              </a:rPr>
              <a:t>Physicist Sir Arthur </a:t>
            </a:r>
            <a:r>
              <a:rPr lang="en-US" sz="2400" dirty="0" err="1">
                <a:solidFill>
                  <a:srgbClr val="FF0000"/>
                </a:solidFill>
                <a:cs typeface="Arial" charset="0"/>
              </a:rPr>
              <a:t>Eddington</a:t>
            </a:r>
            <a:endParaRPr lang="en-US" sz="2400" dirty="0">
              <a:solidFill>
                <a:srgbClr val="FF0000"/>
              </a:solidFill>
              <a:cs typeface="Arial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400" i="1" u="sng" dirty="0">
                <a:solidFill>
                  <a:srgbClr val="FF0000"/>
                </a:solidFill>
                <a:cs typeface="Arial" charset="0"/>
              </a:rPr>
              <a:t>The Nature of the Physical World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i="1" dirty="0">
                <a:solidFill>
                  <a:srgbClr val="FF0000"/>
                </a:solidFill>
                <a:cs typeface="Arial" charset="0"/>
              </a:rPr>
              <a:t>1934</a:t>
            </a:r>
          </a:p>
        </p:txBody>
      </p:sp>
    </p:spTree>
    <p:extLst>
      <p:ext uri="{BB962C8B-B14F-4D97-AF65-F5344CB8AC3E}">
        <p14:creationId xmlns:p14="http://schemas.microsoft.com/office/powerpoint/2010/main" val="118544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 autoUpdateAnimBg="0"/>
      <p:bldP spid="717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6096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The Wave-like Electron</a:t>
            </a:r>
          </a:p>
        </p:txBody>
      </p:sp>
      <p:pic>
        <p:nvPicPr>
          <p:cNvPr id="8195" name="Picture 3" descr="brogli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533400"/>
            <a:ext cx="2590800" cy="3590714"/>
          </a:xfrm>
          <a:prstGeom prst="rect">
            <a:avLst/>
          </a:prstGeom>
          <a:noFill/>
        </p:spPr>
      </p:pic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0" y="3429000"/>
            <a:ext cx="238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Louis </a:t>
            </a:r>
            <a:r>
              <a:rPr lang="en-US" sz="2400" dirty="0" err="1"/>
              <a:t>deBroglie</a:t>
            </a:r>
            <a:endParaRPr lang="en-US" sz="2400" dirty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3048000" y="457200"/>
            <a:ext cx="5486400" cy="1447800"/>
          </a:xfrm>
          <a:prstGeom prst="wedgeRoundRectCallout">
            <a:avLst>
              <a:gd name="adj1" fmla="val -70717"/>
              <a:gd name="adj2" fmla="val 56651"/>
              <a:gd name="adj3" fmla="val 16667"/>
            </a:avLst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sz="2000" dirty="0">
                <a:solidFill>
                  <a:srgbClr val="FF0000"/>
                </a:solidFill>
              </a:rPr>
              <a:t>The electron propagates through space as an energy wave. To understand the atom, one must understand the behavior of electromagnetic waves.</a:t>
            </a:r>
          </a:p>
        </p:txBody>
      </p:sp>
      <p:pic>
        <p:nvPicPr>
          <p:cNvPr id="74755" name="Picture 3" descr="http://www.chemistry.ucsc.edu/teaching/switkes/CHEM163A/Fall02/KWILSON/qm/37.de_Broglie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1981200"/>
            <a:ext cx="4470400" cy="2971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4180344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Light Travels through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space as a wave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Light transmits energy as a particle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Particles have wavelength, exhibited by diffraction patterns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Large particles have very short wavelength</a:t>
            </a:r>
          </a:p>
          <a:p>
            <a:r>
              <a:rPr lang="en-US" sz="2400" dirty="0">
                <a:solidFill>
                  <a:srgbClr val="FF0000"/>
                </a:solidFill>
              </a:rPr>
              <a:t>	All Matter exhibits both particle and wave properties</a:t>
            </a:r>
          </a:p>
        </p:txBody>
      </p:sp>
    </p:spTree>
    <p:extLst>
      <p:ext uri="{BB962C8B-B14F-4D97-AF65-F5344CB8AC3E}">
        <p14:creationId xmlns:p14="http://schemas.microsoft.com/office/powerpoint/2010/main" val="7663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7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 autoUpdateAnimBg="0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visiblespect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76400"/>
            <a:ext cx="7807325" cy="2708275"/>
          </a:xfrm>
          <a:prstGeom prst="rect">
            <a:avLst/>
          </a:prstGeom>
          <a:noFill/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609600" y="1066800"/>
            <a:ext cx="795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…produces all of the colors in a continuous spectrum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72400" cy="533400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Spectroscopic analysis of the visible spectrum…</a:t>
            </a:r>
            <a:b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</a:b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532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54025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solidFill>
                  <a:srgbClr val="000000"/>
                </a:solidFill>
              </a:rPr>
              <a:t>…produces a “bright line” spectrum</a:t>
            </a:r>
          </a:p>
        </p:txBody>
      </p:sp>
      <p:pic>
        <p:nvPicPr>
          <p:cNvPr id="14339" name="Picture 3" descr="hydrogenspectr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905000"/>
            <a:ext cx="7212013" cy="3692525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z="3200" b="0" dirty="0">
                <a:solidFill>
                  <a:srgbClr val="000000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Spectroscopic analysis of the hydrogen spectrum…</a:t>
            </a:r>
          </a:p>
        </p:txBody>
      </p:sp>
    </p:spTree>
    <p:extLst>
      <p:ext uri="{BB962C8B-B14F-4D97-AF65-F5344CB8AC3E}">
        <p14:creationId xmlns:p14="http://schemas.microsoft.com/office/powerpoint/2010/main" val="34338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Electron Energy in Hydrogen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The Bohr Model</a:t>
            </a:r>
            <a:endParaRPr lang="en-US" dirty="0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4478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Bohr Model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The electron moves around the nucleus only in certain allowed circular orbits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Bright line spectra confirms that only certain energies exist in the atom, and atom emits photons with definite wavelengths when the electron returns to a lower energy state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 Energy levels available to the electron in the hydrogen atom</a:t>
            </a:r>
          </a:p>
        </p:txBody>
      </p:sp>
    </p:spTree>
    <p:extLst>
      <p:ext uri="{BB962C8B-B14F-4D97-AF65-F5344CB8AC3E}">
        <p14:creationId xmlns:p14="http://schemas.microsoft.com/office/powerpoint/2010/main" val="31382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Shortcomings of Bohr Model…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53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dirty="0">
                <a:solidFill>
                  <a:srgbClr val="000000"/>
                </a:solidFill>
              </a:rPr>
              <a:t>Bohr's model does not work for atoms other than hydrogen</a:t>
            </a:r>
          </a:p>
          <a:p>
            <a:pPr marL="514350" indent="-514350"/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2. Electron's do not move in circular orbits</a:t>
            </a:r>
          </a:p>
        </p:txBody>
      </p:sp>
    </p:spTree>
    <p:extLst>
      <p:ext uri="{BB962C8B-B14F-4D97-AF65-F5344CB8AC3E}">
        <p14:creationId xmlns:p14="http://schemas.microsoft.com/office/powerpoint/2010/main" val="212110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12262</TotalTime>
  <Words>1594</Words>
  <Application>Microsoft Macintosh PowerPoint</Application>
  <PresentationFormat>On-screen Show (4:3)</PresentationFormat>
  <Paragraphs>187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Arial</vt:lpstr>
      <vt:lpstr>Calibri</vt:lpstr>
      <vt:lpstr>Comic Sans MS</vt:lpstr>
      <vt:lpstr>Monotype Corsiva</vt:lpstr>
      <vt:lpstr>Times New Roman</vt:lpstr>
      <vt:lpstr>Wingdings</vt:lpstr>
      <vt:lpstr>Blank Presentation</vt:lpstr>
      <vt:lpstr>Equation</vt:lpstr>
      <vt:lpstr>Atomic Structure  and Periodicity  Wave Partilce Duality  ** Not Part of class**</vt:lpstr>
      <vt:lpstr>The Puzzle of the Atom</vt:lpstr>
      <vt:lpstr>Wave-Particle Duality</vt:lpstr>
      <vt:lpstr>Confused??? You’ve Got Company!</vt:lpstr>
      <vt:lpstr>The Wave-like Electron</vt:lpstr>
      <vt:lpstr>Spectroscopic analysis of the visible spectrum… </vt:lpstr>
      <vt:lpstr>Spectroscopic analysis of the hydrogen spectrum…</vt:lpstr>
      <vt:lpstr>Electron Energy in Hydrogen The Bohr Model</vt:lpstr>
      <vt:lpstr>Shortcomings of Bohr Model…</vt:lpstr>
      <vt:lpstr>Schrodinger Wave Equation</vt:lpstr>
      <vt:lpstr>Heisenberg Uncertainty Principle</vt:lpstr>
      <vt:lpstr>Penetration #2</vt:lpstr>
      <vt:lpstr>Quantum Numbers</vt:lpstr>
      <vt:lpstr>Pauli Exclusion Principle</vt:lpstr>
      <vt:lpstr>Principal Quantum Number</vt:lpstr>
      <vt:lpstr>Angular Momentum Quantum Number</vt:lpstr>
      <vt:lpstr>Magnetic Quantum Number</vt:lpstr>
      <vt:lpstr>Spin Quantum Number</vt:lpstr>
      <vt:lpstr>Assigning the Numbers</vt:lpstr>
      <vt:lpstr>Principle, angular momentum, and magnetic quantum numbers: n, l, and ml</vt:lpstr>
      <vt:lpstr>s orbital shape</vt:lpstr>
      <vt:lpstr>P orbital shape</vt:lpstr>
      <vt:lpstr>d orbital shapes</vt:lpstr>
      <vt:lpstr>Shape of f orbitals</vt:lpstr>
      <vt:lpstr>Orbital filling table</vt:lpstr>
      <vt:lpstr>Electron configuration of the elements of the first three series</vt:lpstr>
      <vt:lpstr>Irregular confirmations of Cr and Cu</vt:lpstr>
      <vt:lpstr>Quantum Number Practice</vt:lpstr>
      <vt:lpstr>Quantum Number Practice</vt:lpstr>
      <vt:lpstr>Quantum Number Practice</vt:lpstr>
      <vt:lpstr>Quantum Number Practice</vt:lpstr>
      <vt:lpstr>Quantum Number Practice</vt:lpstr>
      <vt:lpstr>Quantum Number Practice</vt:lpstr>
      <vt:lpstr>Electron Energy in Hydrogen The Bohr Model</vt:lpstr>
      <vt:lpstr>Calculating Energy Change, E, for  Electron Transitions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236</cp:revision>
  <dcterms:created xsi:type="dcterms:W3CDTF">2006-05-18T20:55:44Z</dcterms:created>
  <dcterms:modified xsi:type="dcterms:W3CDTF">2020-03-22T06:39:22Z</dcterms:modified>
</cp:coreProperties>
</file>