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7" r:id="rId2"/>
    <p:sldId id="384" r:id="rId3"/>
    <p:sldId id="385" r:id="rId4"/>
    <p:sldId id="386" r:id="rId5"/>
    <p:sldId id="387" r:id="rId6"/>
    <p:sldId id="388" r:id="rId7"/>
    <p:sldId id="38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745" autoAdjust="0"/>
  </p:normalViewPr>
  <p:slideViewPr>
    <p:cSldViewPr>
      <p:cViewPr varScale="1">
        <p:scale>
          <a:sx n="97" d="100"/>
          <a:sy n="97" d="100"/>
        </p:scale>
        <p:origin x="5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6A3FE-ABE7-0846-B230-9D6A9A00E599}" type="datetimeFigureOut">
              <a:rPr lang="en-US" smtClean="0"/>
              <a:t>3/21/20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628B7-52E3-8F4B-8C2A-7C7106091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9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50481-89A3-405B-A896-9073C3FFD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986DD-ABB6-4D21-B5C8-D3BC164E26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D2F5-FEEB-43AE-9720-9C9FC57AAB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593124-18CF-4143-9FD3-AF79C4B317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0807CA-3D88-460F-9985-3CFBCD2D55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9A4EE-B89A-4CC3-83B6-CC943973CC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4173D-5A5A-4965-9DE2-2AA611D20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F67C0-184D-4E32-8EC1-03E593F9BE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3B52F-F3B3-4B5C-A7F5-864876352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C237-AE09-4993-BA58-4829222D5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D1AEB-1023-497A-B119-66135ECDC0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05F8D-AB88-475D-AEA2-47286CFAC6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FA81-6D87-4CC0-AD6C-1BC029ECC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4B0FA32-5071-4BE0-9F11-18F51B5E34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924800" cy="1905000"/>
          </a:xfrm>
        </p:spPr>
        <p:txBody>
          <a:bodyPr/>
          <a:lstStyle/>
          <a:p>
            <a:r>
              <a:rPr lang="en-US" sz="5400" u="sng" dirty="0">
                <a:solidFill>
                  <a:srgbClr val="FF0000"/>
                </a:solidFill>
              </a:rPr>
              <a:t>Atomic Structure </a:t>
            </a:r>
            <a:br>
              <a:rPr lang="en-US" sz="5400" u="sng" dirty="0">
                <a:solidFill>
                  <a:srgbClr val="FF0000"/>
                </a:solidFill>
              </a:rPr>
            </a:br>
            <a:r>
              <a:rPr lang="en-US" sz="5400" u="sng" dirty="0">
                <a:solidFill>
                  <a:srgbClr val="FF0000"/>
                </a:solidFill>
              </a:rPr>
              <a:t>and Periodicity</a:t>
            </a:r>
            <a:br>
              <a:rPr lang="en-US" sz="5400" u="sng" dirty="0">
                <a:solidFill>
                  <a:srgbClr val="FF0000"/>
                </a:solidFill>
              </a:rPr>
            </a:br>
            <a:br>
              <a:rPr lang="en-US" sz="5400" u="sng" dirty="0">
                <a:solidFill>
                  <a:srgbClr val="FF0000"/>
                </a:solidFill>
              </a:rPr>
            </a:br>
            <a:r>
              <a:rPr lang="en-US" sz="5400" u="sng" dirty="0">
                <a:solidFill>
                  <a:srgbClr val="FF0000"/>
                </a:solidFill>
              </a:rPr>
              <a:t>Waves &amp; Math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wa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4564063" cy="2193925"/>
          </a:xfrm>
          <a:prstGeom prst="rect">
            <a:avLst/>
          </a:prstGeom>
          <a:noFill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336925" y="3709988"/>
            <a:ext cx="17260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dirty="0">
                <a:solidFill>
                  <a:schemeClr val="tx1"/>
                </a:solidFill>
              </a:rPr>
              <a:t>c = </a:t>
            </a:r>
            <a:r>
              <a:rPr lang="en-US" sz="3600" i="1" dirty="0">
                <a:solidFill>
                  <a:schemeClr val="tx1"/>
                </a:solidFill>
                <a:sym typeface="Symbol" pitchFamily="18" charset="2"/>
              </a:rPr>
              <a:t></a:t>
            </a:r>
            <a:endParaRPr lang="en-US" sz="3600" i="1" dirty="0">
              <a:solidFill>
                <a:schemeClr val="tx1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79525" y="4389438"/>
            <a:ext cx="7420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</a:rPr>
              <a:t>C = speed of light, a constant (3.00 x 10</a:t>
            </a:r>
            <a:r>
              <a:rPr lang="en-US" sz="2400" baseline="30000" dirty="0">
                <a:solidFill>
                  <a:srgbClr val="FF0000"/>
                </a:solidFill>
              </a:rPr>
              <a:t>8</a:t>
            </a:r>
            <a:r>
              <a:rPr lang="en-US" sz="2400" dirty="0">
                <a:solidFill>
                  <a:srgbClr val="FF0000"/>
                </a:solidFill>
              </a:rPr>
              <a:t> m/s)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79525" y="4846638"/>
            <a:ext cx="6809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sym typeface="Symbol" pitchFamily="18" charset="2"/>
              </a:rPr>
              <a:t> 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= frequency, in units of hertz (</a:t>
            </a:r>
            <a:r>
              <a:rPr lang="en-US" sz="2400" dirty="0" err="1">
                <a:solidFill>
                  <a:srgbClr val="FF0000"/>
                </a:solidFill>
                <a:sym typeface="Symbol" pitchFamily="18" charset="2"/>
              </a:rPr>
              <a:t>hz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, sec</a:t>
            </a:r>
            <a:r>
              <a:rPr lang="en-US" sz="2400" baseline="30000" dirty="0">
                <a:solidFill>
                  <a:srgbClr val="FF0000"/>
                </a:solidFill>
                <a:sym typeface="Symbol" pitchFamily="18" charset="2"/>
              </a:rPr>
              <a:t>-1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en-US" sz="2400" i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95400" y="5334000"/>
            <a:ext cx="417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 = wavelength, in meters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295400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FF0000"/>
                </a:solidFill>
              </a:rPr>
              <a:t>Electromagnetic radiation propagates through space as a wave moving at the speed of light.</a:t>
            </a:r>
          </a:p>
        </p:txBody>
      </p:sp>
    </p:spTree>
    <p:extLst>
      <p:ext uri="{BB962C8B-B14F-4D97-AF65-F5344CB8AC3E}">
        <p14:creationId xmlns:p14="http://schemas.microsoft.com/office/powerpoint/2010/main" val="34787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  <p:bldP spid="92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m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3" y="1011238"/>
            <a:ext cx="9121775" cy="4835525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09600"/>
          </a:xfrm>
        </p:spPr>
        <p:txBody>
          <a:bodyPr/>
          <a:lstStyle/>
          <a:p>
            <a:r>
              <a:rPr lang="en-US" sz="1800" b="0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Types of electromagnetic radiation:</a:t>
            </a:r>
            <a:br>
              <a:rPr lang="en-US" sz="1800" b="0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endParaRPr lang="en-US" sz="1800" b="0" dirty="0">
              <a:solidFill>
                <a:srgbClr val="000000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405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352800" y="16764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i="1" dirty="0">
                <a:solidFill>
                  <a:srgbClr val="FF0000"/>
                </a:solidFill>
              </a:rPr>
              <a:t>E = h</a:t>
            </a:r>
            <a:r>
              <a:rPr lang="en-US" sz="3600" i="1" dirty="0">
                <a:solidFill>
                  <a:srgbClr val="FF0000"/>
                </a:solidFill>
                <a:sym typeface="Symbol" pitchFamily="18" charset="2"/>
              </a:rPr>
              <a:t>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355725" y="2560638"/>
            <a:ext cx="6401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Energy, in units of Joules (kg·m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/s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 baseline="3000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358900" y="3200400"/>
            <a:ext cx="656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Planck’s constant (6.626 x 10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-34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J·s)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95400" y="3932238"/>
            <a:ext cx="68098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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=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frequency, in units of hertz (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hz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, sec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-1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)</a:t>
            </a:r>
            <a:endParaRPr lang="en-US" sz="2400" i="1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eaLnBrk="0" hangingPunct="0"/>
            <a:endParaRPr lang="en-US" sz="2400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848600" cy="1524000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</a:rPr>
              <a:t>The energy (</a:t>
            </a:r>
            <a:r>
              <a:rPr lang="en-US" sz="2800" i="1" dirty="0">
                <a:solidFill>
                  <a:srgbClr val="000000"/>
                </a:solidFill>
              </a:rPr>
              <a:t>E </a:t>
            </a:r>
            <a:r>
              <a:rPr lang="en-US" sz="2800" dirty="0">
                <a:solidFill>
                  <a:srgbClr val="000000"/>
                </a:solidFill>
              </a:rPr>
              <a:t>) of electromagnetic radiation is directly proportional to the frequency (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</a:t>
            </a:r>
            <a:r>
              <a:rPr lang="en-US" sz="2800" dirty="0">
                <a:solidFill>
                  <a:srgbClr val="000000"/>
                </a:solidFill>
              </a:rPr>
              <a:t>) of the radiation.</a:t>
            </a:r>
          </a:p>
        </p:txBody>
      </p:sp>
    </p:spTree>
    <p:extLst>
      <p:ext uri="{BB962C8B-B14F-4D97-AF65-F5344CB8AC3E}">
        <p14:creationId xmlns:p14="http://schemas.microsoft.com/office/powerpoint/2010/main" val="170215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8" grpId="0" autoUpdateAnimBg="0"/>
      <p:bldP spid="1126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00628" y="0"/>
            <a:ext cx="234826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Long 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Wavelength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Low Frequency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Low ENERGY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5889" y="2743200"/>
            <a:ext cx="247014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Short 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Wavelength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High Frequency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High ENERGY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900">
                <a:effectLst>
                  <a:outerShdw blurRad="38100" dist="38100" dir="2700000" algn="tl">
                    <a:srgbClr val="808080"/>
                  </a:outerShdw>
                </a:effectLst>
              </a:rPr>
              <a:t>Wavelength Table</a:t>
            </a:r>
          </a:p>
        </p:txBody>
      </p:sp>
      <p:pic>
        <p:nvPicPr>
          <p:cNvPr id="12293" name="Picture 5" descr="natureofwav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0188" y="152400"/>
            <a:ext cx="6373812" cy="66294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02874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Wave properties</a:t>
            </a:r>
          </a:p>
        </p:txBody>
      </p:sp>
      <p:pic>
        <p:nvPicPr>
          <p:cNvPr id="123906" name="Picture 2" descr="http://mcat-review.org/wave-addi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3905250" cy="2486025"/>
          </a:xfrm>
          <a:prstGeom prst="rect">
            <a:avLst/>
          </a:prstGeom>
          <a:noFill/>
        </p:spPr>
      </p:pic>
      <p:pic>
        <p:nvPicPr>
          <p:cNvPr id="123908" name="Picture 4" descr="http://www.hyperflight.com/images/wave-phase-additi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143000"/>
            <a:ext cx="4067175" cy="5038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8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Relating Frequency, Wavelength and Energy</a:t>
            </a:r>
          </a:p>
        </p:txBody>
      </p:sp>
      <p:graphicFrame>
        <p:nvGraphicFramePr>
          <p:cNvPr id="6963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057400" y="2133600"/>
          <a:ext cx="18288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1" name="Equation" r:id="rId3" imgW="393480" imgH="203040" progId="Equation.3">
                  <p:embed/>
                </p:oleObj>
              </mc:Choice>
              <mc:Fallback>
                <p:oleObj name="Equation" r:id="rId3" imgW="393480" imgH="203040" progId="Equation.3">
                  <p:embed/>
                  <p:pic>
                    <p:nvPicPr>
                      <p:cNvPr id="69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18288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2133600"/>
          <a:ext cx="2057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2" name="Equation" r:id="rId5" imgW="457200" imgH="203040" progId="Equation.3">
                  <p:embed/>
                </p:oleObj>
              </mc:Choice>
              <mc:Fallback>
                <p:oleObj name="Equation" r:id="rId5" imgW="457200" imgH="203040" progId="Equation.3">
                  <p:embed/>
                  <p:pic>
                    <p:nvPicPr>
                      <p:cNvPr id="69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133600"/>
                        <a:ext cx="2057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81200" y="4191000"/>
          <a:ext cx="2133600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3" name="Equation" r:id="rId7" imgW="457200" imgH="393480" progId="Equation.3">
                  <p:embed/>
                </p:oleObj>
              </mc:Choice>
              <mc:Fallback>
                <p:oleObj name="Equation" r:id="rId7" imgW="457200" imgH="393480" progId="Equation.3">
                  <p:embed/>
                  <p:pic>
                    <p:nvPicPr>
                      <p:cNvPr id="696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2133600" cy="183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838200" y="34290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Common re-arrangements:</a:t>
            </a:r>
          </a:p>
        </p:txBody>
      </p:sp>
      <p:graphicFrame>
        <p:nvGraphicFramePr>
          <p:cNvPr id="69643" name="Object 1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562600" y="4191000"/>
          <a:ext cx="20574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4" name="Equation" r:id="rId9" imgW="431640" imgH="393480" progId="Equation.3">
                  <p:embed/>
                </p:oleObj>
              </mc:Choice>
              <mc:Fallback>
                <p:oleObj name="Equation" r:id="rId9" imgW="431640" imgH="393480" progId="Equation.3">
                  <p:embed/>
                  <p:pic>
                    <p:nvPicPr>
                      <p:cNvPr id="696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91000"/>
                        <a:ext cx="2057400" cy="187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383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12259</TotalTime>
  <Words>163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Comic Sans MS</vt:lpstr>
      <vt:lpstr>Times New Roman</vt:lpstr>
      <vt:lpstr>Blank Presentation</vt:lpstr>
      <vt:lpstr>Equation</vt:lpstr>
      <vt:lpstr>Atomic Structure  and Periodicity  Waves &amp; Math</vt:lpstr>
      <vt:lpstr>Electromagnetic radiation propagates through space as a wave moving at the speed of light.</vt:lpstr>
      <vt:lpstr>Types of electromagnetic radiation: </vt:lpstr>
      <vt:lpstr>The energy (E ) of electromagnetic radiation is directly proportional to the frequency () of the radiation.</vt:lpstr>
      <vt:lpstr>Wavelength Table</vt:lpstr>
      <vt:lpstr>Wave properties</vt:lpstr>
      <vt:lpstr>Relating Frequency, Wavelength and Energy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235</cp:revision>
  <dcterms:created xsi:type="dcterms:W3CDTF">2006-05-18T20:55:44Z</dcterms:created>
  <dcterms:modified xsi:type="dcterms:W3CDTF">2020-03-22T06:21:21Z</dcterms:modified>
</cp:coreProperties>
</file>