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94"/>
  </p:notesMasterIdLst>
  <p:sldIdLst>
    <p:sldId id="257" r:id="rId3"/>
    <p:sldId id="384" r:id="rId4"/>
    <p:sldId id="385" r:id="rId5"/>
    <p:sldId id="386" r:id="rId6"/>
    <p:sldId id="387" r:id="rId7"/>
    <p:sldId id="388" r:id="rId8"/>
    <p:sldId id="389" r:id="rId9"/>
    <p:sldId id="404" r:id="rId10"/>
    <p:sldId id="405" r:id="rId11"/>
    <p:sldId id="409" r:id="rId12"/>
    <p:sldId id="406" r:id="rId13"/>
    <p:sldId id="279" r:id="rId14"/>
    <p:sldId id="408" r:id="rId15"/>
    <p:sldId id="413" r:id="rId16"/>
    <p:sldId id="416" r:id="rId17"/>
    <p:sldId id="417" r:id="rId18"/>
    <p:sldId id="283" r:id="rId19"/>
    <p:sldId id="414" r:id="rId20"/>
    <p:sldId id="415" r:id="rId21"/>
    <p:sldId id="346" r:id="rId22"/>
    <p:sldId id="347" r:id="rId23"/>
    <p:sldId id="348" r:id="rId24"/>
    <p:sldId id="349" r:id="rId25"/>
    <p:sldId id="354" r:id="rId26"/>
    <p:sldId id="422" r:id="rId27"/>
    <p:sldId id="423" r:id="rId28"/>
    <p:sldId id="424" r:id="rId29"/>
    <p:sldId id="425" r:id="rId30"/>
    <p:sldId id="355" r:id="rId31"/>
    <p:sldId id="426" r:id="rId32"/>
    <p:sldId id="427" r:id="rId33"/>
    <p:sldId id="428" r:id="rId34"/>
    <p:sldId id="357" r:id="rId35"/>
    <p:sldId id="358" r:id="rId36"/>
    <p:sldId id="359" r:id="rId37"/>
    <p:sldId id="360" r:id="rId38"/>
    <p:sldId id="306" r:id="rId39"/>
    <p:sldId id="361" r:id="rId40"/>
    <p:sldId id="362" r:id="rId41"/>
    <p:sldId id="419" r:id="rId42"/>
    <p:sldId id="429" r:id="rId43"/>
    <p:sldId id="430" r:id="rId44"/>
    <p:sldId id="431" r:id="rId45"/>
    <p:sldId id="432" r:id="rId46"/>
    <p:sldId id="365" r:id="rId47"/>
    <p:sldId id="366" r:id="rId48"/>
    <p:sldId id="367" r:id="rId49"/>
    <p:sldId id="368" r:id="rId50"/>
    <p:sldId id="311" r:id="rId51"/>
    <p:sldId id="374" r:id="rId52"/>
    <p:sldId id="375" r:id="rId53"/>
    <p:sldId id="376" r:id="rId54"/>
    <p:sldId id="377" r:id="rId55"/>
    <p:sldId id="378" r:id="rId56"/>
    <p:sldId id="379" r:id="rId57"/>
    <p:sldId id="313" r:id="rId58"/>
    <p:sldId id="356" r:id="rId59"/>
    <p:sldId id="380" r:id="rId60"/>
    <p:sldId id="381" r:id="rId61"/>
    <p:sldId id="382" r:id="rId62"/>
    <p:sldId id="383" r:id="rId63"/>
    <p:sldId id="390" r:id="rId64"/>
    <p:sldId id="391" r:id="rId65"/>
    <p:sldId id="392" r:id="rId66"/>
    <p:sldId id="393" r:id="rId67"/>
    <p:sldId id="394" r:id="rId68"/>
    <p:sldId id="395" r:id="rId69"/>
    <p:sldId id="41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97" r:id="rId79"/>
    <p:sldId id="398" r:id="rId80"/>
    <p:sldId id="399" r:id="rId81"/>
    <p:sldId id="400" r:id="rId82"/>
    <p:sldId id="401" r:id="rId83"/>
    <p:sldId id="402" r:id="rId84"/>
    <p:sldId id="403" r:id="rId85"/>
    <p:sldId id="339" r:id="rId86"/>
    <p:sldId id="340" r:id="rId87"/>
    <p:sldId id="341" r:id="rId88"/>
    <p:sldId id="342" r:id="rId89"/>
    <p:sldId id="343" r:id="rId90"/>
    <p:sldId id="344" r:id="rId91"/>
    <p:sldId id="369" r:id="rId92"/>
    <p:sldId id="370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745" autoAdjust="0"/>
  </p:normalViewPr>
  <p:slideViewPr>
    <p:cSldViewPr>
      <p:cViewPr varScale="1">
        <p:scale>
          <a:sx n="97" d="100"/>
          <a:sy n="97" d="100"/>
        </p:scale>
        <p:origin x="5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6A3FE-ABE7-0846-B230-9D6A9A00E599}" type="datetimeFigureOut">
              <a:rPr lang="en-US" smtClean="0"/>
              <a:t>3/21/20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628B7-52E3-8F4B-8C2A-7C710609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2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61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71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70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72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18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58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04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8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01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76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39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1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81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67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6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75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99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0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6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562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4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7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9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36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46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73B907-9A8B-704F-BCED-966B3E8B30DD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59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A3DF01-3CA9-6E4E-8166-BB9ADB7E3280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13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486DA7-8BC4-A44D-906D-DD387A7BADA1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048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5184A5-B8AF-7248-BFA5-DC9FD49A5504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51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6A442B-2FF4-2849-8DF9-07D7D734F626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170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4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0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1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35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7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50481-89A3-405B-A896-9073C3FFD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986DD-ABB6-4D21-B5C8-D3BC164E26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ED2F5-FEEB-43AE-9720-9C9FC57AA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593124-18CF-4143-9FD3-AF79C4B31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0807CA-3D88-460F-9985-3CFBCD2D5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A217B-23B9-46D7-84EF-2E416BCC24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892ED-EB7F-4F1E-B4DE-2A96C483D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B89E4-6DD0-46D8-BE23-A903FF9CB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42766-B6BE-4194-A6E6-E53A57556C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6BCEB-4EA0-48BB-9E93-AB4246845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3785E-F3D1-44BC-B869-7B0802FCE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A4EE-B89A-4CC3-83B6-CC943973C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C69B7-FADE-425D-B896-B503718B85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1602E-A6E0-4243-A69A-F5020063A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28AED-554F-4B43-9769-EDEE0DB8B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6AA45-E1FF-4C5D-8DAB-97FC499044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9EA9D-DB6F-4D48-A2BC-461D027A3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4173D-5A5A-4965-9DE2-2AA611D20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F67C0-184D-4E32-8EC1-03E593F9BE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3B52F-F3B3-4B5C-A7F5-864876352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3C237-AE09-4993-BA58-4829222D58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D1AEB-1023-497A-B119-66135ECDC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05F8D-AB88-475D-AEA2-47286CFAC6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2FA81-6D87-4CC0-AD6C-1BC029ECCB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4B0FA32-5071-4BE0-9F11-18F51B5E34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2A03E57-4B31-4A2D-8AE8-BA54A3B034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5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0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0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924800" cy="1905000"/>
          </a:xfrm>
        </p:spPr>
        <p:txBody>
          <a:bodyPr/>
          <a:lstStyle/>
          <a:p>
            <a:r>
              <a:rPr lang="en-US" sz="5400" u="sng" dirty="0">
                <a:solidFill>
                  <a:srgbClr val="FF0000"/>
                </a:solidFill>
              </a:rPr>
              <a:t>Atomic Structure </a:t>
            </a:r>
            <a:br>
              <a:rPr lang="en-US" sz="5400" u="sng" dirty="0">
                <a:solidFill>
                  <a:srgbClr val="FF0000"/>
                </a:solidFill>
              </a:rPr>
            </a:br>
            <a:r>
              <a:rPr lang="en-US" sz="5400" u="sng" dirty="0">
                <a:solidFill>
                  <a:srgbClr val="FF0000"/>
                </a:solidFill>
              </a:rPr>
              <a:t>and Periodicity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57943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Shielding and Penetration</a:t>
            </a:r>
          </a:p>
        </p:txBody>
      </p:sp>
      <p:pic>
        <p:nvPicPr>
          <p:cNvPr id="24579" name="Picture 4" descr="08_0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"/>
          <a:stretch>
            <a:fillRect/>
          </a:stretch>
        </p:blipFill>
        <p:spPr bwMode="auto">
          <a:xfrm>
            <a:off x="379413" y="1504950"/>
            <a:ext cx="8535987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7523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579438"/>
          </a:xfrm>
        </p:spPr>
        <p:txBody>
          <a:bodyPr/>
          <a:lstStyle/>
          <a:p>
            <a:pPr eaLnBrk="1" hangingPunct="1"/>
            <a:r>
              <a:rPr lang="en-US" sz="3400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Shielding and Effective Nuclear Charge</a:t>
            </a:r>
          </a:p>
        </p:txBody>
      </p:sp>
      <p:pic>
        <p:nvPicPr>
          <p:cNvPr id="56323" name="Picture 4" descr="08_1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4" t="-8086" b="2965"/>
          <a:stretch>
            <a:fillRect/>
          </a:stretch>
        </p:blipFill>
        <p:spPr bwMode="auto">
          <a:xfrm>
            <a:off x="304800" y="609600"/>
            <a:ext cx="83820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7644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5486400"/>
            <a:ext cx="73371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Orbital shapes are defined as the surface that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contains 90% of the total electron probability.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676400"/>
          </a:xfrm>
        </p:spPr>
        <p:txBody>
          <a:bodyPr/>
          <a:lstStyle/>
          <a:p>
            <a:pPr algn="l"/>
            <a: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An orbital is a region within an atom where there</a:t>
            </a:r>
            <a:b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is a probability of finding an electron. This is a probability diagram for the s orbital in the </a:t>
            </a:r>
            <a:r>
              <a:rPr lang="en-US" sz="24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first energy level…</a:t>
            </a:r>
            <a:br>
              <a:rPr lang="en-US" sz="2400" b="0" u="sng" dirty="0">
                <a:solidFill>
                  <a:srgbClr val="000000"/>
                </a:solidFill>
                <a:effectLst/>
              </a:rPr>
            </a:br>
            <a:endParaRPr lang="en-US" sz="2400" b="0" u="sng" dirty="0">
              <a:solidFill>
                <a:srgbClr val="000000"/>
              </a:solidFill>
              <a:effectLst/>
            </a:endParaRPr>
          </a:p>
        </p:txBody>
      </p:sp>
      <p:pic>
        <p:nvPicPr>
          <p:cNvPr id="26628" name="Picture 4" descr="sprobabili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133600"/>
            <a:ext cx="6715125" cy="3162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838200"/>
            <a:ext cx="7708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Orbitals of the same shape (s, for instance) grow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larger as n increases…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62000" y="4953000"/>
            <a:ext cx="7123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Nodes are regions of low probability within an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orbital.</a:t>
            </a:r>
          </a:p>
        </p:txBody>
      </p:sp>
      <p:pic>
        <p:nvPicPr>
          <p:cNvPr id="29700" name="Picture 4" descr="size_of_s_orbit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532438" cy="3222625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533400"/>
          </a:xfrm>
        </p:spPr>
        <p:txBody>
          <a:bodyPr/>
          <a:lstStyle/>
          <a:p>
            <a:r>
              <a:rPr 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Sizes of </a:t>
            </a:r>
            <a:r>
              <a:rPr lang="en-US" sz="32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</a:t>
            </a:r>
            <a:r>
              <a:rPr 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orbitals</a:t>
            </a:r>
          </a:p>
        </p:txBody>
      </p:sp>
    </p:spTree>
    <p:extLst>
      <p:ext uri="{BB962C8B-B14F-4D97-AF65-F5344CB8AC3E}">
        <p14:creationId xmlns:p14="http://schemas.microsoft.com/office/powerpoint/2010/main" val="4130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22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5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57943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Penetration and Shielding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1066800"/>
            <a:ext cx="5102225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 radial distribution function shows that the 2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orbital penetrates more deeply into the 1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orbital than does the 2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p.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 weaker penetration of the </a:t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sublevel means that electrons in the 2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sublevel experience more repulsive force; they are more shielded from the attractive force of the nucleus.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 deeper penetration of the </a:t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electrons means electrons in the 2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sublevel experience a greater attractive force to the nucleus and are not shielded as effectively.</a:t>
            </a:r>
          </a:p>
        </p:txBody>
      </p:sp>
      <p:pic>
        <p:nvPicPr>
          <p:cNvPr id="25604" name="Picture 5" descr="08_0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"/>
          <a:stretch>
            <a:fillRect/>
          </a:stretch>
        </p:blipFill>
        <p:spPr bwMode="auto">
          <a:xfrm>
            <a:off x="5584825" y="1143000"/>
            <a:ext cx="3559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299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Penetration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4175" y="989013"/>
            <a:ext cx="8229600" cy="5106987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closer an electron is to the nucleus, the more attraction it experiences.</a:t>
            </a:r>
          </a:p>
          <a:p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better an outer electron is at </a:t>
            </a:r>
            <a:r>
              <a:rPr lang="en-US" sz="3200" b="1" dirty="0">
                <a:solidFill>
                  <a:schemeClr val="accent2"/>
                </a:solidFill>
                <a:latin typeface="Arial" charset="0"/>
              </a:rPr>
              <a:t>penetrating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through the electron cloud of inner electrons, the more attraction it will have for the nucleus.</a:t>
            </a:r>
          </a:p>
          <a:p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degree of penetration is related to the orbital</a:t>
            </a:r>
            <a:r>
              <a:rPr lang="ja-JP" altLang="en-US" sz="3200" dirty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3200" dirty="0">
                <a:solidFill>
                  <a:srgbClr val="000000"/>
                </a:solidFill>
                <a:latin typeface="Arial" charset="0"/>
              </a:rPr>
              <a:t>s radial distribution function.</a:t>
            </a:r>
            <a:endParaRPr lang="en-US" altLang="ja-JP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In particular, the distance the maxima of the function are from the nucleus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90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69925" y="503238"/>
            <a:ext cx="76374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Orbitals in outer energy levels DO penetrate into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lower energy levels.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562600" y="1524000"/>
            <a:ext cx="320262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This is a probability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Distribution for a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3s orbital.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638800" y="3200400"/>
            <a:ext cx="31739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What parts of the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diagram correspond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to “nodes” – regions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of zero probability?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Penetration #1</a:t>
            </a:r>
          </a:p>
        </p:txBody>
      </p:sp>
      <p:pic>
        <p:nvPicPr>
          <p:cNvPr id="30726" name="Picture 6" descr="penetration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24000"/>
            <a:ext cx="4876800" cy="40592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69925" y="503238"/>
            <a:ext cx="3592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Probability distribution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t="9067" b="9067"/>
          <a:stretch>
            <a:fillRect/>
          </a:stretch>
        </p:blipFill>
        <p:spPr>
          <a:xfrm>
            <a:off x="228600" y="19050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2980736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69925" y="503238"/>
            <a:ext cx="3592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Probability distribution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115" b="5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606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4564063" cy="2193925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336925" y="3709988"/>
            <a:ext cx="17260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solidFill>
                  <a:schemeClr val="tx1"/>
                </a:solidFill>
              </a:rPr>
              <a:t>c = </a:t>
            </a:r>
            <a:r>
              <a:rPr lang="en-US" sz="3600" i="1" dirty="0">
                <a:solidFill>
                  <a:schemeClr val="tx1"/>
                </a:solidFill>
                <a:sym typeface="Symbol" pitchFamily="18" charset="2"/>
              </a:rPr>
              <a:t></a:t>
            </a:r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79525" y="4389438"/>
            <a:ext cx="7420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FF0000"/>
                </a:solidFill>
              </a:rPr>
              <a:t>C = speed of light, a constant (3.00 x 10</a:t>
            </a:r>
            <a:r>
              <a:rPr lang="en-US" sz="2400" baseline="30000" dirty="0">
                <a:solidFill>
                  <a:srgbClr val="FF0000"/>
                </a:solidFill>
              </a:rPr>
              <a:t>8</a:t>
            </a:r>
            <a:r>
              <a:rPr lang="en-US" sz="2400" dirty="0">
                <a:solidFill>
                  <a:srgbClr val="FF0000"/>
                </a:solidFill>
              </a:rPr>
              <a:t> m/s)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79525" y="4846638"/>
            <a:ext cx="6809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>
                <a:solidFill>
                  <a:srgbClr val="FF0000"/>
                </a:solidFill>
                <a:sym typeface="Symbol" pitchFamily="18" charset="2"/>
              </a:rPr>
              <a:t>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= frequency, in units of hertz (</a:t>
            </a:r>
            <a:r>
              <a:rPr lang="en-US" sz="2400" dirty="0" err="1">
                <a:solidFill>
                  <a:srgbClr val="FF0000"/>
                </a:solidFill>
                <a:sym typeface="Symbol" pitchFamily="18" charset="2"/>
              </a:rPr>
              <a:t>hz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, sec</a:t>
            </a:r>
            <a:r>
              <a:rPr lang="en-US" sz="2400" baseline="30000" dirty="0">
                <a:solidFill>
                  <a:srgbClr val="FF0000"/>
                </a:solidFill>
                <a:sym typeface="Symbol" pitchFamily="18" charset="2"/>
              </a:rPr>
              <a:t>-1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en-US" sz="2400" i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95400" y="5334000"/>
            <a:ext cx="417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 = wavelength, in meters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Electromagnetic radiation propagates through space as a wave moving at the speed of light.</a:t>
            </a:r>
          </a:p>
        </p:txBody>
      </p:sp>
    </p:spTree>
    <p:extLst>
      <p:ext uri="{BB962C8B-B14F-4D97-AF65-F5344CB8AC3E}">
        <p14:creationId xmlns:p14="http://schemas.microsoft.com/office/powerpoint/2010/main" val="34787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  <p:bldP spid="922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576263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Trend in Atomic Radius – Main Group</a:t>
            </a:r>
            <a:endParaRPr lang="en-US" sz="280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1000" y="609600"/>
            <a:ext cx="8610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There are several methods for measuring the radius of an atom, and they give slightly different numbers.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Van der Waals radius = nonbonding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Covalent radius = bonding radius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Atomic radius is an average radius of an atom based on measuring large numbers of elements and compounds.</a:t>
            </a:r>
          </a:p>
        </p:txBody>
      </p:sp>
      <p:pic>
        <p:nvPicPr>
          <p:cNvPr id="50180" name="Picture 6" descr="08_Pg350_UnFigur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5"/>
          <a:stretch>
            <a:fillRect/>
          </a:stretch>
        </p:blipFill>
        <p:spPr bwMode="auto">
          <a:xfrm>
            <a:off x="762000" y="3200400"/>
            <a:ext cx="30861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08_Pg350_UnFigur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"/>
          <a:stretch>
            <a:fillRect/>
          </a:stretch>
        </p:blipFill>
        <p:spPr bwMode="auto">
          <a:xfrm>
            <a:off x="5562600" y="3124200"/>
            <a:ext cx="28114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818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576263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Trend in Atomic Radius – Main Group</a:t>
            </a:r>
            <a:endParaRPr lang="en-US" sz="280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1000" y="609600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Atomic radius decreases across period (left to right)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Adding electrons to same valence shell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Effective nuclear charge increases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Valence shell held closer</a:t>
            </a:r>
          </a:p>
        </p:txBody>
      </p:sp>
      <p:pic>
        <p:nvPicPr>
          <p:cNvPr id="51204" name="Picture 5" descr="08_0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25" b="3008"/>
          <a:stretch>
            <a:fillRect/>
          </a:stretch>
        </p:blipFill>
        <p:spPr bwMode="auto">
          <a:xfrm>
            <a:off x="1828800" y="2590800"/>
            <a:ext cx="56388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381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576263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Trend in Atomic Radius – Main Group</a:t>
            </a:r>
            <a:endParaRPr lang="en-US" sz="280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57200" y="609600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Atomic radius increases down group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Valence shell farther from nucleus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Effective nuclear charge fairly close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228" name="Picture 5" descr="08_0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"/>
          <a:stretch>
            <a:fillRect/>
          </a:stretch>
        </p:blipFill>
        <p:spPr bwMode="auto">
          <a:xfrm>
            <a:off x="1600200" y="2133600"/>
            <a:ext cx="57912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027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Periodic Trends in Atomic Radius</a:t>
            </a:r>
          </a:p>
        </p:txBody>
      </p:sp>
      <p:pic>
        <p:nvPicPr>
          <p:cNvPr id="53251" name="Picture 4" descr="08_0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5"/>
          <a:stretch>
            <a:fillRect/>
          </a:stretch>
        </p:blipFill>
        <p:spPr bwMode="auto">
          <a:xfrm>
            <a:off x="457200" y="1992313"/>
            <a:ext cx="81534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6695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Quantum-Mechanical Explanation for the Group Trend in Atomic Radius</a:t>
            </a:r>
            <a:endParaRPr lang="en-US" sz="2800" dirty="0">
              <a:solidFill>
                <a:schemeClr val="tx1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7347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5638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5400" dirty="0">
                <a:solidFill>
                  <a:srgbClr val="000000"/>
                </a:solidFill>
                <a:latin typeface="Arial" charset="0"/>
              </a:rPr>
              <a:t>The size of an atom is related to the distance the valence electrons are from the nucleus.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34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Quantum-Mechanical Explanation for the Group Trend in Atomic Radius</a:t>
            </a:r>
            <a:endParaRPr lang="en-US" sz="2800" dirty="0">
              <a:solidFill>
                <a:schemeClr val="tx1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7347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5638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The larger the orbital an electron is in, the farther its most probable distance will be from the nucleus, and the less attraction it will have for the nucleus.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62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Quantum-Mechanical Explanation for the Group Trend in Atomic Radius</a:t>
            </a:r>
            <a:endParaRPr lang="en-US" sz="2800" dirty="0">
              <a:solidFill>
                <a:schemeClr val="tx1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7347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5638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6000" dirty="0">
                <a:solidFill>
                  <a:srgbClr val="000000"/>
                </a:solidFill>
                <a:latin typeface="Arial" charset="0"/>
              </a:rPr>
              <a:t>Traversing down a group adds a principal energy level.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0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Quantum-Mechanical Explanation for the Group Trend in Atomic Radius</a:t>
            </a:r>
            <a:endParaRPr lang="en-US" sz="2800" dirty="0">
              <a:solidFill>
                <a:schemeClr val="tx1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7347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5638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6000" dirty="0">
                <a:solidFill>
                  <a:srgbClr val="000000"/>
                </a:solidFill>
                <a:latin typeface="Arial" charset="0"/>
              </a:rPr>
              <a:t>The larger the principal energy level an orbital is in, the larger its volume.</a:t>
            </a:r>
            <a:endParaRPr lang="en-US" sz="6000" dirty="0">
              <a:solidFill>
                <a:srgbClr val="000000"/>
              </a:solidFill>
              <a:latin typeface="Arial" charset="0"/>
              <a:sym typeface="Symbol" charset="0"/>
            </a:endParaRPr>
          </a:p>
          <a:p>
            <a:pPr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05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Quantum-Mechanical Explanation for the Group Trend in Atomic Radius</a:t>
            </a:r>
            <a:endParaRPr lang="en-US" sz="2800" dirty="0">
              <a:solidFill>
                <a:schemeClr val="tx1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7347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638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6600" dirty="0">
                <a:solidFill>
                  <a:srgbClr val="000000"/>
                </a:solidFill>
                <a:latin typeface="Arial" charset="0"/>
                <a:sym typeface="Symbol" charset="0"/>
              </a:rPr>
              <a:t>Quantum-mechanics predicts the atoms should get larger down a column.</a:t>
            </a:r>
            <a:endParaRPr lang="en-US" sz="66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50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Period Trend in Atomic Radius</a:t>
            </a:r>
            <a:endParaRPr lang="en-US" sz="280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9395" name="Content Placeholder 4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343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800" dirty="0">
                <a:solidFill>
                  <a:srgbClr val="000000"/>
                </a:solidFill>
                <a:latin typeface="Arial" charset="0"/>
              </a:rPr>
              <a:t>The larger the effective nuclear charge an electron experiences, the stronger the attraction it will have for the nucleus.</a:t>
            </a:r>
          </a:p>
        </p:txBody>
      </p:sp>
    </p:spTree>
    <p:extLst>
      <p:ext uri="{BB962C8B-B14F-4D97-AF65-F5344CB8AC3E}">
        <p14:creationId xmlns:p14="http://schemas.microsoft.com/office/powerpoint/2010/main" val="702222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m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1011238"/>
            <a:ext cx="9121775" cy="483552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609600"/>
          </a:xfrm>
        </p:spPr>
        <p:txBody>
          <a:bodyPr/>
          <a:lstStyle/>
          <a:p>
            <a:r>
              <a: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Types of electromagnetic radiation:</a:t>
            </a:r>
            <a:br>
              <a: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endParaRPr lang="en-US" sz="1800" b="0" dirty="0">
              <a:solidFill>
                <a:srgbClr val="000000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0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Period Trend in Atomic Radius</a:t>
            </a:r>
            <a:endParaRPr lang="en-US" sz="280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939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343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0000"/>
                </a:solidFill>
                <a:latin typeface="Arial" charset="0"/>
              </a:rPr>
              <a:t>The stronger the attraction the valence electrons have for the nucleus, the closer their average distance will be to the nucleus.</a:t>
            </a:r>
          </a:p>
        </p:txBody>
      </p:sp>
    </p:spTree>
    <p:extLst>
      <p:ext uri="{BB962C8B-B14F-4D97-AF65-F5344CB8AC3E}">
        <p14:creationId xmlns:p14="http://schemas.microsoft.com/office/powerpoint/2010/main" val="1799832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Period Trend in Atomic Radius</a:t>
            </a:r>
            <a:endParaRPr lang="en-US" sz="280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939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343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5400" dirty="0">
                <a:solidFill>
                  <a:srgbClr val="000000"/>
                </a:solidFill>
                <a:latin typeface="Arial" charset="0"/>
              </a:rPr>
              <a:t>Traversing across a period increases the effective nuclear charge on the valence electrons.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55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Period Trend in Atomic Radius</a:t>
            </a:r>
            <a:endParaRPr lang="en-US" sz="280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5939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343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5400" dirty="0">
                <a:solidFill>
                  <a:srgbClr val="000000"/>
                </a:solidFill>
                <a:latin typeface="Arial" charset="0"/>
                <a:sym typeface="Symbol" charset="0"/>
              </a:rPr>
              <a:t>Quantum-mechanics predicts the atoms should get smaller across a period.</a:t>
            </a:r>
            <a:endParaRPr lang="en-US" sz="5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78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576263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charset="0"/>
                <a:cs typeface="ヒラギノ角ゴ Pro W3" charset="0"/>
              </a:rPr>
              <a:t>Trends in Ionic Radius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1000" y="609600"/>
            <a:ext cx="845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Ions in the same group have the same charge.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Ion size increases down the column.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Higher valence shell, larger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</a:rPr>
              <a:t>Cations</a:t>
            </a:r>
            <a:r>
              <a:rPr lang="en-US" sz="2600" dirty="0">
                <a:solidFill>
                  <a:srgbClr val="000000"/>
                </a:solidFill>
              </a:rPr>
              <a:t> are smaller than neutral atoms; anions are larger than neutral atoms.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</a:rPr>
              <a:t>Cations</a:t>
            </a:r>
            <a:r>
              <a:rPr lang="en-US" sz="2600" dirty="0">
                <a:solidFill>
                  <a:srgbClr val="000000"/>
                </a:solidFill>
              </a:rPr>
              <a:t> are smaller than anions.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Except </a:t>
            </a:r>
            <a:r>
              <a:rPr lang="en-US" sz="2600" dirty="0" err="1">
                <a:solidFill>
                  <a:srgbClr val="000000"/>
                </a:solidFill>
              </a:rPr>
              <a:t>Rb</a:t>
            </a:r>
            <a:r>
              <a:rPr lang="en-US" sz="2600" baseline="30000" dirty="0">
                <a:solidFill>
                  <a:srgbClr val="000000"/>
                </a:solidFill>
              </a:rPr>
              <a:t>+</a:t>
            </a:r>
            <a:r>
              <a:rPr lang="en-US" sz="2600" dirty="0">
                <a:solidFill>
                  <a:srgbClr val="000000"/>
                </a:solidFill>
              </a:rPr>
              <a:t> and Cs</a:t>
            </a:r>
            <a:r>
              <a:rPr lang="en-US" sz="2600" baseline="30000" dirty="0">
                <a:solidFill>
                  <a:srgbClr val="000000"/>
                </a:solidFill>
              </a:rPr>
              <a:t>+</a:t>
            </a:r>
            <a:r>
              <a:rPr lang="en-US" sz="2600" dirty="0">
                <a:solidFill>
                  <a:srgbClr val="000000"/>
                </a:solidFill>
              </a:rPr>
              <a:t> bigger or same size as F</a:t>
            </a:r>
            <a:r>
              <a:rPr lang="en-US" sz="2600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sz="2600" dirty="0">
                <a:solidFill>
                  <a:srgbClr val="000000"/>
                </a:solidFill>
              </a:rPr>
              <a:t> and O</a:t>
            </a:r>
            <a:r>
              <a:rPr lang="en-US" sz="2600" baseline="30000" dirty="0">
                <a:solidFill>
                  <a:srgbClr val="000000"/>
                </a:solidFill>
              </a:rPr>
              <a:t>2</a:t>
            </a:r>
            <a:r>
              <a:rPr lang="en-US" sz="2600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sz="2600" dirty="0">
                <a:solidFill>
                  <a:srgbClr val="000000"/>
                </a:solidFill>
                <a:cs typeface="Arial" charset="0"/>
              </a:rPr>
              <a:t>.</a:t>
            </a:r>
            <a:r>
              <a:rPr lang="en-US" sz="2600" dirty="0">
                <a:solidFill>
                  <a:srgbClr val="000000"/>
                </a:solidFill>
              </a:rPr>
              <a:t> 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Larger positive charge = smaller </a:t>
            </a:r>
            <a:r>
              <a:rPr lang="en-US" sz="2600" dirty="0" err="1">
                <a:solidFill>
                  <a:srgbClr val="000000"/>
                </a:solidFill>
              </a:rPr>
              <a:t>cation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For isoelectronic species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Isoelectronic = same electron configuration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Larger negative charge = larger anion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For isoelectronic species</a:t>
            </a:r>
          </a:p>
        </p:txBody>
      </p:sp>
    </p:spTree>
    <p:extLst>
      <p:ext uri="{BB962C8B-B14F-4D97-AF65-F5344CB8AC3E}">
        <p14:creationId xmlns:p14="http://schemas.microsoft.com/office/powerpoint/2010/main" val="3472363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6"/>
          <p:cNvSpPr>
            <a:spLocks noGrp="1"/>
          </p:cNvSpPr>
          <p:nvPr>
            <p:ph type="title"/>
          </p:nvPr>
        </p:nvSpPr>
        <p:spPr>
          <a:xfrm>
            <a:off x="762000" y="2133600"/>
            <a:ext cx="2133600" cy="62653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Periodic Trends in Ionic Radius</a:t>
            </a:r>
          </a:p>
        </p:txBody>
      </p:sp>
      <p:pic>
        <p:nvPicPr>
          <p:cNvPr id="65539" name="Picture 4" descr="08_1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r="853" b="2556"/>
          <a:stretch>
            <a:fillRect/>
          </a:stretch>
        </p:blipFill>
        <p:spPr bwMode="auto">
          <a:xfrm>
            <a:off x="4038600" y="228600"/>
            <a:ext cx="44513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34574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6"/>
          <p:cNvSpPr>
            <a:spLocks noGrp="1"/>
          </p:cNvSpPr>
          <p:nvPr>
            <p:ph type="title"/>
          </p:nvPr>
        </p:nvSpPr>
        <p:spPr>
          <a:xfrm>
            <a:off x="228600" y="1752600"/>
            <a:ext cx="2514600" cy="533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Periodic Trends in Ionic Radius</a:t>
            </a:r>
          </a:p>
        </p:txBody>
      </p:sp>
      <p:pic>
        <p:nvPicPr>
          <p:cNvPr id="68611" name="Picture 4" descr="08_1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t="241" b="2556"/>
          <a:stretch>
            <a:fillRect/>
          </a:stretch>
        </p:blipFill>
        <p:spPr bwMode="auto">
          <a:xfrm>
            <a:off x="3810000" y="152400"/>
            <a:ext cx="27971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0109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576263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Ionization Energy (IE)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4175" y="1143000"/>
            <a:ext cx="84629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20000"/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Minimum energy needed to remove an electron from an atom or ion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ü"/>
            </a:pPr>
            <a:r>
              <a:rPr lang="en-US" sz="2600" dirty="0">
                <a:solidFill>
                  <a:srgbClr val="000000"/>
                </a:solidFill>
              </a:rPr>
              <a:t>Gas state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ü"/>
            </a:pPr>
            <a:r>
              <a:rPr lang="en-US" sz="2600" dirty="0">
                <a:solidFill>
                  <a:srgbClr val="000000"/>
                </a:solidFill>
              </a:rPr>
              <a:t>Endothermic process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ü"/>
            </a:pPr>
            <a:r>
              <a:rPr lang="en-US" sz="2600" dirty="0">
                <a:solidFill>
                  <a:srgbClr val="000000"/>
                </a:solidFill>
              </a:rPr>
              <a:t>Valence electron easiest to remove, lowest IE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ü"/>
            </a:pPr>
            <a:r>
              <a:rPr lang="en-US" sz="2600" dirty="0">
                <a:solidFill>
                  <a:srgbClr val="000000"/>
                </a:solidFill>
              </a:rPr>
              <a:t>M(g) + IE</a:t>
            </a:r>
            <a:r>
              <a:rPr lang="en-US" sz="2600" baseline="-25000" dirty="0">
                <a:solidFill>
                  <a:srgbClr val="000000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  <a:sym typeface="Symbol" charset="0"/>
              </a:rPr>
              <a:t> M</a:t>
            </a:r>
            <a:r>
              <a:rPr lang="en-US" sz="2600" baseline="30000" dirty="0">
                <a:solidFill>
                  <a:srgbClr val="000000"/>
                </a:solidFill>
                <a:sym typeface="Symbol" charset="0"/>
              </a:rPr>
              <a:t>1+</a:t>
            </a:r>
            <a:r>
              <a:rPr lang="en-US" sz="2600" dirty="0">
                <a:solidFill>
                  <a:srgbClr val="000000"/>
                </a:solidFill>
                <a:sym typeface="Symbol" charset="0"/>
              </a:rPr>
              <a:t>(g) + 1 e</a:t>
            </a:r>
            <a:r>
              <a:rPr lang="en-US" sz="2600" baseline="30000" dirty="0">
                <a:solidFill>
                  <a:srgbClr val="000000"/>
                </a:solidFill>
                <a:sym typeface="Symbol" charset="0"/>
              </a:rPr>
              <a:t>–</a:t>
            </a:r>
            <a:r>
              <a:rPr lang="en-US" sz="2600" dirty="0">
                <a:solidFill>
                  <a:srgbClr val="000000"/>
                </a:solidFill>
                <a:sym typeface="Symbo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ü"/>
            </a:pPr>
            <a:r>
              <a:rPr lang="en-US" sz="2600" dirty="0">
                <a:solidFill>
                  <a:srgbClr val="000000"/>
                </a:solidFill>
                <a:sym typeface="Symbol" charset="0"/>
              </a:rPr>
              <a:t>M</a:t>
            </a:r>
            <a:r>
              <a:rPr lang="en-US" sz="2600" baseline="30000" dirty="0">
                <a:solidFill>
                  <a:srgbClr val="000000"/>
                </a:solidFill>
                <a:sym typeface="Symbol" charset="0"/>
              </a:rPr>
              <a:t>+1</a:t>
            </a:r>
            <a:r>
              <a:rPr lang="en-US" sz="2600" dirty="0">
                <a:solidFill>
                  <a:srgbClr val="000000"/>
                </a:solidFill>
                <a:sym typeface="Symbol" charset="0"/>
              </a:rPr>
              <a:t>(g) + IE</a:t>
            </a:r>
            <a:r>
              <a:rPr lang="en-US" sz="2600" baseline="-25000" dirty="0">
                <a:solidFill>
                  <a:srgbClr val="000000"/>
                </a:solidFill>
                <a:sym typeface="Symbol" charset="0"/>
              </a:rPr>
              <a:t>2</a:t>
            </a:r>
            <a:r>
              <a:rPr lang="en-US" sz="2600" dirty="0">
                <a:solidFill>
                  <a:srgbClr val="000000"/>
                </a:solidFill>
                <a:sym typeface="Symbol" charset="0"/>
              </a:rPr>
              <a:t>  M</a:t>
            </a:r>
            <a:r>
              <a:rPr lang="en-US" sz="2600" baseline="30000" dirty="0">
                <a:solidFill>
                  <a:srgbClr val="000000"/>
                </a:solidFill>
                <a:sym typeface="Symbol" charset="0"/>
              </a:rPr>
              <a:t>2+</a:t>
            </a:r>
            <a:r>
              <a:rPr lang="en-US" sz="2600" dirty="0">
                <a:solidFill>
                  <a:srgbClr val="000000"/>
                </a:solidFill>
                <a:sym typeface="Symbol" charset="0"/>
              </a:rPr>
              <a:t>(g) + 1 e</a:t>
            </a:r>
            <a:r>
              <a:rPr lang="en-US" sz="2600" baseline="30000" dirty="0">
                <a:solidFill>
                  <a:srgbClr val="000000"/>
                </a:solidFill>
                <a:sym typeface="Symbol" charset="0"/>
              </a:rPr>
              <a:t>–</a:t>
            </a:r>
            <a:endParaRPr lang="en-US" sz="2600" dirty="0">
              <a:solidFill>
                <a:srgbClr val="000000"/>
              </a:solidFill>
            </a:endParaRPr>
          </a:p>
          <a:p>
            <a:pPr marL="1143000" lvl="2" indent="-228600">
              <a:spcBef>
                <a:spcPct val="20000"/>
              </a:spcBef>
              <a:buFont typeface="Wingdings" charset="0"/>
              <a:buChar char="Ø"/>
            </a:pPr>
            <a:r>
              <a:rPr lang="en-US" dirty="0">
                <a:solidFill>
                  <a:srgbClr val="000000"/>
                </a:solidFill>
              </a:rPr>
              <a:t>First ionization energy = energy to remove electron from neutral atom, second IE = energy to remove from 1+ ion, etc.</a:t>
            </a:r>
          </a:p>
        </p:txBody>
      </p:sp>
    </p:spTree>
    <p:extLst>
      <p:ext uri="{BB962C8B-B14F-4D97-AF65-F5344CB8AC3E}">
        <p14:creationId xmlns:p14="http://schemas.microsoft.com/office/powerpoint/2010/main" val="619778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914400" y="990600"/>
            <a:ext cx="752000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 Increases for successive electrons taken from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   the same atom</a:t>
            </a:r>
          </a:p>
          <a:p>
            <a:pPr eaLnBrk="0" hangingPunct="0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562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 Tends to increase across a period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133600" y="2362200"/>
            <a:ext cx="64860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cs typeface="Arial" charset="0"/>
              </a:rPr>
              <a:t>Electrons in the same quantum level do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cs typeface="Arial" charset="0"/>
              </a:rPr>
              <a:t>not shield as effectively as electrons in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cs typeface="Arial" charset="0"/>
              </a:rPr>
              <a:t>inner levels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  <a:sym typeface="Symbol"/>
              </a:rPr>
              <a:t> protons,  Energy required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447800" y="3657600"/>
            <a:ext cx="716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    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Irregularities at half filled and filled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cs typeface="Arial" charset="0"/>
              </a:rPr>
              <a:t>     sublevels due to extra repulsion of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cs typeface="Arial" charset="0"/>
              </a:rPr>
              <a:t>     electrons paired in orbitals, making them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cs typeface="Arial" charset="0"/>
              </a:rPr>
              <a:t>     easier to remove</a:t>
            </a:r>
          </a:p>
          <a:p>
            <a:pPr eaLnBrk="0" hangingPunct="0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127125" y="5303838"/>
            <a:ext cx="539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 Tends to decrease down a group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179638" y="5715000"/>
            <a:ext cx="58769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Outer electrons are farther from the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Nucleus, more shielding effect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762000" y="0"/>
            <a:ext cx="7407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</a:rPr>
              <a:t>Ionization Energy: the energy required to remove an electron from an atom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autoUpdateAnimBg="0"/>
      <p:bldP spid="55300" grpId="0" autoUpdateAnimBg="0"/>
      <p:bldP spid="55301" grpId="0" autoUpdateAnimBg="0"/>
      <p:bldP spid="55302" grpId="0" autoUpdateAnimBg="0"/>
      <p:bldP spid="5530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08_1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"/>
          <a:stretch>
            <a:fillRect/>
          </a:stretch>
        </p:blipFill>
        <p:spPr bwMode="auto">
          <a:xfrm>
            <a:off x="533400" y="422275"/>
            <a:ext cx="80010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88826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08_1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68" b="2222"/>
          <a:stretch>
            <a:fillRect/>
          </a:stretch>
        </p:blipFill>
        <p:spPr bwMode="auto">
          <a:xfrm>
            <a:off x="1371600" y="0"/>
            <a:ext cx="6858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886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352800" y="16764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 i="1" dirty="0">
                <a:solidFill>
                  <a:srgbClr val="FF0000"/>
                </a:solidFill>
              </a:rPr>
              <a:t>E = h</a:t>
            </a:r>
            <a:r>
              <a:rPr lang="en-US" sz="3600" i="1" dirty="0">
                <a:solidFill>
                  <a:srgbClr val="FF0000"/>
                </a:solidFill>
                <a:sym typeface="Symbol" pitchFamily="18" charset="2"/>
              </a:rPr>
              <a:t>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55725" y="2560638"/>
            <a:ext cx="6401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Energy, in units of Joules (kg·m</a:t>
            </a:r>
            <a:r>
              <a:rPr lang="en-US" sz="2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  <a:r>
              <a:rPr lang="en-US" sz="2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baseline="300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358900" y="3200400"/>
            <a:ext cx="656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Planck’s constant (6.626 x 10</a:t>
            </a:r>
            <a:r>
              <a:rPr lang="en-US" sz="2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-34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J·s)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95400" y="3932238"/>
            <a:ext cx="68098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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=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frequency, in units of hertz (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hz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sec</a:t>
            </a:r>
            <a:r>
              <a:rPr lang="en-US" sz="2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-1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US" sz="2400" i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0" hangingPunct="0"/>
            <a:endParaRPr lang="en-US" sz="2400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5240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00"/>
                </a:solidFill>
              </a:rPr>
              <a:t>The energy (</a:t>
            </a:r>
            <a:r>
              <a:rPr lang="en-US" sz="2800" i="1" dirty="0">
                <a:solidFill>
                  <a:srgbClr val="000000"/>
                </a:solidFill>
              </a:rPr>
              <a:t>E </a:t>
            </a:r>
            <a:r>
              <a:rPr lang="en-US" sz="2800" dirty="0">
                <a:solidFill>
                  <a:srgbClr val="000000"/>
                </a:solidFill>
              </a:rPr>
              <a:t>) of electromagnetic radiation is directly proportional to the frequency (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</a:t>
            </a:r>
            <a:r>
              <a:rPr lang="en-US" sz="2800" dirty="0">
                <a:solidFill>
                  <a:srgbClr val="000000"/>
                </a:solidFill>
              </a:rPr>
              <a:t>) of the radiation.</a:t>
            </a:r>
          </a:p>
        </p:txBody>
      </p:sp>
    </p:spTree>
    <p:extLst>
      <p:ext uri="{BB962C8B-B14F-4D97-AF65-F5344CB8AC3E}">
        <p14:creationId xmlns:p14="http://schemas.microsoft.com/office/powerpoint/2010/main" val="17021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 Trends in First Ionization Energy</a:t>
            </a:r>
          </a:p>
        </p:txBody>
      </p:sp>
      <p:sp>
        <p:nvSpPr>
          <p:cNvPr id="75779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4800" dirty="0">
                <a:solidFill>
                  <a:schemeClr val="tx1"/>
                </a:solidFill>
                <a:latin typeface="Arial" charset="0"/>
              </a:rPr>
              <a:t>The strength of attraction is related to the most probable distance the valence electrons are from the nucleus and the effective nuclear charge the valence electrons experience.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00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 Trends in First Ionization Energy</a:t>
            </a:r>
          </a:p>
        </p:txBody>
      </p:sp>
      <p:sp>
        <p:nvSpPr>
          <p:cNvPr id="75779" name="Content Placeholder 4"/>
          <p:cNvSpPr>
            <a:spLocks noGrp="1"/>
          </p:cNvSpPr>
          <p:nvPr>
            <p:ph idx="1"/>
          </p:nvPr>
        </p:nvSpPr>
        <p:spPr>
          <a:xfrm>
            <a:off x="208722" y="1524000"/>
            <a:ext cx="89154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4800" dirty="0">
                <a:solidFill>
                  <a:schemeClr val="tx1"/>
                </a:solidFill>
                <a:latin typeface="Arial" charset="0"/>
              </a:rPr>
              <a:t>The larger the orbital an electron is in, the farther its most probable distance will be from the nucleus and the less attraction it will have for the nucleus.</a:t>
            </a:r>
            <a:endParaRPr lang="en-US" sz="4800" dirty="0">
              <a:solidFill>
                <a:schemeClr val="tx1"/>
              </a:solidFill>
              <a:latin typeface="Arial" charset="0"/>
              <a:sym typeface="Symbol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76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 Trends in First Ionization Energy</a:t>
            </a:r>
          </a:p>
        </p:txBody>
      </p:sp>
      <p:sp>
        <p:nvSpPr>
          <p:cNvPr id="75779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5400" dirty="0">
                <a:solidFill>
                  <a:schemeClr val="tx1"/>
                </a:solidFill>
                <a:latin typeface="Arial" charset="0"/>
                <a:sym typeface="Symbol" charset="0"/>
              </a:rPr>
              <a:t>Quantum-mechanics predicts the atom</a:t>
            </a:r>
            <a:r>
              <a:rPr lang="ja-JP" altLang="en-US" sz="5400" dirty="0">
                <a:solidFill>
                  <a:schemeClr val="tx1"/>
                </a:solidFill>
                <a:latin typeface="Arial" charset="0"/>
                <a:sym typeface="Symbol" charset="0"/>
              </a:rPr>
              <a:t>’</a:t>
            </a:r>
            <a:r>
              <a:rPr lang="en-US" altLang="ja-JP" sz="5400" dirty="0">
                <a:solidFill>
                  <a:schemeClr val="tx1"/>
                </a:solidFill>
                <a:latin typeface="Arial" charset="0"/>
                <a:sym typeface="Symbol" charset="0"/>
              </a:rPr>
              <a:t>s first ionization energy should get lower down a column.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3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 Trends in First Ionization Energy</a:t>
            </a:r>
          </a:p>
        </p:txBody>
      </p:sp>
      <p:sp>
        <p:nvSpPr>
          <p:cNvPr id="75779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5400" dirty="0">
                <a:solidFill>
                  <a:schemeClr val="tx1"/>
                </a:solidFill>
                <a:latin typeface="Arial" charset="0"/>
              </a:rPr>
              <a:t>Traversing across a period increases the effective nuclear charge on the valence electrons.</a:t>
            </a:r>
            <a:endParaRPr lang="en-US" sz="5400" dirty="0">
              <a:solidFill>
                <a:schemeClr val="tx1"/>
              </a:solidFill>
              <a:latin typeface="Arial" charset="0"/>
              <a:sym typeface="Symbol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9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Quantum-Mechanical Explanation for the  Trends in First Ionization Energy</a:t>
            </a:r>
          </a:p>
        </p:txBody>
      </p:sp>
      <p:sp>
        <p:nvSpPr>
          <p:cNvPr id="75779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5400" dirty="0">
                <a:solidFill>
                  <a:schemeClr val="tx1"/>
                </a:solidFill>
                <a:latin typeface="Arial" charset="0"/>
                <a:sym typeface="Symbol" charset="0"/>
              </a:rPr>
              <a:t>Quantum-mechanics predicts the atom</a:t>
            </a:r>
            <a:r>
              <a:rPr lang="ja-JP" altLang="en-US" sz="5400" dirty="0">
                <a:solidFill>
                  <a:schemeClr val="tx1"/>
                </a:solidFill>
                <a:latin typeface="Arial" charset="0"/>
                <a:sym typeface="Symbol" charset="0"/>
              </a:rPr>
              <a:t>’</a:t>
            </a:r>
            <a:r>
              <a:rPr lang="en-US" altLang="ja-JP" sz="5400" dirty="0">
                <a:solidFill>
                  <a:schemeClr val="tx1"/>
                </a:solidFill>
                <a:latin typeface="Arial" charset="0"/>
                <a:sym typeface="Symbol" charset="0"/>
              </a:rPr>
              <a:t>s first ionization energy should get larger across a period.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93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 descr="08_01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862" r="1651" b="4520"/>
          <a:stretch>
            <a:fillRect/>
          </a:stretch>
        </p:blipFill>
        <p:spPr bwMode="auto">
          <a:xfrm>
            <a:off x="457200" y="1538288"/>
            <a:ext cx="8305800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 txBox="1">
            <a:spLocks noChangeArrowheads="1"/>
          </p:cNvSpPr>
          <p:nvPr/>
        </p:nvSpPr>
        <p:spPr bwMode="auto">
          <a:xfrm>
            <a:off x="381000" y="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</a:rPr>
              <a:t>Trends in Second and Successive Ionization Energies</a:t>
            </a:r>
          </a:p>
        </p:txBody>
      </p:sp>
    </p:spTree>
    <p:extLst>
      <p:ext uri="{BB962C8B-B14F-4D97-AF65-F5344CB8AC3E}">
        <p14:creationId xmlns:p14="http://schemas.microsoft.com/office/powerpoint/2010/main" val="418452006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576263"/>
          </a:xfrm>
        </p:spPr>
        <p:txBody>
          <a:bodyPr lIns="90488" tIns="44450" rIns="90488" bIns="44450"/>
          <a:lstStyle/>
          <a:p>
            <a:pPr eaLnBrk="1" hangingPunct="1"/>
            <a:r>
              <a:rPr lang="en-US">
                <a:latin typeface="Arial" charset="0"/>
                <a:cs typeface="ヒラギノ角ゴ Pro W3" charset="0"/>
              </a:rPr>
              <a:t>Electron Affinity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84175" y="1066800"/>
            <a:ext cx="86931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Energy is released when an neutral atom gains an electron. 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CHANGE in ENERGY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600" b="0" dirty="0">
                <a:solidFill>
                  <a:srgbClr val="000000"/>
                </a:solidFill>
                <a:latin typeface="Arial"/>
                <a:cs typeface="Arial"/>
              </a:rPr>
              <a:t>Gas state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600" b="0" dirty="0">
                <a:solidFill>
                  <a:srgbClr val="000000"/>
                </a:solidFill>
                <a:latin typeface="Arial"/>
                <a:cs typeface="Arial"/>
              </a:rPr>
              <a:t>M(g) + 1e</a:t>
            </a:r>
            <a:r>
              <a:rPr lang="en-US" sz="2600" b="0" baseline="30000" dirty="0">
                <a:solidFill>
                  <a:srgbClr val="000000"/>
                </a:solidFill>
                <a:latin typeface="Arial"/>
                <a:cs typeface="Arial"/>
              </a:rPr>
              <a:t>−</a:t>
            </a:r>
            <a:r>
              <a:rPr lang="en-US" sz="26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600" b="0" dirty="0">
                <a:solidFill>
                  <a:srgbClr val="000000"/>
                </a:solidFill>
                <a:latin typeface="Arial"/>
                <a:cs typeface="Arial"/>
                <a:sym typeface="Symbol" charset="0"/>
              </a:rPr>
              <a:t> M</a:t>
            </a:r>
            <a:r>
              <a:rPr lang="en-US" sz="2600" b="0" baseline="30000" dirty="0">
                <a:solidFill>
                  <a:srgbClr val="000000"/>
                </a:solidFill>
                <a:latin typeface="Arial"/>
                <a:cs typeface="Arial"/>
                <a:sym typeface="Symbol" charset="0"/>
              </a:rPr>
              <a:t>1−</a:t>
            </a:r>
            <a:r>
              <a:rPr lang="en-US" sz="2600" b="0" dirty="0">
                <a:solidFill>
                  <a:srgbClr val="000000"/>
                </a:solidFill>
                <a:latin typeface="Arial"/>
                <a:cs typeface="Arial"/>
                <a:sym typeface="Symbol" charset="0"/>
              </a:rPr>
              <a:t>(g) + EA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Electron affinity is defined as exothermic (−), </a:t>
            </a:r>
            <a:b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but may actually be endothermic (+).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600" b="0" dirty="0">
                <a:solidFill>
                  <a:srgbClr val="000000"/>
                </a:solidFill>
                <a:latin typeface="Arial"/>
                <a:cs typeface="Arial"/>
              </a:rPr>
              <a:t>Some alkali earth metals and all noble gases are endothermic. Why?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The more energy that is released, the larger the electron affinity.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600" b="0" dirty="0">
                <a:solidFill>
                  <a:srgbClr val="000000"/>
                </a:solidFill>
                <a:latin typeface="Arial"/>
                <a:cs typeface="Arial"/>
              </a:rPr>
              <a:t>The more negative the number, the larger the EA.</a:t>
            </a:r>
          </a:p>
        </p:txBody>
      </p:sp>
    </p:spTree>
    <p:extLst>
      <p:ext uri="{BB962C8B-B14F-4D97-AF65-F5344CB8AC3E}">
        <p14:creationId xmlns:p14="http://schemas.microsoft.com/office/powerpoint/2010/main" val="536702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579438"/>
          </a:xfrm>
        </p:spPr>
        <p:txBody>
          <a:bodyPr/>
          <a:lstStyle/>
          <a:p>
            <a:r>
              <a:rPr lang="en-US">
                <a:latin typeface="Arial" charset="0"/>
                <a:cs typeface="ヒラギノ角ゴ Pro W3" charset="0"/>
              </a:rPr>
              <a:t>Trends in Electron Affinity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914400"/>
            <a:ext cx="8534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Alkali metals decrease electron affinity down the column.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But not all groups do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Generally irregular increase in EA from second period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to third period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Generally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 increases across period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Becomes more negative from left to right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Not absolute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Group 5A generally lower EA than expected because extra electron must pair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Groups 2A and 8A generally very low EA because added electron goes into higher energy level or sublevel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Highest EA in any period = halogen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21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 descr="08_1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 b="4276"/>
          <a:stretch>
            <a:fillRect/>
          </a:stretch>
        </p:blipFill>
        <p:spPr bwMode="auto">
          <a:xfrm>
            <a:off x="228600" y="87313"/>
            <a:ext cx="8686800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75048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electronaffini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9144000" cy="4267200"/>
          </a:xfrm>
          <a:noFill/>
          <a:ln/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41325" y="301625"/>
            <a:ext cx="8169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Table of Electron Affinities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0628" y="0"/>
            <a:ext cx="23482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Long </a:t>
            </a:r>
          </a:p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Wavelength</a:t>
            </a:r>
          </a:p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=</a:t>
            </a:r>
          </a:p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Low Frequency</a:t>
            </a:r>
          </a:p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=</a:t>
            </a:r>
          </a:p>
          <a:p>
            <a:pPr algn="ctr" eaLnBrk="0" hangingPunct="0"/>
            <a:r>
              <a:rPr lang="en-US" sz="2400" dirty="0">
                <a:solidFill>
                  <a:schemeClr val="tx1"/>
                </a:solidFill>
              </a:rPr>
              <a:t>Low ENERGY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5889" y="2743200"/>
            <a:ext cx="247014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Short </a:t>
            </a:r>
          </a:p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Wavelength</a:t>
            </a:r>
          </a:p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=</a:t>
            </a:r>
          </a:p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High Frequency</a:t>
            </a:r>
          </a:p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=</a:t>
            </a:r>
          </a:p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High ENERGY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>
                <a:effectLst>
                  <a:outerShdw blurRad="38100" dist="38100" dir="2700000" algn="tl">
                    <a:srgbClr val="808080"/>
                  </a:outerShdw>
                </a:effectLst>
              </a:rPr>
              <a:t>Wavelength Table</a:t>
            </a:r>
          </a:p>
        </p:txBody>
      </p:sp>
      <p:pic>
        <p:nvPicPr>
          <p:cNvPr id="12293" name="Picture 5" descr="natureofwav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0188" y="152400"/>
            <a:ext cx="6373812" cy="6629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0287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0"/>
            <a:ext cx="7772400" cy="576263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Arial" charset="0"/>
                <a:cs typeface="Arial" charset="0"/>
              </a:rPr>
              <a:t>Electronegativity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914400"/>
            <a:ext cx="8686800" cy="4572000"/>
          </a:xfrm>
        </p:spPr>
        <p:txBody>
          <a:bodyPr lIns="90488" tIns="44450" rIns="90488" bIns="44450"/>
          <a:lstStyle/>
          <a:p>
            <a:r>
              <a:rPr lang="en-US" dirty="0">
                <a:latin typeface="Arial" charset="0"/>
              </a:rPr>
              <a:t>The ability of an atom to attract bonding electrons to itself is called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electronegativity</a:t>
            </a:r>
            <a:r>
              <a:rPr lang="en-US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Increases across period (left to right) and decreases down group (top to bottom)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Fluorine is the most electronegative element.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Francium is the least electronegative element.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Noble gas atoms are not assigned values.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Opposite of atomic size trend.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The larger the difference in electronegativity, the more polar the bond.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Negative end toward more electronegative atom.</a:t>
            </a:r>
          </a:p>
        </p:txBody>
      </p:sp>
    </p:spTree>
    <p:extLst>
      <p:ext uri="{BB962C8B-B14F-4D97-AF65-F5344CB8AC3E}">
        <p14:creationId xmlns:p14="http://schemas.microsoft.com/office/powerpoint/2010/main" val="870247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579438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Electronegativity Scale</a:t>
            </a:r>
          </a:p>
        </p:txBody>
      </p:sp>
      <p:pic>
        <p:nvPicPr>
          <p:cNvPr id="62467" name="Picture 5" descr="09_08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"/>
          <a:stretch>
            <a:fillRect/>
          </a:stretch>
        </p:blipFill>
        <p:spPr bwMode="auto">
          <a:xfrm>
            <a:off x="457200" y="685800"/>
            <a:ext cx="80772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59390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76263"/>
          </a:xfrm>
          <a:noFill/>
        </p:spPr>
        <p:txBody>
          <a:bodyPr lIns="90488" tIns="44450" rIns="90488" bIns="44450"/>
          <a:lstStyle/>
          <a:p>
            <a:r>
              <a:rPr lang="en-US" sz="3600" dirty="0">
                <a:latin typeface="Arial" charset="0"/>
                <a:cs typeface="Arial" charset="0"/>
              </a:rPr>
              <a:t>Electronegativity Difference and Bond Type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1066800"/>
            <a:ext cx="8077200" cy="34290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If the difference in electronegativity between bonded atoms is 0, the bond is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pure covalent</a:t>
            </a:r>
            <a:r>
              <a:rPr lang="en-US" sz="2800" dirty="0">
                <a:latin typeface="Arial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Equal sharing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If the difference in electronegativity between bonded atoms is 0.1 to 0.4, the bond is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nonpolar covalent</a:t>
            </a:r>
            <a:r>
              <a:rPr lang="en-US" sz="2800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If the difference in electronegativity between bonded atoms is 0.5 to 1.9, the bond is </a:t>
            </a:r>
            <a:br>
              <a:rPr lang="en-US" sz="2800" dirty="0">
                <a:latin typeface="Arial" charset="0"/>
              </a:rPr>
            </a:b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polar covalent</a:t>
            </a:r>
            <a:r>
              <a:rPr lang="en-US" sz="2800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If difference in electronegativity between bonded atoms is larger than or equal to 2.0, the bond is             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ionic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724025" y="5562600"/>
            <a:ext cx="164954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ja-JP" altLang="en-US" dirty="0">
                <a:solidFill>
                  <a:srgbClr val="0000FF"/>
                </a:solidFill>
              </a:rPr>
              <a:t>“</a:t>
            </a:r>
            <a:r>
              <a:rPr lang="en-US" dirty="0">
                <a:solidFill>
                  <a:srgbClr val="0000FF"/>
                </a:solidFill>
              </a:rPr>
              <a:t>100%</a:t>
            </a:r>
            <a:r>
              <a:rPr lang="ja-JP" altLang="en-US" dirty="0">
                <a:solidFill>
                  <a:srgbClr val="0000FF"/>
                </a:solidFill>
              </a:rPr>
              <a:t>”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8975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09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4"/>
          <a:stretch>
            <a:fillRect/>
          </a:stretch>
        </p:blipFill>
        <p:spPr bwMode="auto">
          <a:xfrm>
            <a:off x="303213" y="828675"/>
            <a:ext cx="8535987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6119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Bond Polarity</a:t>
            </a:r>
          </a:p>
        </p:txBody>
      </p:sp>
      <p:pic>
        <p:nvPicPr>
          <p:cNvPr id="65539" name="Picture 5" descr="09_01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>
            <a:fillRect/>
          </a:stretch>
        </p:blipFill>
        <p:spPr bwMode="auto">
          <a:xfrm>
            <a:off x="0" y="2105025"/>
            <a:ext cx="91440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071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0"/>
            <a:ext cx="7772400" cy="576263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Arial" charset="0"/>
                <a:cs typeface="Arial" charset="0"/>
              </a:rPr>
              <a:t>Bond Dipole Moments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838200"/>
            <a:ext cx="8839200" cy="4791075"/>
          </a:xfrm>
        </p:spPr>
        <p:txBody>
          <a:bodyPr lIns="90488" tIns="44450" rIns="90488" bIns="44450"/>
          <a:lstStyle/>
          <a:p>
            <a:pPr>
              <a:spcBef>
                <a:spcPct val="1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Dipole moment</a:t>
            </a:r>
            <a:r>
              <a:rPr lang="en-US" dirty="0">
                <a:latin typeface="Arial" charset="0"/>
              </a:rPr>
              <a:t>, </a:t>
            </a:r>
            <a:r>
              <a:rPr lang="en-US" dirty="0">
                <a:latin typeface="Symbol" charset="0"/>
              </a:rPr>
              <a:t>m</a:t>
            </a:r>
            <a:r>
              <a:rPr lang="en-US" dirty="0">
                <a:latin typeface="Arial" charset="0"/>
              </a:rPr>
              <a:t>, is a measure of bond polarity.</a:t>
            </a:r>
          </a:p>
          <a:p>
            <a:pPr lvl="1">
              <a:spcBef>
                <a:spcPct val="10000"/>
              </a:spcBef>
            </a:pPr>
            <a:r>
              <a:rPr lang="en-US" dirty="0">
                <a:latin typeface="Arial" charset="0"/>
              </a:rPr>
              <a:t>A dipole is a material with a + and </a:t>
            </a:r>
            <a:r>
              <a:rPr lang="en-US" dirty="0">
                <a:latin typeface="Arial" charset="0"/>
                <a:cs typeface="Arial" charset="0"/>
              </a:rPr>
              <a:t>− end.</a:t>
            </a:r>
            <a:endParaRPr lang="en-US" dirty="0">
              <a:latin typeface="Arial" charset="0"/>
            </a:endParaRPr>
          </a:p>
          <a:p>
            <a:pPr lvl="1">
              <a:spcBef>
                <a:spcPct val="10000"/>
              </a:spcBef>
            </a:pPr>
            <a:r>
              <a:rPr lang="en-US" dirty="0">
                <a:latin typeface="Arial" charset="0"/>
              </a:rPr>
              <a:t>it is directly proportional to the size of the partial charges and </a:t>
            </a:r>
            <a:r>
              <a:rPr lang="en-US" b="1" u="sng" dirty="0">
                <a:latin typeface="Arial" charset="0"/>
              </a:rPr>
              <a:t>directly</a:t>
            </a:r>
            <a:r>
              <a:rPr lang="en-US" dirty="0">
                <a:latin typeface="Arial" charset="0"/>
              </a:rPr>
              <a:t> proportional to the distance between them. </a:t>
            </a:r>
          </a:p>
          <a:p>
            <a:pPr marL="1085850" lvl="2">
              <a:spcBef>
                <a:spcPct val="10000"/>
              </a:spcBef>
            </a:pPr>
            <a:r>
              <a:rPr lang="en-US" sz="2200" dirty="0">
                <a:latin typeface="Symbol" charset="0"/>
              </a:rPr>
              <a:t>m</a:t>
            </a:r>
            <a:r>
              <a:rPr lang="en-US" sz="2200" dirty="0">
                <a:latin typeface="Arial" charset="0"/>
              </a:rPr>
              <a:t> = (</a:t>
            </a:r>
            <a:r>
              <a:rPr lang="en-US" sz="2200" i="1" dirty="0">
                <a:latin typeface="Arial" charset="0"/>
              </a:rPr>
              <a:t>q</a:t>
            </a:r>
            <a:r>
              <a:rPr lang="en-US" sz="2200" dirty="0">
                <a:latin typeface="Arial" charset="0"/>
              </a:rPr>
              <a:t>)(</a:t>
            </a:r>
            <a:r>
              <a:rPr lang="en-US" sz="2200" i="1" dirty="0">
                <a:latin typeface="Arial" charset="0"/>
              </a:rPr>
              <a:t>r</a:t>
            </a:r>
            <a:r>
              <a:rPr lang="en-US" sz="2200" dirty="0">
                <a:latin typeface="Arial" charset="0"/>
              </a:rPr>
              <a:t>)</a:t>
            </a:r>
          </a:p>
          <a:p>
            <a:pPr marL="1085850" lvl="2">
              <a:spcBef>
                <a:spcPct val="10000"/>
              </a:spcBef>
            </a:pPr>
            <a:r>
              <a:rPr lang="en-US" sz="2200" dirty="0">
                <a:latin typeface="Arial" charset="0"/>
              </a:rPr>
              <a:t>Not Coulomb</a:t>
            </a:r>
            <a:r>
              <a:rPr lang="ja-JP" altLang="en-US" sz="2200" dirty="0">
                <a:latin typeface="Arial" charset="0"/>
              </a:rPr>
              <a:t>’</a:t>
            </a:r>
            <a:r>
              <a:rPr lang="en-US" sz="2200" dirty="0">
                <a:latin typeface="Arial" charset="0"/>
              </a:rPr>
              <a:t>s law</a:t>
            </a:r>
          </a:p>
          <a:p>
            <a:pPr marL="1085850" lvl="2">
              <a:spcBef>
                <a:spcPct val="10000"/>
              </a:spcBef>
            </a:pPr>
            <a:r>
              <a:rPr lang="en-US" sz="2200" dirty="0">
                <a:latin typeface="Arial" charset="0"/>
              </a:rPr>
              <a:t>Measured in </a:t>
            </a:r>
            <a:r>
              <a:rPr lang="en-US" sz="2200" dirty="0" err="1">
                <a:latin typeface="Arial" charset="0"/>
              </a:rPr>
              <a:t>Debyes</a:t>
            </a:r>
            <a:r>
              <a:rPr lang="en-US" sz="2200" dirty="0">
                <a:latin typeface="Arial" charset="0"/>
              </a:rPr>
              <a:t>, D</a:t>
            </a:r>
          </a:p>
          <a:p>
            <a:pPr>
              <a:spcBef>
                <a:spcPct val="10000"/>
              </a:spcBef>
            </a:pPr>
            <a:r>
              <a:rPr lang="en-US" dirty="0">
                <a:latin typeface="Arial" charset="0"/>
              </a:rPr>
              <a:t>Generally, the more electrons two atoms share and the larger the atoms are, the larger the dipole moment.</a:t>
            </a:r>
          </a:p>
        </p:txBody>
      </p:sp>
    </p:spTree>
    <p:extLst>
      <p:ext uri="{BB962C8B-B14F-4D97-AF65-F5344CB8AC3E}">
        <p14:creationId xmlns:p14="http://schemas.microsoft.com/office/powerpoint/2010/main" val="2682793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685800"/>
          </a:xfrm>
        </p:spPr>
        <p:txBody>
          <a:bodyPr/>
          <a:lstStyle/>
          <a:p>
            <a:r>
              <a:rPr lang="en-US" sz="4000" b="1" dirty="0"/>
              <a:t>Summary of Periodic Trends</a:t>
            </a:r>
            <a:br>
              <a:rPr lang="en-US" sz="4000" b="1" dirty="0"/>
            </a:br>
            <a:r>
              <a:rPr lang="en-US" sz="2000" b="1" dirty="0"/>
              <a:t>In the locker</a:t>
            </a:r>
          </a:p>
        </p:txBody>
      </p:sp>
      <p:pic>
        <p:nvPicPr>
          <p:cNvPr id="62467" name="Picture 3" descr="periodictrend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990600"/>
            <a:ext cx="7543800" cy="5657850"/>
          </a:xfrm>
          <a:noFill/>
          <a:ln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066800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Magnetic Properties of Transition Metal Atoms and Ions</a:t>
            </a:r>
            <a:endParaRPr lang="en-US" sz="4000" b="0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1447800"/>
            <a:ext cx="8093075" cy="472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Electron configurations that result in unpaired electrons mean that the atom or ion will have a net magnetic field; this is called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paramagnetism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Will be attracted to a magnetic field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Electron configurations that result in all paired electrons mean that the atom or ion will have no magnetic field; this is called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diamagnetism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Slightly repelled by a magnetic field</a:t>
            </a:r>
          </a:p>
          <a:p>
            <a:pPr eaLnBrk="1" hangingPunct="1"/>
            <a:r>
              <a:rPr lang="en-US" sz="8000" dirty="0">
                <a:solidFill>
                  <a:srgbClr val="FF0000"/>
                </a:solidFill>
                <a:latin typeface="Arial" charset="0"/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2349252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Puzzle of the Atom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7543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 Protons and electrons are attracted to each other because of opposite charges</a:t>
            </a:r>
          </a:p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endParaRPr lang="en-US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 Electrically charged particles moving in a curved path give off energy</a:t>
            </a:r>
          </a:p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endParaRPr lang="en-US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 Despite these facts, atoms don’t collapse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Wave-Particle Duality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JJ Thomson won the Nobel prize for describing the electron as a particle.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1676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His son, George Thomson won the Nobel prize for describing the wave-like nature of the electron.</a:t>
            </a:r>
          </a:p>
        </p:txBody>
      </p:sp>
      <p:pic>
        <p:nvPicPr>
          <p:cNvPr id="6149" name="Picture 5" descr="jjthom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2241550" cy="3352800"/>
          </a:xfrm>
          <a:prstGeom prst="rect">
            <a:avLst/>
          </a:prstGeom>
          <a:noFill/>
        </p:spPr>
      </p:pic>
      <p:pic>
        <p:nvPicPr>
          <p:cNvPr id="6150" name="Picture 6" descr="gpthom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001963"/>
            <a:ext cx="2274888" cy="3246437"/>
          </a:xfrm>
          <a:prstGeom prst="rect">
            <a:avLst/>
          </a:prstGeom>
          <a:noFill/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362200" y="2667000"/>
            <a:ext cx="2057400" cy="1524000"/>
          </a:xfrm>
          <a:prstGeom prst="wedgeRoundRectCallout">
            <a:avLst>
              <a:gd name="adj1" fmla="val -66356"/>
              <a:gd name="adj2" fmla="val 71667"/>
              <a:gd name="adj3" fmla="val 16667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The electron is a particle!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4572000" y="2895600"/>
            <a:ext cx="2209800" cy="1600200"/>
          </a:xfrm>
          <a:prstGeom prst="wedgeRoundRectCallout">
            <a:avLst>
              <a:gd name="adj1" fmla="val 104023"/>
              <a:gd name="adj2" fmla="val 63690"/>
              <a:gd name="adj3" fmla="val 16667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The electron is an energy wave!</a:t>
            </a:r>
          </a:p>
        </p:txBody>
      </p:sp>
    </p:spTree>
    <p:extLst>
      <p:ext uri="{BB962C8B-B14F-4D97-AF65-F5344CB8AC3E}">
        <p14:creationId xmlns:p14="http://schemas.microsoft.com/office/powerpoint/2010/main" val="145974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51" grpId="0" animBg="1" autoUpdateAnimBg="0"/>
      <p:bldP spid="615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Wave properties</a:t>
            </a:r>
          </a:p>
        </p:txBody>
      </p:sp>
      <p:pic>
        <p:nvPicPr>
          <p:cNvPr id="123906" name="Picture 2" descr="http://mcat-review.org/wave-addi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905250" cy="2486025"/>
          </a:xfrm>
          <a:prstGeom prst="rect">
            <a:avLst/>
          </a:prstGeom>
          <a:noFill/>
        </p:spPr>
      </p:pic>
      <p:pic>
        <p:nvPicPr>
          <p:cNvPr id="123908" name="Picture 4" descr="http://www.hyperflight.com/images/wave-phase-addi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4067175" cy="503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79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Confused??? You’ve Got Company!</a:t>
            </a:r>
          </a:p>
        </p:txBody>
      </p:sp>
      <p:pic>
        <p:nvPicPr>
          <p:cNvPr id="7171" name="Picture 3" descr="edding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2487613" cy="4638675"/>
          </a:xfrm>
          <a:prstGeom prst="rect">
            <a:avLst/>
          </a:prstGeom>
          <a:noFill/>
        </p:spPr>
      </p:pic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276600" y="838200"/>
            <a:ext cx="5181600" cy="1752600"/>
          </a:xfrm>
          <a:prstGeom prst="wedgeRoundRectCallout">
            <a:avLst>
              <a:gd name="adj1" fmla="val -68384"/>
              <a:gd name="adj2" fmla="val 90759"/>
              <a:gd name="adj3" fmla="val 16667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“No familiar conceptions can be woven around the electron; something unknown is doing we don’t know what.”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76600" y="3048000"/>
            <a:ext cx="5349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Physicist Sir Arthur </a:t>
            </a:r>
            <a:r>
              <a:rPr lang="en-US" sz="2400" dirty="0" err="1">
                <a:solidFill>
                  <a:srgbClr val="FF0000"/>
                </a:solidFill>
                <a:cs typeface="Arial" charset="0"/>
              </a:rPr>
              <a:t>Eddington</a:t>
            </a:r>
            <a:endParaRPr lang="en-US" sz="2400" dirty="0">
              <a:solidFill>
                <a:srgbClr val="FF0000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i="1" u="sng" dirty="0">
                <a:solidFill>
                  <a:srgbClr val="FF0000"/>
                </a:solidFill>
                <a:cs typeface="Arial" charset="0"/>
              </a:rPr>
              <a:t>The Nature of the Physical World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i="1" dirty="0">
                <a:solidFill>
                  <a:srgbClr val="FF0000"/>
                </a:solidFill>
                <a:cs typeface="Arial" charset="0"/>
              </a:rPr>
              <a:t>1934</a:t>
            </a:r>
          </a:p>
        </p:txBody>
      </p:sp>
    </p:spTree>
    <p:extLst>
      <p:ext uri="{BB962C8B-B14F-4D97-AF65-F5344CB8AC3E}">
        <p14:creationId xmlns:p14="http://schemas.microsoft.com/office/powerpoint/2010/main" val="11854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 autoUpdateAnimBg="0"/>
      <p:bldP spid="7173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The Wave-like Electron</a:t>
            </a:r>
          </a:p>
        </p:txBody>
      </p:sp>
      <p:pic>
        <p:nvPicPr>
          <p:cNvPr id="8195" name="Picture 3" descr="brogl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33400"/>
            <a:ext cx="2590800" cy="3590714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3429000"/>
            <a:ext cx="238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Louis </a:t>
            </a:r>
            <a:r>
              <a:rPr lang="en-US" sz="2400" dirty="0" err="1"/>
              <a:t>deBroglie</a:t>
            </a:r>
            <a:endParaRPr lang="en-US" sz="2400" dirty="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048000" y="457200"/>
            <a:ext cx="5486400" cy="1447800"/>
          </a:xfrm>
          <a:prstGeom prst="wedgeRoundRectCallout">
            <a:avLst>
              <a:gd name="adj1" fmla="val -70717"/>
              <a:gd name="adj2" fmla="val 56651"/>
              <a:gd name="adj3" fmla="val 16667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</a:rPr>
              <a:t>The electron propagates through space as an energy wave. To understand the atom, one must understand the behavior of electromagnetic waves.</a:t>
            </a:r>
          </a:p>
        </p:txBody>
      </p:sp>
      <p:pic>
        <p:nvPicPr>
          <p:cNvPr id="74755" name="Picture 3" descr="http://www.chemistry.ucsc.edu/teaching/switkes/CHEM163A/Fall02/KWILSON/qm/37.de_Broglie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81200"/>
            <a:ext cx="4470400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18034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Light Travels through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space as a wave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Light transmits energy as a particle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Particles have wavelength, exhibited by diffraction patterns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Large particles have very short wavelength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All Matter exhibits both particle and wave properties</a:t>
            </a:r>
          </a:p>
        </p:txBody>
      </p:sp>
    </p:spTree>
    <p:extLst>
      <p:ext uri="{BB962C8B-B14F-4D97-AF65-F5344CB8AC3E}">
        <p14:creationId xmlns:p14="http://schemas.microsoft.com/office/powerpoint/2010/main" val="766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 autoUpdateAnimBg="0"/>
      <p:bldP spid="7" grpId="0" build="allAtOnce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isible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807325" cy="2708275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…produces all of the colors in a continuous spectrum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53340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Spectroscopic analysis of the visible spectrum…</a:t>
            </a:r>
            <a:b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3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38200" y="1447800"/>
            <a:ext cx="5402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…produces a “bright line” spectrum</a:t>
            </a:r>
          </a:p>
        </p:txBody>
      </p:sp>
      <p:pic>
        <p:nvPicPr>
          <p:cNvPr id="14339" name="Picture 3" descr="hydrogen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212013" cy="3692525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Spectroscopic analysis of the hydrogen spectrum…</a:t>
            </a:r>
          </a:p>
        </p:txBody>
      </p:sp>
    </p:spTree>
    <p:extLst>
      <p:ext uri="{BB962C8B-B14F-4D97-AF65-F5344CB8AC3E}">
        <p14:creationId xmlns:p14="http://schemas.microsoft.com/office/powerpoint/2010/main" val="3433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Electron Energy in Hydrogen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Bohr Model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Bohr Model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The electron moves around the nucleus only in certain allowed circular orbits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Bright line spectra confirms that only certain energies exist in the atom, and atom emits photons with definite wavelengths when the electron returns to a lower energy state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Energy levels available to the electron in the hydrogen atom</a:t>
            </a:r>
          </a:p>
        </p:txBody>
      </p:sp>
    </p:spTree>
    <p:extLst>
      <p:ext uri="{BB962C8B-B14F-4D97-AF65-F5344CB8AC3E}">
        <p14:creationId xmlns:p14="http://schemas.microsoft.com/office/powerpoint/2010/main" val="3138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Shortcomings of Bohr Model…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Bohr's model does not work for atoms other than hydrogen</a:t>
            </a:r>
          </a:p>
          <a:p>
            <a:pPr marL="514350" indent="-514350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2. Electron's do not move in circular orbits</a:t>
            </a:r>
          </a:p>
        </p:txBody>
      </p:sp>
    </p:spTree>
    <p:extLst>
      <p:ext uri="{BB962C8B-B14F-4D97-AF65-F5344CB8AC3E}">
        <p14:creationId xmlns:p14="http://schemas.microsoft.com/office/powerpoint/2010/main" val="21211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/>
              <a:t>Schrodinger Wave Equation</a:t>
            </a:r>
          </a:p>
        </p:txBody>
      </p:sp>
      <p:pic>
        <p:nvPicPr>
          <p:cNvPr id="27651" name="Picture 3" descr="schrodi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2530475" cy="3581400"/>
          </a:xfrm>
          <a:prstGeom prst="rect">
            <a:avLst/>
          </a:prstGeom>
          <a:noFill/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743200" y="1524000"/>
            <a:ext cx="5791200" cy="1828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2400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35101"/>
              </p:ext>
            </p:extLst>
          </p:nvPr>
        </p:nvGraphicFramePr>
        <p:xfrm>
          <a:off x="3733800" y="1752600"/>
          <a:ext cx="43434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02" name="Equation" r:id="rId4" imgW="2247840" imgH="571320" progId="">
                  <p:embed/>
                </p:oleObj>
              </mc:Choice>
              <mc:Fallback>
                <p:oleObj name="Equation" r:id="rId4" imgW="2247840" imgH="57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752600"/>
                        <a:ext cx="4343400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565525" y="4008438"/>
            <a:ext cx="542607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cs typeface="Arial" charset="0"/>
              </a:rPr>
              <a:t>Equation for </a:t>
            </a:r>
            <a:r>
              <a:rPr lang="en-US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probability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 of a single electron being found along a single axis (x-axis)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57200" y="5181600"/>
            <a:ext cx="286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Erwin Schrodinger</a:t>
            </a:r>
          </a:p>
        </p:txBody>
      </p:sp>
    </p:spTree>
    <p:extLst>
      <p:ext uri="{BB962C8B-B14F-4D97-AF65-F5344CB8AC3E}">
        <p14:creationId xmlns:p14="http://schemas.microsoft.com/office/powerpoint/2010/main" val="96356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Heisenberg Uncertainty Principle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86200" y="3124200"/>
            <a:ext cx="480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You can find out where the electron is, but not where it is going.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410200" y="44196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OR…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962400" y="4876800"/>
            <a:ext cx="480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You can find out where the electron is going, but not where it is!</a:t>
            </a:r>
          </a:p>
        </p:txBody>
      </p:sp>
      <p:pic>
        <p:nvPicPr>
          <p:cNvPr id="28678" name="Picture 6" descr="Heisenberg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3060700" cy="4140200"/>
          </a:xfrm>
          <a:prstGeom prst="rect">
            <a:avLst/>
          </a:prstGeom>
          <a:noFill/>
        </p:spPr>
      </p:pic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429000" y="914400"/>
            <a:ext cx="5029200" cy="1676400"/>
          </a:xfrm>
          <a:prstGeom prst="wedgeRoundRectCallout">
            <a:avLst>
              <a:gd name="adj1" fmla="val -42139"/>
              <a:gd name="adj2" fmla="val 67236"/>
              <a:gd name="adj3" fmla="val 16667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“One cannot simultaneously determine both the position and momentum of an electron.”</a:t>
            </a:r>
          </a:p>
          <a:p>
            <a:pPr algn="ctr" eaLnBrk="0" hangingPunct="0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89253" y="5151438"/>
            <a:ext cx="18282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Werner</a:t>
            </a:r>
          </a:p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Heisenberg</a:t>
            </a:r>
          </a:p>
        </p:txBody>
      </p:sp>
    </p:spTree>
    <p:extLst>
      <p:ext uri="{BB962C8B-B14F-4D97-AF65-F5344CB8AC3E}">
        <p14:creationId xmlns:p14="http://schemas.microsoft.com/office/powerpoint/2010/main" val="403717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  <p:bldP spid="28677" grpId="0" autoUpdateAnimBg="0"/>
      <p:bldP spid="28679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52400" y="427038"/>
            <a:ext cx="8762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Which of the orbital types in the 3</a:t>
            </a:r>
            <a:r>
              <a:rPr lang="en-US" sz="2400" baseline="30000" dirty="0">
                <a:solidFill>
                  <a:srgbClr val="000000"/>
                </a:solidFill>
              </a:rPr>
              <a:t>rd</a:t>
            </a:r>
            <a:r>
              <a:rPr lang="en-US" sz="2400" dirty="0">
                <a:solidFill>
                  <a:srgbClr val="000000"/>
                </a:solidFill>
              </a:rPr>
              <a:t> energy level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does not seem to have a “node”?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172200" y="2971800"/>
            <a:ext cx="193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 dirty="0">
                <a:solidFill>
                  <a:schemeClr val="tx1"/>
                </a:solidFill>
              </a:rPr>
              <a:t>WHY NOT?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477000" y="6096000"/>
            <a:ext cx="2057400" cy="381000"/>
          </a:xfrm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Penetration #2</a:t>
            </a:r>
          </a:p>
        </p:txBody>
      </p:sp>
      <p:pic>
        <p:nvPicPr>
          <p:cNvPr id="31749" name="Picture 5" descr="penetratio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00200"/>
            <a:ext cx="5715000" cy="46878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3428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Quantum Numbers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22325" y="1189038"/>
            <a:ext cx="74072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/>
              <a:t>Each electron in an atom has a unique set of 4 quantum numbers which describe it.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2000" y="2743200"/>
            <a:ext cx="8077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dirty="0"/>
              <a:t>Principal quantum number, n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/>
              <a:t> Angular momentum quantum number, </a:t>
            </a:r>
            <a:r>
              <a:rPr lang="en-US" i="1" dirty="0"/>
              <a:t>l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/>
              <a:t> Magnetic quantum number, m or m</a:t>
            </a:r>
            <a:r>
              <a:rPr lang="en-US" i="1" baseline="-25000" dirty="0"/>
              <a:t>l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/>
              <a:t> Spin quantum number, s or m</a:t>
            </a:r>
            <a:r>
              <a:rPr lang="en-US" baseline="-25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375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Relating Frequency, Wavelength and Energy</a:t>
            </a:r>
          </a:p>
        </p:txBody>
      </p:sp>
      <p:graphicFrame>
        <p:nvGraphicFramePr>
          <p:cNvPr id="69636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7400" y="2133600"/>
          <a:ext cx="1828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3" name="Equation" r:id="rId3" imgW="393480" imgH="203040" progId="Equation.3">
                  <p:embed/>
                </p:oleObj>
              </mc:Choice>
              <mc:Fallback>
                <p:oleObj name="Equation" r:id="rId3" imgW="393480" imgH="203040" progId="Equation.3">
                  <p:embed/>
                  <p:pic>
                    <p:nvPicPr>
                      <p:cNvPr id="696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33600"/>
                        <a:ext cx="182880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2133600"/>
          <a:ext cx="2057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4" name="Equation" r:id="rId5" imgW="457200" imgH="203040" progId="Equation.3">
                  <p:embed/>
                </p:oleObj>
              </mc:Choice>
              <mc:Fallback>
                <p:oleObj name="Equation" r:id="rId5" imgW="457200" imgH="203040" progId="Equation.3">
                  <p:embed/>
                  <p:pic>
                    <p:nvPicPr>
                      <p:cNvPr id="696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133600"/>
                        <a:ext cx="2057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81200" y="4191000"/>
          <a:ext cx="2133600" cy="18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5" name="Equation" r:id="rId7" imgW="457200" imgH="393480" progId="Equation.3">
                  <p:embed/>
                </p:oleObj>
              </mc:Choice>
              <mc:Fallback>
                <p:oleObj name="Equation" r:id="rId7" imgW="457200" imgH="393480" progId="Equation.3">
                  <p:embed/>
                  <p:pic>
                    <p:nvPicPr>
                      <p:cNvPr id="696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2133600" cy="183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838200" y="34290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Common re-arrangements:</a:t>
            </a:r>
          </a:p>
        </p:txBody>
      </p:sp>
      <p:graphicFrame>
        <p:nvGraphicFramePr>
          <p:cNvPr id="69643" name="Object 1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562600" y="4191000"/>
          <a:ext cx="205740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6" name="Equation" r:id="rId9" imgW="431640" imgH="393480" progId="Equation.3">
                  <p:embed/>
                </p:oleObj>
              </mc:Choice>
              <mc:Fallback>
                <p:oleObj name="Equation" r:id="rId9" imgW="431640" imgH="393480" progId="Equation.3">
                  <p:embed/>
                  <p:pic>
                    <p:nvPicPr>
                      <p:cNvPr id="696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91000"/>
                        <a:ext cx="2057400" cy="187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38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/>
              <a:t>Pauli Exclusion Principle</a:t>
            </a:r>
          </a:p>
        </p:txBody>
      </p:sp>
      <p:pic>
        <p:nvPicPr>
          <p:cNvPr id="19459" name="Picture 3" descr="nobelpaul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2478088" cy="3505200"/>
          </a:xfrm>
          <a:prstGeom prst="rect">
            <a:avLst/>
          </a:prstGeom>
          <a:noFill/>
        </p:spPr>
      </p:pic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048000" y="1371600"/>
            <a:ext cx="4800600" cy="1447800"/>
          </a:xfrm>
          <a:prstGeom prst="wedgeRoundRectCallout">
            <a:avLst>
              <a:gd name="adj1" fmla="val -45338"/>
              <a:gd name="adj2" fmla="val 71162"/>
              <a:gd name="adj3" fmla="val 16667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2400"/>
              <a:t>No two electrons in an atom can have the same four quantum numbers.</a:t>
            </a:r>
          </a:p>
          <a:p>
            <a:pPr algn="ctr" eaLnBrk="0" hangingPunct="0"/>
            <a:endParaRPr lang="en-US" sz="24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38200" y="4648200"/>
            <a:ext cx="168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Wolfgang </a:t>
            </a:r>
          </a:p>
          <a:p>
            <a:pPr algn="ctr" eaLnBrk="0" hangingPunct="0"/>
            <a:r>
              <a:rPr lang="en-US" sz="2400"/>
              <a:t>Pauli</a:t>
            </a:r>
          </a:p>
        </p:txBody>
      </p:sp>
    </p:spTree>
    <p:extLst>
      <p:ext uri="{BB962C8B-B14F-4D97-AF65-F5344CB8AC3E}">
        <p14:creationId xmlns:p14="http://schemas.microsoft.com/office/powerpoint/2010/main" val="21852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Principal Quantum Number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90600" y="1143000"/>
            <a:ext cx="7331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Generally symbolized by n, it denotes the shell (energy level) in which the electron is located. </a:t>
            </a:r>
          </a:p>
        </p:txBody>
      </p:sp>
      <p:pic>
        <p:nvPicPr>
          <p:cNvPr id="20484" name="Picture 4" descr="energylev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0"/>
            <a:ext cx="3108325" cy="3017838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6800" y="2667000"/>
            <a:ext cx="3902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Number of electrons that can fit in a shell: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286000" y="3657600"/>
            <a:ext cx="88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/>
              <a:t>2n</a:t>
            </a:r>
            <a:r>
              <a:rPr lang="en-US" sz="3600" baseline="3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623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5" grpId="0" autoUpdateAnimBg="0"/>
      <p:bldP spid="20486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Angular Momentum Quantum Number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7864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The angular momentum quantum number, generally symbolized by l, denotes the orbital (subshell) in which the electron is located. </a:t>
            </a:r>
          </a:p>
        </p:txBody>
      </p:sp>
      <p:pic>
        <p:nvPicPr>
          <p:cNvPr id="21508" name="Picture 4" descr="orbital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2667000"/>
            <a:ext cx="6553200" cy="3073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02673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Magnetic Quantum Number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7940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The magnetic quantum number, generally symbolized by </a:t>
            </a:r>
            <a:r>
              <a:rPr lang="en-US" sz="2400" i="1"/>
              <a:t>m</a:t>
            </a:r>
            <a:r>
              <a:rPr lang="en-US" sz="2400"/>
              <a:t>, denotes the orientation of the electron’s orbital with respect to the three axes in space. </a:t>
            </a:r>
          </a:p>
        </p:txBody>
      </p:sp>
      <p:pic>
        <p:nvPicPr>
          <p:cNvPr id="22532" name="Picture 4" descr="magneticq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743200"/>
            <a:ext cx="8153400" cy="32242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9136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Spin Quantum Number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78644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/>
              <a:t>Spin quantum number denotes the behavior (direction of spin) of an electron within a magnetic field.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66800" y="2209800"/>
            <a:ext cx="717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/>
              <a:t>Possibilities for electron spin: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048000" y="2971800"/>
          <a:ext cx="8842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3" imgW="253800" imgH="393480" progId="">
                  <p:embed/>
                </p:oleObj>
              </mc:Choice>
              <mc:Fallback>
                <p:oleObj name="Equation" r:id="rId3" imgW="25380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1800"/>
                        <a:ext cx="88423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029200" y="2971800"/>
          <a:ext cx="8858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5" imgW="253800" imgH="393480" progId="">
                  <p:embed/>
                </p:oleObj>
              </mc:Choice>
              <mc:Fallback>
                <p:oleObj name="Equation" r:id="rId5" imgW="25380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971800"/>
                        <a:ext cx="88582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6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/>
              <a:t>Assigning the Numbers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7635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/>
              <a:t> The three quantum numbers (</a:t>
            </a:r>
            <a:r>
              <a:rPr lang="en-US" sz="2400" i="1"/>
              <a:t>n</a:t>
            </a:r>
            <a:r>
              <a:rPr lang="en-US" sz="2400"/>
              <a:t>, </a:t>
            </a:r>
            <a:r>
              <a:rPr lang="en-US" sz="2400" i="1"/>
              <a:t>l</a:t>
            </a:r>
            <a:r>
              <a:rPr lang="en-US" sz="2400"/>
              <a:t>, and </a:t>
            </a:r>
            <a:r>
              <a:rPr lang="en-US" sz="2400" i="1"/>
              <a:t>m</a:t>
            </a:r>
            <a:r>
              <a:rPr lang="en-US" sz="2400"/>
              <a:t>) are integers.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/>
              <a:t> The principal quantum number (</a:t>
            </a:r>
            <a:r>
              <a:rPr lang="en-US" sz="2400" i="1"/>
              <a:t>n</a:t>
            </a:r>
            <a:r>
              <a:rPr lang="en-US" sz="2400"/>
              <a:t>) cannot be zero. 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/>
              <a:t> </a:t>
            </a:r>
            <a:r>
              <a:rPr lang="en-US" sz="2400" i="1"/>
              <a:t>n</a:t>
            </a:r>
            <a:r>
              <a:rPr lang="en-US" sz="2400"/>
              <a:t> must be 1, 2, 3, etc.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/>
              <a:t> The angular momentum quantum number (</a:t>
            </a:r>
            <a:r>
              <a:rPr lang="en-US" sz="2400" i="1"/>
              <a:t>l </a:t>
            </a:r>
            <a:r>
              <a:rPr lang="en-US" sz="2400"/>
              <a:t>) can be any integer between 0 and n - 1.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/>
              <a:t> For </a:t>
            </a:r>
            <a:r>
              <a:rPr lang="en-US" sz="2400" i="1"/>
              <a:t>n</a:t>
            </a:r>
            <a:r>
              <a:rPr lang="en-US" sz="2400"/>
              <a:t> = 3, </a:t>
            </a:r>
            <a:r>
              <a:rPr lang="en-US" sz="2400" i="1"/>
              <a:t>l</a:t>
            </a:r>
            <a:r>
              <a:rPr lang="en-US" sz="2400"/>
              <a:t> </a:t>
            </a:r>
            <a:r>
              <a:rPr lang="en-US" sz="2400">
                <a:latin typeface="Monotype Corsiva" pitchFamily="66" charset="0"/>
              </a:rPr>
              <a:t> </a:t>
            </a:r>
            <a:r>
              <a:rPr lang="en-US" sz="2400"/>
              <a:t>can be either 0, 1, or 2.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/>
              <a:t> The magnetic quantum number (</a:t>
            </a:r>
            <a:r>
              <a:rPr lang="en-US" sz="2400" i="1"/>
              <a:t>m</a:t>
            </a:r>
            <a:r>
              <a:rPr lang="en-US" sz="2400" i="1" baseline="-25000"/>
              <a:t>l</a:t>
            </a:r>
            <a:r>
              <a:rPr lang="en-US" sz="2400"/>
              <a:t>) can be any integer between -</a:t>
            </a:r>
            <a:r>
              <a:rPr lang="en-US" sz="2400" i="1"/>
              <a:t>l</a:t>
            </a:r>
            <a:r>
              <a:rPr lang="en-US" sz="2400"/>
              <a:t> and +</a:t>
            </a:r>
            <a:r>
              <a:rPr lang="en-US" sz="2400" i="1"/>
              <a:t>l</a:t>
            </a:r>
            <a:r>
              <a:rPr lang="en-US" sz="2400"/>
              <a:t>.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/>
              <a:t> For </a:t>
            </a:r>
            <a:r>
              <a:rPr lang="en-US" sz="2400" i="1"/>
              <a:t>l</a:t>
            </a:r>
            <a:r>
              <a:rPr lang="en-US" sz="2400"/>
              <a:t> = 2, </a:t>
            </a:r>
            <a:r>
              <a:rPr lang="en-US" sz="2400" i="1"/>
              <a:t>m</a:t>
            </a:r>
            <a:r>
              <a:rPr lang="en-US" sz="2400"/>
              <a:t> can be either -2, -1, 0, +1, +2. </a:t>
            </a:r>
          </a:p>
        </p:txBody>
      </p:sp>
    </p:spTree>
    <p:extLst>
      <p:ext uri="{BB962C8B-B14F-4D97-AF65-F5344CB8AC3E}">
        <p14:creationId xmlns:p14="http://schemas.microsoft.com/office/powerpoint/2010/main" val="102606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2800" b="0">
                <a:effectLst>
                  <a:outerShdw blurRad="38100" dist="38100" dir="2700000" algn="tl">
                    <a:srgbClr val="808080"/>
                  </a:outerShdw>
                </a:effectLst>
              </a:rPr>
              <a:t>Principle, angular momentum, and magnetic quantum numbers: </a:t>
            </a:r>
            <a:r>
              <a:rPr lang="en-US" sz="2800" b="0" i="1">
                <a:effectLst>
                  <a:outerShdw blurRad="38100" dist="38100" dir="2700000" algn="tl">
                    <a:srgbClr val="808080"/>
                  </a:outerShdw>
                </a:effectLst>
              </a:rPr>
              <a:t>n</a:t>
            </a:r>
            <a:r>
              <a:rPr lang="en-US" sz="2800" b="0">
                <a:effectLst>
                  <a:outerShdw blurRad="38100" dist="38100" dir="2700000" algn="tl">
                    <a:srgbClr val="808080"/>
                  </a:outerShdw>
                </a:effectLst>
              </a:rPr>
              <a:t>, </a:t>
            </a:r>
            <a:r>
              <a:rPr lang="en-US" sz="2800" b="0" i="1">
                <a:effectLst>
                  <a:outerShdw blurRad="38100" dist="38100" dir="2700000" algn="tl">
                    <a:srgbClr val="808080"/>
                  </a:outerShdw>
                </a:effectLst>
              </a:rPr>
              <a:t>l</a:t>
            </a:r>
            <a:r>
              <a:rPr lang="en-US" sz="2800" b="0">
                <a:effectLst>
                  <a:outerShdw blurRad="38100" dist="38100" dir="2700000" algn="tl">
                    <a:srgbClr val="808080"/>
                  </a:outerShdw>
                </a:effectLst>
              </a:rPr>
              <a:t>, and </a:t>
            </a:r>
            <a:r>
              <a:rPr lang="en-US" sz="2800" b="0" i="1">
                <a:effectLst>
                  <a:outerShdw blurRad="38100" dist="38100" dir="2700000" algn="tl">
                    <a:srgbClr val="808080"/>
                  </a:outerShdw>
                </a:effectLst>
              </a:rPr>
              <a:t>m</a:t>
            </a:r>
            <a:r>
              <a:rPr lang="en-US" sz="2800" b="0" i="1" baseline="-25000">
                <a:effectLst>
                  <a:outerShdw blurRad="38100" dist="38100" dir="2700000" algn="tl">
                    <a:srgbClr val="808080"/>
                  </a:outerShdw>
                </a:effectLst>
              </a:rPr>
              <a:t>l</a:t>
            </a:r>
          </a:p>
        </p:txBody>
      </p:sp>
      <p:pic>
        <p:nvPicPr>
          <p:cNvPr id="24579" name="Picture 3" descr="orbital_tab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95400"/>
            <a:ext cx="8686800" cy="52117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0403469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41325" y="503238"/>
            <a:ext cx="80535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 orbital has a spherical shape centered around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the origin of the three axes in space.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0" y="5715000"/>
            <a:ext cx="3200400" cy="533400"/>
          </a:xfrm>
        </p:spPr>
        <p:txBody>
          <a:bodyPr/>
          <a:lstStyle/>
          <a:p>
            <a:r>
              <a:rPr lang="en-US" sz="1200" i="1">
                <a:solidFill>
                  <a:schemeClr val="tx1"/>
                </a:solidFill>
                <a:effectLst/>
              </a:rPr>
              <a:t>s</a:t>
            </a:r>
            <a:r>
              <a:rPr lang="en-US" sz="1200">
                <a:solidFill>
                  <a:schemeClr val="tx1"/>
                </a:solidFill>
                <a:effectLst/>
              </a:rPr>
              <a:t> orbital shape</a:t>
            </a:r>
          </a:p>
        </p:txBody>
      </p:sp>
      <p:pic>
        <p:nvPicPr>
          <p:cNvPr id="32772" name="Picture 4" descr="sorbit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676400"/>
            <a:ext cx="3324225" cy="31337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9294328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066800" y="685800"/>
            <a:ext cx="7467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There are three dumbbell-shaped </a:t>
            </a:r>
            <a:r>
              <a:rPr lang="en-US" sz="2400" i="1" dirty="0">
                <a:solidFill>
                  <a:srgbClr val="000000"/>
                </a:solidFill>
              </a:rPr>
              <a:t>p</a:t>
            </a:r>
            <a:r>
              <a:rPr lang="en-US" sz="2400" dirty="0">
                <a:solidFill>
                  <a:srgbClr val="000000"/>
                </a:solidFill>
              </a:rPr>
              <a:t> orbitals in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each energy level above n = 1, each assigned to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its own axis (x, y and z) in space.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orbital shape</a:t>
            </a:r>
          </a:p>
        </p:txBody>
      </p:sp>
      <p:pic>
        <p:nvPicPr>
          <p:cNvPr id="33796" name="Picture 4" descr="p_orbital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905000"/>
            <a:ext cx="6324600" cy="47434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635093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724400" y="457200"/>
            <a:ext cx="441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Things get a bit more complicated with the five </a:t>
            </a:r>
            <a:r>
              <a:rPr lang="en-US" sz="2400" i="1" dirty="0">
                <a:solidFill>
                  <a:srgbClr val="000000"/>
                </a:solidFill>
              </a:rPr>
              <a:t>d </a:t>
            </a:r>
            <a:r>
              <a:rPr lang="en-US" sz="2400" dirty="0">
                <a:solidFill>
                  <a:srgbClr val="000000"/>
                </a:solidFill>
              </a:rPr>
              <a:t>orbitals that are found in the </a:t>
            </a:r>
            <a:r>
              <a:rPr lang="en-US" sz="2400" i="1" dirty="0">
                <a:solidFill>
                  <a:srgbClr val="000000"/>
                </a:solidFill>
              </a:rPr>
              <a:t>d</a:t>
            </a:r>
            <a:r>
              <a:rPr lang="en-US" sz="2400" dirty="0">
                <a:solidFill>
                  <a:srgbClr val="000000"/>
                </a:solidFill>
              </a:rPr>
              <a:t> sublevels beginning with n = 3.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To remember the shapes, think of: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715000" y="3962400"/>
            <a:ext cx="2743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…and a “</a:t>
            </a:r>
            <a:r>
              <a:rPr lang="en-US" sz="2400" u="sng" dirty="0" err="1">
                <a:solidFill>
                  <a:srgbClr val="000000"/>
                </a:solidFill>
              </a:rPr>
              <a:t>d</a:t>
            </a:r>
            <a:r>
              <a:rPr lang="en-US" sz="2400" dirty="0" err="1">
                <a:solidFill>
                  <a:srgbClr val="000000"/>
                </a:solidFill>
              </a:rPr>
              <a:t>umbell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with a </a:t>
            </a:r>
            <a:r>
              <a:rPr lang="en-US" sz="2400" u="sng" dirty="0">
                <a:solidFill>
                  <a:srgbClr val="000000"/>
                </a:solidFill>
              </a:rPr>
              <a:t>d</a:t>
            </a:r>
            <a:r>
              <a:rPr lang="en-US" sz="2400" dirty="0">
                <a:solidFill>
                  <a:srgbClr val="000000"/>
                </a:solidFill>
              </a:rPr>
              <a:t>onut”!</a:t>
            </a:r>
          </a:p>
          <a:p>
            <a:pPr eaLnBrk="0" hangingPunct="0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4821" name="Picture 5" descr="d-orbital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4800"/>
            <a:ext cx="4668838" cy="6096000"/>
          </a:xfrm>
          <a:noFill/>
          <a:ln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562600" y="32004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“</a:t>
            </a:r>
            <a:r>
              <a:rPr lang="en-US" sz="2400" u="sng" dirty="0">
                <a:solidFill>
                  <a:srgbClr val="000000"/>
                </a:solidFill>
              </a:rPr>
              <a:t>d</a:t>
            </a:r>
            <a:r>
              <a:rPr lang="en-US" sz="2400" dirty="0">
                <a:solidFill>
                  <a:srgbClr val="000000"/>
                </a:solidFill>
              </a:rPr>
              <a:t>ouble </a:t>
            </a:r>
            <a:r>
              <a:rPr lang="en-US" sz="2400" u="sng" dirty="0" err="1">
                <a:solidFill>
                  <a:srgbClr val="000000"/>
                </a:solidFill>
              </a:rPr>
              <a:t>d</a:t>
            </a:r>
            <a:r>
              <a:rPr lang="en-US" sz="2400" dirty="0" err="1">
                <a:solidFill>
                  <a:srgbClr val="000000"/>
                </a:solidFill>
              </a:rPr>
              <a:t>umbells</a:t>
            </a:r>
            <a:r>
              <a:rPr lang="en-US" sz="2400" dirty="0">
                <a:solidFill>
                  <a:srgbClr val="000000"/>
                </a:solidFill>
              </a:rPr>
              <a:t>”</a:t>
            </a:r>
            <a:endParaRPr lang="en-US" sz="2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3733800" cy="1143000"/>
          </a:xfrm>
        </p:spPr>
        <p:txBody>
          <a:bodyPr/>
          <a:lstStyle/>
          <a:p>
            <a:r>
              <a:rPr lang="en-US" sz="1200" i="1" dirty="0">
                <a:solidFill>
                  <a:schemeClr val="tx1"/>
                </a:solidFill>
                <a:effectLst/>
              </a:rPr>
              <a:t>d</a:t>
            </a:r>
            <a:r>
              <a:rPr lang="en-US" sz="1200" dirty="0">
                <a:solidFill>
                  <a:schemeClr val="tx1"/>
                </a:solidFill>
                <a:effectLst/>
              </a:rPr>
              <a:t> orbital shapes</a:t>
            </a:r>
          </a:p>
        </p:txBody>
      </p:sp>
    </p:spTree>
    <p:extLst>
      <p:ext uri="{BB962C8B-B14F-4D97-AF65-F5344CB8AC3E}">
        <p14:creationId xmlns:p14="http://schemas.microsoft.com/office/powerpoint/2010/main" val="33882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0"/>
            <a:ext cx="7772400" cy="576263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Shielding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28600" y="609600"/>
            <a:ext cx="8686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20000"/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In a </a:t>
            </a:r>
            <a:r>
              <a:rPr lang="en-US" dirty="0" err="1">
                <a:solidFill>
                  <a:srgbClr val="000000"/>
                </a:solidFill>
              </a:rPr>
              <a:t>multielectron</a:t>
            </a:r>
            <a:r>
              <a:rPr lang="en-US" dirty="0">
                <a:solidFill>
                  <a:srgbClr val="000000"/>
                </a:solidFill>
              </a:rPr>
              <a:t> system, electrons are simultaneously attracted to the nucleus and repelled by each other.</a:t>
            </a:r>
          </a:p>
          <a:p>
            <a:pPr marL="342900" indent="-342900">
              <a:spcBef>
                <a:spcPct val="20000"/>
              </a:spcBef>
              <a:buSzPct val="120000"/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Outer electrons are </a:t>
            </a:r>
            <a:r>
              <a:rPr lang="en-US" b="1" i="1" dirty="0">
                <a:solidFill>
                  <a:srgbClr val="000000"/>
                </a:solidFill>
              </a:rPr>
              <a:t>shielded</a:t>
            </a:r>
            <a:r>
              <a:rPr lang="en-US" dirty="0">
                <a:solidFill>
                  <a:srgbClr val="000000"/>
                </a:solidFill>
              </a:rPr>
              <a:t> from the nucleus by the core electrons.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ü"/>
            </a:pPr>
            <a:r>
              <a:rPr lang="en-US" dirty="0">
                <a:solidFill>
                  <a:srgbClr val="000000"/>
                </a:solidFill>
              </a:rPr>
              <a:t>Shielding effect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ü"/>
            </a:pPr>
            <a:r>
              <a:rPr lang="en-US" dirty="0">
                <a:solidFill>
                  <a:srgbClr val="000000"/>
                </a:solidFill>
              </a:rPr>
              <a:t>Outer electrons do not effectively screen for each other.</a:t>
            </a:r>
          </a:p>
          <a:p>
            <a:pPr marL="342900" indent="-342900">
              <a:spcBef>
                <a:spcPct val="20000"/>
              </a:spcBef>
              <a:buSzPct val="120000"/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The shielding causes the outer electrons to </a:t>
            </a:r>
            <a:r>
              <a:rPr lang="en-US" b="1" dirty="0">
                <a:solidFill>
                  <a:srgbClr val="000000"/>
                </a:solidFill>
              </a:rPr>
              <a:t>not</a:t>
            </a:r>
            <a:r>
              <a:rPr lang="en-US" dirty="0">
                <a:solidFill>
                  <a:srgbClr val="000000"/>
                </a:solidFill>
              </a:rPr>
              <a:t> experience the full strength of the nuclear charge.</a:t>
            </a:r>
          </a:p>
        </p:txBody>
      </p:sp>
    </p:spTree>
    <p:extLst>
      <p:ext uri="{BB962C8B-B14F-4D97-AF65-F5344CB8AC3E}">
        <p14:creationId xmlns:p14="http://schemas.microsoft.com/office/powerpoint/2010/main" val="882518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76800" cy="457200"/>
          </a:xfrm>
        </p:spPr>
        <p:txBody>
          <a:bodyPr/>
          <a:lstStyle/>
          <a:p>
            <a:r>
              <a:rPr lang="en-US" sz="3200" u="sng">
                <a:effectLst>
                  <a:outerShdw blurRad="38100" dist="38100" dir="2700000" algn="tl">
                    <a:srgbClr val="808080"/>
                  </a:outerShdw>
                </a:effectLst>
              </a:rPr>
              <a:t>Shape of f orbitals</a:t>
            </a:r>
          </a:p>
        </p:txBody>
      </p:sp>
      <p:pic>
        <p:nvPicPr>
          <p:cNvPr id="35843" name="Picture 3" descr="f_orbit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93923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orbital_filling_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620000" cy="57150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u="sng">
                <a:effectLst>
                  <a:outerShdw blurRad="38100" dist="38100" dir="2700000" algn="tl">
                    <a:srgbClr val="808080"/>
                  </a:outerShdw>
                </a:effectLst>
              </a:rPr>
              <a:t>Orbital filling table</a:t>
            </a:r>
          </a:p>
        </p:txBody>
      </p:sp>
    </p:spTree>
    <p:extLst>
      <p:ext uri="{BB962C8B-B14F-4D97-AF65-F5344CB8AC3E}">
        <p14:creationId xmlns:p14="http://schemas.microsoft.com/office/powerpoint/2010/main" val="10712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Electron configuration of the elements of the first three series</a:t>
            </a:r>
          </a:p>
        </p:txBody>
      </p:sp>
      <p:pic>
        <p:nvPicPr>
          <p:cNvPr id="37891" name="Picture 3" descr="configno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1905000"/>
            <a:ext cx="9051925" cy="3475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9353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Irregular confirmations of Cr and Cu</a:t>
            </a:r>
          </a:p>
        </p:txBody>
      </p:sp>
      <p:pic>
        <p:nvPicPr>
          <p:cNvPr id="38915" name="Picture 3" descr="Cr_and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32888" cy="3371850"/>
          </a:xfrm>
          <a:prstGeom prst="rect">
            <a:avLst/>
          </a:prstGeom>
          <a:noFill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Chromium steals a 4s electron to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half fill </a:t>
            </a:r>
            <a:r>
              <a:rPr lang="en-US" sz="2400" dirty="0">
                <a:solidFill>
                  <a:srgbClr val="000000"/>
                </a:solidFill>
              </a:rPr>
              <a:t>its 3d sublevel, no longer part of this class…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048000" y="2057400"/>
            <a:ext cx="5646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Copper steals a 4s electron to </a:t>
            </a:r>
            <a:r>
              <a:rPr lang="en-US" sz="2400">
                <a:solidFill>
                  <a:srgbClr val="FFFF00"/>
                </a:solidFill>
              </a:rPr>
              <a:t>FILL</a:t>
            </a:r>
            <a:r>
              <a:rPr lang="en-US" sz="2400"/>
              <a:t> </a:t>
            </a:r>
          </a:p>
          <a:p>
            <a:pPr eaLnBrk="0" hangingPunct="0"/>
            <a:r>
              <a:rPr lang="en-US" sz="2400"/>
              <a:t>its 3d sublevel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1981200" y="2057400"/>
            <a:ext cx="762000" cy="2057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4724400" y="2819400"/>
            <a:ext cx="609600" cy="129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  <p:bldP spid="38917" grpId="0" autoUpdateAnimBg="0"/>
      <p:bldP spid="38918" grpId="0" animBg="1"/>
      <p:bldP spid="3891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Quantum Number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143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 #1: phosphorus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1</a:t>
            </a:r>
            <a:r>
              <a:rPr lang="en-US" dirty="0"/>
              <a:t>: identify the principle energy level, n (same as period)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718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2</a:t>
            </a:r>
            <a:r>
              <a:rPr lang="en-US" dirty="0"/>
              <a:t>: identify the orbital type, </a:t>
            </a:r>
            <a:r>
              <a:rPr lang="en-US" i="1" dirty="0"/>
              <a:t>l</a:t>
            </a:r>
            <a:r>
              <a:rPr lang="en-US" dirty="0"/>
              <a:t> (block the e- is in)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3</a:t>
            </a:r>
            <a:r>
              <a:rPr lang="en-US" dirty="0"/>
              <a:t>: identify the orientation (-</a:t>
            </a:r>
            <a:r>
              <a:rPr lang="en-US" i="1" dirty="0"/>
              <a:t>l</a:t>
            </a:r>
            <a:r>
              <a:rPr lang="en-US" dirty="0"/>
              <a:t> to </a:t>
            </a:r>
            <a:r>
              <a:rPr lang="en-US" i="1" dirty="0"/>
              <a:t>l </a:t>
            </a:r>
            <a:r>
              <a:rPr lang="en-US" dirty="0"/>
              <a:t>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2578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4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half have +1/2 spin, 2</a:t>
            </a:r>
            <a:r>
              <a:rPr lang="en-US" baseline="30000" dirty="0"/>
              <a:t>nd</a:t>
            </a:r>
            <a:r>
              <a:rPr lang="en-US" dirty="0"/>
              <a:t> half have -1/2 spin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1066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1828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period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236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p-block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2819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one in </a:t>
            </a:r>
            <a:r>
              <a:rPr lang="en-US" dirty="0">
                <a:sym typeface="Symbol"/>
              </a:rPr>
              <a:t>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3276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1</a:t>
            </a:r>
            <a:r>
              <a:rPr lang="en-US" baseline="30000" dirty="0"/>
              <a:t>st</a:t>
            </a:r>
            <a:r>
              <a:rPr lang="en-US" dirty="0"/>
              <a:t> half of block, </a:t>
            </a:r>
            <a:r>
              <a:rPr lang="en-US" dirty="0">
                <a:sym typeface="Symbol"/>
              </a:rPr>
              <a:t> +1/2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8006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</a:t>
            </a:r>
          </a:p>
          <a:p>
            <a:r>
              <a:rPr lang="en-US" dirty="0"/>
              <a:t>(3, 1, 1, +1/2)</a:t>
            </a:r>
          </a:p>
        </p:txBody>
      </p:sp>
    </p:spTree>
    <p:extLst>
      <p:ext uri="{BB962C8B-B14F-4D97-AF65-F5344CB8AC3E}">
        <p14:creationId xmlns:p14="http://schemas.microsoft.com/office/powerpoint/2010/main" val="21110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Quantum Number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143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 #2: Iron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1</a:t>
            </a:r>
            <a:r>
              <a:rPr lang="en-US" dirty="0"/>
              <a:t>: identify the principle energy level, n (same as period)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0480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2</a:t>
            </a:r>
            <a:r>
              <a:rPr lang="en-US" dirty="0"/>
              <a:t>: identify the orbital type, </a:t>
            </a:r>
            <a:r>
              <a:rPr lang="en-US" i="1" dirty="0"/>
              <a:t>l</a:t>
            </a:r>
            <a:r>
              <a:rPr lang="en-US" dirty="0"/>
              <a:t> (block the e- is in)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3</a:t>
            </a:r>
            <a:r>
              <a:rPr lang="en-US" dirty="0"/>
              <a:t>: identify the orientation (-</a:t>
            </a:r>
            <a:r>
              <a:rPr lang="en-US" i="1" dirty="0"/>
              <a:t>l</a:t>
            </a:r>
            <a:r>
              <a:rPr lang="en-US" dirty="0"/>
              <a:t> to </a:t>
            </a:r>
            <a:r>
              <a:rPr lang="en-US" i="1" dirty="0"/>
              <a:t>l </a:t>
            </a:r>
            <a:r>
              <a:rPr lang="en-US" dirty="0"/>
              <a:t>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102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4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half have +1/2 spin, 2</a:t>
            </a:r>
            <a:r>
              <a:rPr lang="en-US" baseline="30000" dirty="0"/>
              <a:t>nd</a:t>
            </a:r>
            <a:r>
              <a:rPr lang="en-US" dirty="0"/>
              <a:t> half have -1/2 spin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1066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1828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period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236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d-block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2819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one in </a:t>
            </a:r>
            <a:r>
              <a:rPr lang="en-US" dirty="0">
                <a:sym typeface="Symbol"/>
              </a:rPr>
              <a:t> -2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3276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2</a:t>
            </a:r>
            <a:r>
              <a:rPr lang="en-US" baseline="30000" dirty="0"/>
              <a:t>nd</a:t>
            </a:r>
            <a:r>
              <a:rPr lang="en-US" dirty="0"/>
              <a:t> half of block, </a:t>
            </a:r>
            <a:r>
              <a:rPr lang="en-US" dirty="0">
                <a:sym typeface="Symbol"/>
              </a:rPr>
              <a:t> -1/2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8006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</a:t>
            </a:r>
          </a:p>
          <a:p>
            <a:r>
              <a:rPr lang="en-US" dirty="0"/>
              <a:t>(3, 2, -2, -1/2)</a:t>
            </a:r>
          </a:p>
        </p:txBody>
      </p:sp>
    </p:spTree>
    <p:extLst>
      <p:ext uri="{BB962C8B-B14F-4D97-AF65-F5344CB8AC3E}">
        <p14:creationId xmlns:p14="http://schemas.microsoft.com/office/powerpoint/2010/main" val="34953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Quantum Number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143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 #3: Barium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1</a:t>
            </a:r>
            <a:r>
              <a:rPr lang="en-US" dirty="0"/>
              <a:t>: identify the principle energy level, n (same as period)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0480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2</a:t>
            </a:r>
            <a:r>
              <a:rPr lang="en-US" dirty="0"/>
              <a:t>: identify the orbital type, </a:t>
            </a:r>
            <a:r>
              <a:rPr lang="en-US" i="1" dirty="0"/>
              <a:t>l</a:t>
            </a:r>
            <a:r>
              <a:rPr lang="en-US" dirty="0"/>
              <a:t> (block the e- is in)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3</a:t>
            </a:r>
            <a:r>
              <a:rPr lang="en-US" dirty="0"/>
              <a:t>: identify the orientation (-</a:t>
            </a:r>
            <a:r>
              <a:rPr lang="en-US" i="1" dirty="0"/>
              <a:t>l</a:t>
            </a:r>
            <a:r>
              <a:rPr lang="en-US" dirty="0"/>
              <a:t> to </a:t>
            </a:r>
            <a:r>
              <a:rPr lang="en-US" i="1" dirty="0"/>
              <a:t>l </a:t>
            </a:r>
            <a:r>
              <a:rPr lang="en-US" dirty="0"/>
              <a:t>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102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4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half have +1/2 spin, 2</a:t>
            </a:r>
            <a:r>
              <a:rPr lang="en-US" baseline="30000" dirty="0"/>
              <a:t>nd</a:t>
            </a:r>
            <a:r>
              <a:rPr lang="en-US" dirty="0"/>
              <a:t> half have -1/2 spin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1066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Ba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1828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period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236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s-block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2819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one in </a:t>
            </a:r>
            <a:r>
              <a:rPr lang="en-US" dirty="0">
                <a:sym typeface="Symbol"/>
              </a:rPr>
              <a:t> 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3276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2</a:t>
            </a:r>
            <a:r>
              <a:rPr lang="en-US" baseline="30000" dirty="0"/>
              <a:t>nd</a:t>
            </a:r>
            <a:r>
              <a:rPr lang="en-US" dirty="0"/>
              <a:t> half of block, </a:t>
            </a:r>
            <a:r>
              <a:rPr lang="en-US" dirty="0">
                <a:sym typeface="Symbol"/>
              </a:rPr>
              <a:t> -1/2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8006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</a:t>
            </a:r>
          </a:p>
          <a:p>
            <a:r>
              <a:rPr lang="en-US" dirty="0"/>
              <a:t>(6, 0, 0, -1/2)</a:t>
            </a:r>
          </a:p>
        </p:txBody>
      </p:sp>
    </p:spTree>
    <p:extLst>
      <p:ext uri="{BB962C8B-B14F-4D97-AF65-F5344CB8AC3E}">
        <p14:creationId xmlns:p14="http://schemas.microsoft.com/office/powerpoint/2010/main" val="6706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Quantum Number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143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 #4: 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1</a:t>
            </a:r>
            <a:r>
              <a:rPr lang="en-US" dirty="0"/>
              <a:t>: identify the principle energy level, n (same as period)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718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2</a:t>
            </a:r>
            <a:r>
              <a:rPr lang="en-US" dirty="0"/>
              <a:t>: identify the orbital type, </a:t>
            </a:r>
            <a:r>
              <a:rPr lang="en-US" i="1" dirty="0"/>
              <a:t>l</a:t>
            </a:r>
            <a:r>
              <a:rPr lang="en-US" dirty="0"/>
              <a:t> (block the e- is in)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672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3</a:t>
            </a:r>
            <a:r>
              <a:rPr lang="en-US" dirty="0"/>
              <a:t>: identify the orientation (-</a:t>
            </a:r>
            <a:r>
              <a:rPr lang="en-US" i="1" dirty="0"/>
              <a:t>l</a:t>
            </a:r>
            <a:r>
              <a:rPr lang="en-US" dirty="0"/>
              <a:t> to </a:t>
            </a:r>
            <a:r>
              <a:rPr lang="en-US" i="1" dirty="0"/>
              <a:t>l </a:t>
            </a:r>
            <a:r>
              <a:rPr lang="en-US" dirty="0"/>
              <a:t>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2578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4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half have +1/2 spin, 2</a:t>
            </a:r>
            <a:r>
              <a:rPr lang="en-US" baseline="30000" dirty="0"/>
              <a:t>nd</a:t>
            </a:r>
            <a:r>
              <a:rPr lang="en-US" dirty="0"/>
              <a:t> half have -1/2 spin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1066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Sn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1828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period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236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p-block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2819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one in </a:t>
            </a:r>
            <a:r>
              <a:rPr lang="en-US" dirty="0">
                <a:sym typeface="Symbol"/>
              </a:rPr>
              <a:t> 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3276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1</a:t>
            </a:r>
            <a:r>
              <a:rPr lang="en-US" baseline="30000" dirty="0"/>
              <a:t>st</a:t>
            </a:r>
            <a:r>
              <a:rPr lang="en-US" dirty="0"/>
              <a:t> half of block, </a:t>
            </a:r>
            <a:r>
              <a:rPr lang="en-US" dirty="0">
                <a:sym typeface="Symbol"/>
              </a:rPr>
              <a:t> +1/2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8006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</a:t>
            </a:r>
          </a:p>
          <a:p>
            <a:r>
              <a:rPr lang="en-US" dirty="0"/>
              <a:t>(5, 1, 0, +1/2)</a:t>
            </a:r>
          </a:p>
        </p:txBody>
      </p:sp>
    </p:spTree>
    <p:extLst>
      <p:ext uri="{BB962C8B-B14F-4D97-AF65-F5344CB8AC3E}">
        <p14:creationId xmlns:p14="http://schemas.microsoft.com/office/powerpoint/2010/main" val="6959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Quantum Number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143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 #5: Silver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1</a:t>
            </a:r>
            <a:r>
              <a:rPr lang="en-US" dirty="0"/>
              <a:t>: identify the principle energy level, n (same as period)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0480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2</a:t>
            </a:r>
            <a:r>
              <a:rPr lang="en-US" dirty="0"/>
              <a:t>: identify the orbital type, </a:t>
            </a:r>
            <a:r>
              <a:rPr lang="en-US" i="1" dirty="0"/>
              <a:t>l</a:t>
            </a:r>
            <a:r>
              <a:rPr lang="en-US" dirty="0"/>
              <a:t> (block the e- is in)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3</a:t>
            </a:r>
            <a:r>
              <a:rPr lang="en-US" dirty="0"/>
              <a:t>: identify the orientation (-</a:t>
            </a:r>
            <a:r>
              <a:rPr lang="en-US" i="1" dirty="0"/>
              <a:t>l</a:t>
            </a:r>
            <a:r>
              <a:rPr lang="en-US" dirty="0"/>
              <a:t> to </a:t>
            </a:r>
            <a:r>
              <a:rPr lang="en-US" i="1" dirty="0"/>
              <a:t>l </a:t>
            </a:r>
            <a:r>
              <a:rPr lang="en-US" dirty="0"/>
              <a:t>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2578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4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half have +1/2 spin, 2</a:t>
            </a:r>
            <a:r>
              <a:rPr lang="en-US" baseline="30000" dirty="0"/>
              <a:t>nd</a:t>
            </a:r>
            <a:r>
              <a:rPr lang="en-US" dirty="0"/>
              <a:t> half have -1/2 spin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1066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1828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/>
              <a:t>period 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236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d-block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2819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one in </a:t>
            </a:r>
            <a:r>
              <a:rPr lang="en-US" dirty="0">
                <a:sym typeface="Symbol"/>
              </a:rPr>
              <a:t>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3276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2</a:t>
            </a:r>
            <a:r>
              <a:rPr lang="en-US" baseline="30000" dirty="0"/>
              <a:t>nd</a:t>
            </a:r>
            <a:r>
              <a:rPr lang="en-US" dirty="0"/>
              <a:t> half of block, </a:t>
            </a:r>
            <a:r>
              <a:rPr lang="en-US" dirty="0">
                <a:sym typeface="Symbol"/>
              </a:rPr>
              <a:t> -1/2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8006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</a:t>
            </a:r>
          </a:p>
          <a:p>
            <a:r>
              <a:rPr lang="en-US" dirty="0"/>
              <a:t>(4, 2, 1, -1/2)</a:t>
            </a:r>
          </a:p>
        </p:txBody>
      </p:sp>
    </p:spTree>
    <p:extLst>
      <p:ext uri="{BB962C8B-B14F-4D97-AF65-F5344CB8AC3E}">
        <p14:creationId xmlns:p14="http://schemas.microsoft.com/office/powerpoint/2010/main" val="5287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Quantum Number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143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 #6: Oxygen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1</a:t>
            </a:r>
            <a:r>
              <a:rPr lang="en-US" dirty="0"/>
              <a:t>: identify the principle energy level, n (same as period)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0480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2</a:t>
            </a:r>
            <a:r>
              <a:rPr lang="en-US" dirty="0"/>
              <a:t>: identify the orbital type, </a:t>
            </a:r>
            <a:r>
              <a:rPr lang="en-US" i="1" dirty="0"/>
              <a:t>l</a:t>
            </a:r>
            <a:r>
              <a:rPr lang="en-US" dirty="0"/>
              <a:t> (block the e- is in)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3</a:t>
            </a:r>
            <a:r>
              <a:rPr lang="en-US" dirty="0"/>
              <a:t>: identify the orientation (-</a:t>
            </a:r>
            <a:r>
              <a:rPr lang="en-US" i="1" dirty="0"/>
              <a:t>l</a:t>
            </a:r>
            <a:r>
              <a:rPr lang="en-US" dirty="0"/>
              <a:t> to </a:t>
            </a:r>
            <a:r>
              <a:rPr lang="en-US" i="1" dirty="0"/>
              <a:t>l </a:t>
            </a:r>
            <a:r>
              <a:rPr lang="en-US" dirty="0"/>
              <a:t>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1816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Rule 4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half have +1/2 spin, 2</a:t>
            </a:r>
            <a:r>
              <a:rPr lang="en-US" baseline="30000" dirty="0"/>
              <a:t>nd</a:t>
            </a:r>
            <a:r>
              <a:rPr lang="en-US" dirty="0"/>
              <a:t> half have -1/2 spin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1066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1828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period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236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p-block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2819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one in </a:t>
            </a:r>
            <a:r>
              <a:rPr lang="en-US" dirty="0">
                <a:sym typeface="Symbol"/>
              </a:rPr>
              <a:t> -1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3276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2</a:t>
            </a:r>
            <a:r>
              <a:rPr lang="en-US" baseline="30000" dirty="0"/>
              <a:t>nd</a:t>
            </a:r>
            <a:r>
              <a:rPr lang="en-US" dirty="0"/>
              <a:t> half of block, </a:t>
            </a:r>
            <a:r>
              <a:rPr lang="en-US" dirty="0">
                <a:sym typeface="Symbol"/>
              </a:rPr>
              <a:t> -1/2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8006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</a:t>
            </a:r>
          </a:p>
          <a:p>
            <a:r>
              <a:rPr lang="en-US" dirty="0"/>
              <a:t>(2, 1, -1, -1/2)</a:t>
            </a:r>
          </a:p>
        </p:txBody>
      </p:sp>
    </p:spTree>
    <p:extLst>
      <p:ext uri="{BB962C8B-B14F-4D97-AF65-F5344CB8AC3E}">
        <p14:creationId xmlns:p14="http://schemas.microsoft.com/office/powerpoint/2010/main" val="41736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09600" y="31044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Effective Nuclear Charge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4175" y="1219200"/>
            <a:ext cx="8534400" cy="4114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effective nuclear charge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is a net positive charge that is attracting a particular electron</a:t>
            </a:r>
            <a:r>
              <a:rPr lang="en-US" dirty="0">
                <a:latin typeface="Arial" charset="0"/>
              </a:rPr>
              <a:t>.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Z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is the nuclear charge, and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is the number of electrons in lower energy levels.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Electrons in the same energy level contribute to screening but since their contribution is so small they are not part of the calculation.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Trend is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s &gt; p &gt; d &gt; f.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b="1" dirty="0" err="1">
                <a:solidFill>
                  <a:schemeClr val="accent2"/>
                </a:solidFill>
                <a:latin typeface="Arial" charset="0"/>
              </a:rPr>
              <a:t>Z</a:t>
            </a:r>
            <a:r>
              <a:rPr lang="en-US" b="1" baseline="-25000" dirty="0" err="1">
                <a:solidFill>
                  <a:schemeClr val="accent2"/>
                </a:solidFill>
                <a:latin typeface="Arial" charset="0"/>
              </a:rPr>
              <a:t>effective</a:t>
            </a:r>
            <a:r>
              <a:rPr lang="en-US" baseline="-250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= Z − S</a:t>
            </a:r>
          </a:p>
        </p:txBody>
      </p:sp>
    </p:spTree>
    <p:extLst>
      <p:ext uri="{BB962C8B-B14F-4D97-AF65-F5344CB8AC3E}">
        <p14:creationId xmlns:p14="http://schemas.microsoft.com/office/powerpoint/2010/main" val="1906381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Electron Energy in Hydrogen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Bohr Model</a:t>
            </a:r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1143000" y="1752600"/>
          <a:ext cx="64008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41" name="Equation" r:id="rId3" imgW="1892160" imgH="482400" progId="Equation.3">
                  <p:embed/>
                </p:oleObj>
              </mc:Choice>
              <mc:Fallback>
                <p:oleObj name="Equation" r:id="rId3" imgW="1892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400800" cy="163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90600" y="5257800"/>
            <a:ext cx="731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***Equation works only for atoms or ions with 1 electron (H, He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, Li</a:t>
            </a:r>
            <a:r>
              <a:rPr lang="en-US" baseline="30000" dirty="0">
                <a:solidFill>
                  <a:srgbClr val="000000"/>
                </a:solidFill>
              </a:rPr>
              <a:t>2+</a:t>
            </a:r>
            <a:r>
              <a:rPr lang="en-US" dirty="0">
                <a:solidFill>
                  <a:srgbClr val="000000"/>
                </a:solidFill>
              </a:rPr>
              <a:t>, etc).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28800" y="3581400"/>
            <a:ext cx="6441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Times New Roman" pitchFamily="18" charset="0"/>
              </a:rPr>
              <a:t>Z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= nuclear charge (atomic number)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28800" y="4419600"/>
            <a:ext cx="30244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= energy level</a:t>
            </a:r>
          </a:p>
        </p:txBody>
      </p:sp>
    </p:spTree>
    <p:extLst>
      <p:ext uri="{BB962C8B-B14F-4D97-AF65-F5344CB8AC3E}">
        <p14:creationId xmlns:p14="http://schemas.microsoft.com/office/powerpoint/2010/main" val="20436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Calculating Energy Change, </a:t>
            </a: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E, for </a:t>
            </a:r>
            <a:br>
              <a:rPr lang="en-US" sz="3200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Electron Transitions</a:t>
            </a:r>
          </a:p>
        </p:txBody>
      </p:sp>
      <p:graphicFrame>
        <p:nvGraphicFramePr>
          <p:cNvPr id="686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620838"/>
          <a:ext cx="640080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65" name="Equation" r:id="rId3" imgW="2260440" imgH="507960" progId="Equation.3">
                  <p:embed/>
                </p:oleObj>
              </mc:Choice>
              <mc:Fallback>
                <p:oleObj name="Equation" r:id="rId3" imgW="2260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20838"/>
                        <a:ext cx="6400800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838200" y="3425825"/>
            <a:ext cx="800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Energy must be absorbed from a photon (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E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to move an electron away from the nucleus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838200" y="48768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Energy (a photon) must be given off (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E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 when an electron moves toward the nucleus</a:t>
            </a:r>
          </a:p>
        </p:txBody>
      </p:sp>
    </p:spTree>
    <p:extLst>
      <p:ext uri="{BB962C8B-B14F-4D97-AF65-F5344CB8AC3E}">
        <p14:creationId xmlns:p14="http://schemas.microsoft.com/office/powerpoint/2010/main" val="20700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12258</TotalTime>
  <Words>3465</Words>
  <Application>Microsoft Macintosh PowerPoint</Application>
  <PresentationFormat>On-screen Show (4:3)</PresentationFormat>
  <Paragraphs>395</Paragraphs>
  <Slides>91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1" baseType="lpstr">
      <vt:lpstr>Arial</vt:lpstr>
      <vt:lpstr>Calibri</vt:lpstr>
      <vt:lpstr>Comic Sans MS</vt:lpstr>
      <vt:lpstr>Monotype Corsiva</vt:lpstr>
      <vt:lpstr>Symbol</vt:lpstr>
      <vt:lpstr>Times New Roman</vt:lpstr>
      <vt:lpstr>Wingdings</vt:lpstr>
      <vt:lpstr>Blank Presentation</vt:lpstr>
      <vt:lpstr>1_Blank Presentation</vt:lpstr>
      <vt:lpstr>Equation</vt:lpstr>
      <vt:lpstr>Atomic Structure  and Periodicity</vt:lpstr>
      <vt:lpstr>Electromagnetic radiation propagates through space as a wave moving at the speed of light.</vt:lpstr>
      <vt:lpstr>Types of electromagnetic radiation: </vt:lpstr>
      <vt:lpstr>The energy (E ) of electromagnetic radiation is directly proportional to the frequency () of the radiation.</vt:lpstr>
      <vt:lpstr>Wavelength Table</vt:lpstr>
      <vt:lpstr>Wave properties</vt:lpstr>
      <vt:lpstr>Relating Frequency, Wavelength and Energy</vt:lpstr>
      <vt:lpstr>Shielding</vt:lpstr>
      <vt:lpstr>Effective Nuclear Charge</vt:lpstr>
      <vt:lpstr>Shielding and Penetration</vt:lpstr>
      <vt:lpstr>Shielding and Effective Nuclear Charge</vt:lpstr>
      <vt:lpstr>An orbital is a region within an atom where there is a probability of finding an electron. This is a probability diagram for the s orbital in the first energy level… </vt:lpstr>
      <vt:lpstr>Sizes of s orbitals</vt:lpstr>
      <vt:lpstr>PowerPoint Presentation</vt:lpstr>
      <vt:lpstr>Penetration and Shielding</vt:lpstr>
      <vt:lpstr>Penetration</vt:lpstr>
      <vt:lpstr>Penetration #1</vt:lpstr>
      <vt:lpstr>PowerPoint Presentation</vt:lpstr>
      <vt:lpstr>PowerPoint Presentation</vt:lpstr>
      <vt:lpstr>Trend in Atomic Radius – Main Group</vt:lpstr>
      <vt:lpstr>Trend in Atomic Radius – Main Group</vt:lpstr>
      <vt:lpstr>Trend in Atomic Radius – Main Group</vt:lpstr>
      <vt:lpstr>Periodic Trends in Atomic Radius</vt:lpstr>
      <vt:lpstr>Quantum-Mechanical Explanation for the Group Trend in Atomic Radius</vt:lpstr>
      <vt:lpstr>Quantum-Mechanical Explanation for the Group Trend in Atomic Radius</vt:lpstr>
      <vt:lpstr>Quantum-Mechanical Explanation for the Group Trend in Atomic Radius</vt:lpstr>
      <vt:lpstr>Quantum-Mechanical Explanation for the Group Trend in Atomic Radius</vt:lpstr>
      <vt:lpstr>Quantum-Mechanical Explanation for the Group Trend in Atomic Radius</vt:lpstr>
      <vt:lpstr>Quantum-Mechanical Explanation for the Period Trend in Atomic Radius</vt:lpstr>
      <vt:lpstr>Quantum-Mechanical Explanation for the Period Trend in Atomic Radius</vt:lpstr>
      <vt:lpstr>Quantum-Mechanical Explanation for the Period Trend in Atomic Radius</vt:lpstr>
      <vt:lpstr>Quantum-Mechanical Explanation for the Period Trend in Atomic Radius</vt:lpstr>
      <vt:lpstr>Trends in Ionic Radius</vt:lpstr>
      <vt:lpstr>Periodic Trends in Ionic Radius</vt:lpstr>
      <vt:lpstr>Periodic Trends in Ionic Radius</vt:lpstr>
      <vt:lpstr>Ionization Energy (IE)</vt:lpstr>
      <vt:lpstr>PowerPoint Presentation</vt:lpstr>
      <vt:lpstr>PowerPoint Presentation</vt:lpstr>
      <vt:lpstr>PowerPoint Presentation</vt:lpstr>
      <vt:lpstr>Quantum-Mechanical Explanation for the  Trends in First Ionization Energy</vt:lpstr>
      <vt:lpstr>Quantum-Mechanical Explanation for the  Trends in First Ionization Energy</vt:lpstr>
      <vt:lpstr>Quantum-Mechanical Explanation for the  Trends in First Ionization Energy</vt:lpstr>
      <vt:lpstr>Quantum-Mechanical Explanation for the  Trends in First Ionization Energy</vt:lpstr>
      <vt:lpstr>Quantum-Mechanical Explanation for the  Trends in First Ionization Energy</vt:lpstr>
      <vt:lpstr>PowerPoint Presentation</vt:lpstr>
      <vt:lpstr>Electron Affinity</vt:lpstr>
      <vt:lpstr>Trends in Electron Affinity</vt:lpstr>
      <vt:lpstr>PowerPoint Presentation</vt:lpstr>
      <vt:lpstr>PowerPoint Presentation</vt:lpstr>
      <vt:lpstr>Electronegativity</vt:lpstr>
      <vt:lpstr>Electronegativity Scale</vt:lpstr>
      <vt:lpstr>Electronegativity Difference and Bond Type</vt:lpstr>
      <vt:lpstr>PowerPoint Presentation</vt:lpstr>
      <vt:lpstr>Bond Polarity</vt:lpstr>
      <vt:lpstr>Bond Dipole Moments</vt:lpstr>
      <vt:lpstr>Summary of Periodic Trends In the locker</vt:lpstr>
      <vt:lpstr>Magnetic Properties of Transition Metal Atoms and Ions</vt:lpstr>
      <vt:lpstr>The Puzzle of the Atom</vt:lpstr>
      <vt:lpstr>Wave-Particle Duality</vt:lpstr>
      <vt:lpstr>Confused??? You’ve Got Company!</vt:lpstr>
      <vt:lpstr>The Wave-like Electron</vt:lpstr>
      <vt:lpstr>Spectroscopic analysis of the visible spectrum… </vt:lpstr>
      <vt:lpstr>Spectroscopic analysis of the hydrogen spectrum…</vt:lpstr>
      <vt:lpstr>Electron Energy in Hydrogen The Bohr Model</vt:lpstr>
      <vt:lpstr>Shortcomings of Bohr Model…</vt:lpstr>
      <vt:lpstr>Schrodinger Wave Equation</vt:lpstr>
      <vt:lpstr>Heisenberg Uncertainty Principle</vt:lpstr>
      <vt:lpstr>Penetration #2</vt:lpstr>
      <vt:lpstr>Quantum Numbers</vt:lpstr>
      <vt:lpstr>Pauli Exclusion Principle</vt:lpstr>
      <vt:lpstr>Principal Quantum Number</vt:lpstr>
      <vt:lpstr>Angular Momentum Quantum Number</vt:lpstr>
      <vt:lpstr>Magnetic Quantum Number</vt:lpstr>
      <vt:lpstr>Spin Quantum Number</vt:lpstr>
      <vt:lpstr>Assigning the Numbers</vt:lpstr>
      <vt:lpstr>Principle, angular momentum, and magnetic quantum numbers: n, l, and ml</vt:lpstr>
      <vt:lpstr>s orbital shape</vt:lpstr>
      <vt:lpstr>P orbital shape</vt:lpstr>
      <vt:lpstr>d orbital shapes</vt:lpstr>
      <vt:lpstr>Shape of f orbitals</vt:lpstr>
      <vt:lpstr>Orbital filling table</vt:lpstr>
      <vt:lpstr>Electron configuration of the elements of the first three series</vt:lpstr>
      <vt:lpstr>Irregular confirmations of Cr and Cu</vt:lpstr>
      <vt:lpstr>Quantum Number Practice</vt:lpstr>
      <vt:lpstr>Quantum Number Practice</vt:lpstr>
      <vt:lpstr>Quantum Number Practice</vt:lpstr>
      <vt:lpstr>Quantum Number Practice</vt:lpstr>
      <vt:lpstr>Quantum Number Practice</vt:lpstr>
      <vt:lpstr>Quantum Number Practice</vt:lpstr>
      <vt:lpstr>Electron Energy in Hydrogen The Bohr Model</vt:lpstr>
      <vt:lpstr>Calculating Energy Change, E, for  Electron Transitions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Microsoft Office User</cp:lastModifiedBy>
  <cp:revision>234</cp:revision>
  <dcterms:created xsi:type="dcterms:W3CDTF">2006-05-18T20:55:44Z</dcterms:created>
  <dcterms:modified xsi:type="dcterms:W3CDTF">2020-03-22T06:19:56Z</dcterms:modified>
</cp:coreProperties>
</file>