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handoutMasterIdLst>
    <p:handoutMasterId r:id="rId14"/>
  </p:handoutMasterIdLst>
  <p:sldIdLst>
    <p:sldId id="298" r:id="rId2"/>
    <p:sldId id="288" r:id="rId3"/>
    <p:sldId id="291" r:id="rId4"/>
    <p:sldId id="293" r:id="rId5"/>
    <p:sldId id="294" r:id="rId6"/>
    <p:sldId id="289" r:id="rId7"/>
    <p:sldId id="292" r:id="rId8"/>
    <p:sldId id="296" r:id="rId9"/>
    <p:sldId id="295" r:id="rId10"/>
    <p:sldId id="297" r:id="rId11"/>
    <p:sldId id="299" r:id="rId12"/>
  </p:sldIdLst>
  <p:sldSz cx="12192000" cy="6858000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00FF"/>
    <a:srgbClr val="CC00CC"/>
    <a:srgbClr val="000000"/>
    <a:srgbClr val="4D4D4D"/>
    <a:srgbClr val="FF0000"/>
    <a:srgbClr val="FF3300"/>
    <a:srgbClr val="5F5F5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4"/>
    <p:restoredTop sz="94586"/>
  </p:normalViewPr>
  <p:slideViewPr>
    <p:cSldViewPr>
      <p:cViewPr varScale="1">
        <p:scale>
          <a:sx n="69" d="100"/>
          <a:sy n="69" d="100"/>
        </p:scale>
        <p:origin x="624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EB2AB9-ADD8-904F-89BF-C228FA7C49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7780E3-F432-6D4A-B2F1-3CF62F5D54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1DAD1-BE38-0846-8B94-60E82E9364E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1D470D-8F1D-4345-95C1-53052E186F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1D749-AFB3-BF4C-BB87-29323CAF02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BFA04-2B18-5142-8D9D-059976440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81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E084F-DE1A-714B-BEA3-39BFE3AB415A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AC730-557A-2F4F-B35C-456DEB8FC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01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AC730-557A-2F4F-B35C-456DEB8FCF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021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AC730-557A-2F4F-B35C-456DEB8FCF7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630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AC730-557A-2F4F-B35C-456DEB8FCF7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3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AC730-557A-2F4F-B35C-456DEB8FCF7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834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AC730-557A-2F4F-B35C-456DEB8FCF7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41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AC730-557A-2F4F-B35C-456DEB8FCF7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61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C0FE6-2BD4-44AA-9F48-690D5782FC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3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AB490-D81A-4C43-9FED-9B5971947F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33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DAD05-7355-45D6-B231-511D022D48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3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C13BC-650C-4559-889B-828B581673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45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836BE-EE02-4C0A-820F-9398D00851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0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EF688-0E39-4725-B909-74499BF7B2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4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323A0-34C4-493C-9B56-7F832A64D4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7E7C9-F5F0-469A-8D46-F4EE91BE3C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B0F1B-CAA6-41F9-8D22-41B626752A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7B3DE-FB27-4B42-B63A-3275867E69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73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A7997-EB3E-4F55-A9FC-EC81BE408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36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F8D16CD6-7AC9-4704-8C2D-9DAA901F63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4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SWV-OEPv3R4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SWV-OEPv3R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371600"/>
            <a:ext cx="8746177" cy="20237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N16 – Atomic Structure and Periodicity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2088355" y="3464004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Waves and Math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9929AF-FDBE-BDE1-E360-B397BC798803}"/>
              </a:ext>
            </a:extLst>
          </p:cNvPr>
          <p:cNvSpPr txBox="1"/>
          <p:nvPr/>
        </p:nvSpPr>
        <p:spPr>
          <a:xfrm>
            <a:off x="381000" y="6096000"/>
            <a:ext cx="10591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/>
            <a:r>
              <a:rPr lang="en-US" sz="2400" dirty="0">
                <a:latin typeface="+mn-lt"/>
              </a:rPr>
              <a:t>Link to YouTube Presentation: </a:t>
            </a:r>
            <a:r>
              <a:rPr lang="en-US" sz="2400" b="0" dirty="0">
                <a:solidFill>
                  <a:srgbClr val="009999"/>
                </a:solidFill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https://youtu.be/SWV-OEPv3R4</a:t>
            </a:r>
            <a:r>
              <a:rPr lang="en-US" sz="2400" b="0" dirty="0">
                <a:solidFill>
                  <a:srgbClr val="0070C0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2155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49" y="209601"/>
            <a:ext cx="11179251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Game of Rearranging and Substitution!</a:t>
            </a:r>
            <a:endParaRPr lang="en-US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87534" y="1219200"/>
            <a:ext cx="108104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3200" dirty="0">
                <a:solidFill>
                  <a:srgbClr val="0070C0"/>
                </a:solidFill>
                <a:latin typeface="+mn-lt"/>
              </a:rPr>
              <a:t>Other Useful Equations: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9812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Broglie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43000" y="2504420"/>
                <a:ext cx="2438400" cy="10522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𝝀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𝒎𝒗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504420"/>
                <a:ext cx="2438400" cy="10522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991100" y="19812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Bohr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459361" y="2209800"/>
                <a:ext cx="5829300" cy="12700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𝟏𝟕𝟖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𝟏𝟖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𝑱</m:t>
                      </m:r>
                      <m:d>
                        <m:d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𝒁</m:t>
                                  </m:r>
                                </m:e>
                                <m:sup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  <m:sup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9361" y="2209800"/>
                <a:ext cx="5829300" cy="1270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080678" y="3143280"/>
            <a:ext cx="48276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= nuclear charge (atomic #)</a:t>
            </a:r>
          </a:p>
          <a:p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= energy level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17639" y="3650902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= particle mass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" y="4410029"/>
            <a:ext cx="381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 Change Between Two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 Levels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276600" y="4331526"/>
                <a:ext cx="8305800" cy="14319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𝟏𝟕𝟖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𝟏𝟖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𝑱</m:t>
                      </m:r>
                      <m:d>
                        <m:d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𝒁</m:t>
                                  </m:r>
                                </m:e>
                                <m:sup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sSubSup>
                                <m:sSubSup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𝒇𝒊𝒏𝒂𝒍</m:t>
                                  </m:r>
                                </m:sub>
                                <m:sup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den>
                          </m:f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f>
                            <m:f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𝒁</m:t>
                                  </m:r>
                                </m:e>
                                <m:sup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sSubSup>
                                <m:sSubSup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𝒊𝒏𝒊𝒕𝒊𝒂𝒍</m:t>
                                  </m:r>
                                </m:sub>
                                <m:sup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4331526"/>
                <a:ext cx="8305800" cy="14319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 bwMode="auto">
          <a:xfrm>
            <a:off x="838200" y="2024623"/>
            <a:ext cx="3962400" cy="216646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00600" y="2024623"/>
            <a:ext cx="6597418" cy="216646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57200" y="4191000"/>
            <a:ext cx="11277600" cy="17526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pic>
        <p:nvPicPr>
          <p:cNvPr id="2" name="Picture 1" descr="A cartoon of a glue bottle&#10;&#10;Description automatically generated with low confidence">
            <a:extLst>
              <a:ext uri="{FF2B5EF4-FFF2-40B4-BE49-F238E27FC236}">
                <a16:creationId xmlns:a16="http://schemas.microsoft.com/office/drawing/2014/main" id="{7292FD47-0362-2CA7-3117-CF62119D55E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8953">
            <a:off x="10966097" y="1138979"/>
            <a:ext cx="662764" cy="132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60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19" grpId="0"/>
      <p:bldP spid="20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49" y="209601"/>
            <a:ext cx="11179251" cy="1143000"/>
          </a:xfrm>
        </p:spPr>
        <p:txBody>
          <a:bodyPr/>
          <a:lstStyle/>
          <a:p>
            <a:pPr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Link to YouTube Presentation </a:t>
            </a: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87534" y="1219200"/>
            <a:ext cx="108104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3200" dirty="0">
                <a:solidFill>
                  <a:srgbClr val="0070C0"/>
                </a:solidFill>
                <a:latin typeface="+mn-lt"/>
                <a:hlinkClick r:id="rId3"/>
              </a:rPr>
              <a:t>https://youtu.be/SWV-OEPv3R4</a:t>
            </a:r>
            <a:r>
              <a:rPr lang="en-US" sz="3200" dirty="0">
                <a:solidFill>
                  <a:srgbClr val="0070C0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960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09" y="914400"/>
            <a:ext cx="8746177" cy="20237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N16 – Atomic Structure and Periodicity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571499" y="4599455"/>
            <a:ext cx="11048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Target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can calculate things related to energy waves such as wavelength, frequency, and energy as they relate to chemistry concepts. 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B011EC-1F5D-AFF2-C28C-71375FE6514F}"/>
              </a:ext>
            </a:extLst>
          </p:cNvPr>
          <p:cNvSpPr txBox="1"/>
          <p:nvPr/>
        </p:nvSpPr>
        <p:spPr>
          <a:xfrm>
            <a:off x="2088355" y="3124200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Waves and Math</a:t>
            </a:r>
          </a:p>
        </p:txBody>
      </p:sp>
    </p:spTree>
    <p:extLst>
      <p:ext uri="{BB962C8B-B14F-4D97-AF65-F5344CB8AC3E}">
        <p14:creationId xmlns:p14="http://schemas.microsoft.com/office/powerpoint/2010/main" val="3213626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49" y="209601"/>
            <a:ext cx="10422823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Types of Electromagnetic Radiation</a:t>
            </a: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Picture 2" descr="emspectrum"/>
          <p:cNvPicPr>
            <a:picLocks noChangeAspect="1" noChangeArrowheads="1"/>
          </p:cNvPicPr>
          <p:nvPr/>
        </p:nvPicPr>
        <p:blipFill rotWithShape="1">
          <a:blip r:embed="rId2" cstate="print"/>
          <a:srcRect t="9455"/>
          <a:stretch/>
        </p:blipFill>
        <p:spPr bwMode="auto">
          <a:xfrm>
            <a:off x="762000" y="1352601"/>
            <a:ext cx="10358632" cy="49719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385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49" y="209601"/>
            <a:ext cx="10422823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Parts of a Wave</a:t>
            </a:r>
            <a:endParaRPr lang="en-US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24886B-5223-0772-728F-96A59FF04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3628" y="1352601"/>
            <a:ext cx="9477375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14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49" y="209601"/>
            <a:ext cx="10422823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Relationship between </a:t>
            </a:r>
            <a:r>
              <a:rPr lang="en-US" b="1" i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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n-US" b="1" i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   </a:t>
            </a:r>
            <a:r>
              <a:rPr lang="en-US" b="1" u="sng" dirty="0">
                <a:cs typeface="Times New Roman" panose="02020603050405020304" pitchFamily="18" charset="0"/>
                <a:sym typeface="Symbol" pitchFamily="18" charset="2"/>
              </a:rPr>
              <a:t>and  </a:t>
            </a:r>
            <a:r>
              <a:rPr lang="en-US" b="1" i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E</a:t>
            </a:r>
            <a:endParaRPr lang="en-US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993245" y="1352601"/>
            <a:ext cx="2489584" cy="230832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dirty="0">
                <a:solidFill>
                  <a:schemeClr val="tx1"/>
                </a:solidFill>
                <a:latin typeface="+mj-lt"/>
              </a:rPr>
              <a:t>Long </a:t>
            </a:r>
          </a:p>
          <a:p>
            <a:pPr algn="ctr" eaLnBrk="0" hangingPunct="0"/>
            <a:r>
              <a:rPr lang="en-US" sz="2400" dirty="0">
                <a:solidFill>
                  <a:schemeClr val="tx1"/>
                </a:solidFill>
                <a:latin typeface="+mj-lt"/>
              </a:rPr>
              <a:t>Wavelength</a:t>
            </a:r>
          </a:p>
          <a:p>
            <a:pPr algn="ctr" eaLnBrk="0" hangingPunct="0"/>
            <a:r>
              <a:rPr lang="en-US" sz="2400" dirty="0">
                <a:solidFill>
                  <a:schemeClr val="tx1"/>
                </a:solidFill>
                <a:latin typeface="+mj-lt"/>
              </a:rPr>
              <a:t>=</a:t>
            </a:r>
          </a:p>
          <a:p>
            <a:pPr algn="ctr" eaLnBrk="0" hangingPunct="0"/>
            <a:r>
              <a:rPr lang="en-US" sz="2400" dirty="0">
                <a:solidFill>
                  <a:schemeClr val="tx1"/>
                </a:solidFill>
                <a:latin typeface="+mj-lt"/>
              </a:rPr>
              <a:t>Low Frequency</a:t>
            </a:r>
          </a:p>
          <a:p>
            <a:pPr algn="ctr" eaLnBrk="0" hangingPunct="0"/>
            <a:r>
              <a:rPr lang="en-US" sz="2400" dirty="0">
                <a:solidFill>
                  <a:schemeClr val="tx1"/>
                </a:solidFill>
                <a:latin typeface="+mj-lt"/>
              </a:rPr>
              <a:t>=</a:t>
            </a:r>
          </a:p>
          <a:p>
            <a:pPr algn="ctr" eaLnBrk="0" hangingPunct="0"/>
            <a:r>
              <a:rPr lang="en-US" sz="2400" dirty="0">
                <a:solidFill>
                  <a:schemeClr val="tx1"/>
                </a:solidFill>
                <a:latin typeface="+mj-lt"/>
              </a:rPr>
              <a:t>Low ENERGY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993245" y="3859364"/>
            <a:ext cx="2509021" cy="230832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+mj-lt"/>
              </a:rPr>
              <a:t>Short </a:t>
            </a:r>
          </a:p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+mj-lt"/>
              </a:rPr>
              <a:t>Wavelength</a:t>
            </a:r>
          </a:p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+mj-lt"/>
              </a:rPr>
              <a:t>=</a:t>
            </a:r>
          </a:p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+mj-lt"/>
              </a:rPr>
              <a:t>High Frequency</a:t>
            </a:r>
          </a:p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+mj-lt"/>
              </a:rPr>
              <a:t>=</a:t>
            </a:r>
          </a:p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+mj-lt"/>
              </a:rPr>
              <a:t>High ENERGY</a:t>
            </a:r>
          </a:p>
        </p:txBody>
      </p:sp>
      <p:pic>
        <p:nvPicPr>
          <p:cNvPr id="14" name="Picture 5" descr="natureofwave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4191000" y="1230464"/>
            <a:ext cx="6782101" cy="52578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90785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  <p:bldP spid="13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Electromagnetic Radiation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87534" y="1340311"/>
            <a:ext cx="1081048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3200" dirty="0">
                <a:latin typeface="+mn-lt"/>
              </a:rPr>
              <a:t>Propagates through space as a wave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– moving at the speed of light</a:t>
            </a:r>
            <a:endParaRPr lang="en-US" sz="3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Picture 2" descr="wav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8178336" y="1237530"/>
            <a:ext cx="3429000" cy="164830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sp>
        <p:nvSpPr>
          <p:cNvPr id="2" name="Rectangle 1"/>
          <p:cNvSpPr/>
          <p:nvPr/>
        </p:nvSpPr>
        <p:spPr>
          <a:xfrm>
            <a:off x="3279386" y="2352353"/>
            <a:ext cx="2667000" cy="92333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 </a:t>
            </a:r>
            <a:r>
              <a:rPr lang="en-US" sz="5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</a:t>
            </a:r>
            <a:endParaRPr lang="en-US" sz="5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914400" y="3353634"/>
            <a:ext cx="100639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dirty="0">
                <a:sym typeface="Symbol" pitchFamily="18" charset="2"/>
              </a:rPr>
              <a:t> </a:t>
            </a:r>
            <a:r>
              <a:rPr lang="en-US" sz="3600" dirty="0">
                <a:latin typeface="+mn-lt"/>
              </a:rPr>
              <a:t>= speed of light, a constant </a:t>
            </a:r>
            <a:r>
              <a:rPr lang="en-US" sz="3600" b="0" dirty="0">
                <a:latin typeface="+mn-lt"/>
              </a:rPr>
              <a:t>(3.00 x 10</a:t>
            </a:r>
            <a:r>
              <a:rPr lang="en-US" sz="3600" b="0" baseline="30000" dirty="0">
                <a:latin typeface="+mn-lt"/>
              </a:rPr>
              <a:t>8</a:t>
            </a:r>
            <a:r>
              <a:rPr lang="en-US" sz="3600" b="0" dirty="0">
                <a:latin typeface="+mn-lt"/>
              </a:rPr>
              <a:t> m/s)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865434" y="3979764"/>
            <a:ext cx="91929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600" i="1" dirty="0">
                <a:solidFill>
                  <a:srgbClr val="0070C0"/>
                </a:solidFill>
                <a:latin typeface="+mn-lt"/>
                <a:sym typeface="Symbol" pitchFamily="18" charset="2"/>
              </a:rPr>
              <a:t></a:t>
            </a:r>
            <a:r>
              <a:rPr lang="en-US" sz="3600" dirty="0">
                <a:solidFill>
                  <a:srgbClr val="0070C0"/>
                </a:solidFill>
                <a:sym typeface="Symbol" pitchFamily="18" charset="2"/>
              </a:rPr>
              <a:t> </a:t>
            </a:r>
            <a:r>
              <a:rPr lang="en-US" sz="3600" dirty="0">
                <a:latin typeface="+mn-lt"/>
                <a:sym typeface="Symbol" pitchFamily="18" charset="2"/>
              </a:rPr>
              <a:t>= frequency, in units of hertz </a:t>
            </a:r>
            <a:r>
              <a:rPr lang="en-US" sz="3600" b="0" dirty="0">
                <a:latin typeface="+mn-lt"/>
                <a:sym typeface="Symbol" pitchFamily="18" charset="2"/>
              </a:rPr>
              <a:t>(</a:t>
            </a:r>
            <a:r>
              <a:rPr lang="en-US" sz="3600" b="0" dirty="0" err="1">
                <a:latin typeface="+mn-lt"/>
                <a:sym typeface="Symbol" pitchFamily="18" charset="2"/>
              </a:rPr>
              <a:t>hz</a:t>
            </a:r>
            <a:r>
              <a:rPr lang="en-US" sz="3600" b="0" dirty="0">
                <a:latin typeface="+mn-lt"/>
                <a:sym typeface="Symbol" pitchFamily="18" charset="2"/>
              </a:rPr>
              <a:t>, sec</a:t>
            </a:r>
            <a:r>
              <a:rPr lang="en-US" sz="3600" b="0" baseline="30000" dirty="0">
                <a:latin typeface="+mn-lt"/>
                <a:sym typeface="Symbol" pitchFamily="18" charset="2"/>
              </a:rPr>
              <a:t>-1</a:t>
            </a:r>
            <a:r>
              <a:rPr lang="en-US" sz="3600" b="0" dirty="0">
                <a:latin typeface="+mn-lt"/>
                <a:sym typeface="Symbol" pitchFamily="18" charset="2"/>
              </a:rPr>
              <a:t>)</a:t>
            </a:r>
            <a:endParaRPr lang="en-US" sz="3600" b="0" i="1" dirty="0">
              <a:latin typeface="+mn-lt"/>
              <a:sym typeface="Symbol" pitchFamily="18" charset="2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944202" y="4687669"/>
            <a:ext cx="55290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600" dirty="0">
                <a:solidFill>
                  <a:srgbClr val="0070C0"/>
                </a:solidFill>
                <a:latin typeface="+mn-lt"/>
                <a:sym typeface="Symbol" pitchFamily="18" charset="2"/>
              </a:rPr>
              <a:t></a:t>
            </a:r>
            <a:r>
              <a:rPr lang="en-US" sz="3600" dirty="0">
                <a:latin typeface="+mn-lt"/>
                <a:sym typeface="Symbol" pitchFamily="18" charset="2"/>
              </a:rPr>
              <a:t> = wavelength </a:t>
            </a:r>
            <a:r>
              <a:rPr lang="en-US" sz="3600" b="0" dirty="0">
                <a:latin typeface="+mn-lt"/>
                <a:sym typeface="Symbol" pitchFamily="18" charset="2"/>
              </a:rPr>
              <a:t>(meters)</a:t>
            </a:r>
            <a:endParaRPr lang="en-US" sz="3600" b="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7017" y="5395574"/>
            <a:ext cx="39837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+mn-lt"/>
              </a:rPr>
              <a:t>Careful! Sometimes in nm = x 10</a:t>
            </a:r>
            <a:r>
              <a:rPr lang="en-US" baseline="30000" dirty="0">
                <a:solidFill>
                  <a:srgbClr val="0070C0"/>
                </a:solidFill>
                <a:latin typeface="+mn-lt"/>
              </a:rPr>
              <a:t>-9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027284" y="4536012"/>
            <a:ext cx="2819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+mn-lt"/>
              </a:rPr>
              <a:t>Careful! Sometimes in MHz = x 10</a:t>
            </a:r>
            <a:r>
              <a:rPr lang="en-US" baseline="30000" dirty="0">
                <a:solidFill>
                  <a:srgbClr val="0070C0"/>
                </a:solidFill>
                <a:latin typeface="+mn-lt"/>
              </a:rPr>
              <a:t>6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Hz</a:t>
            </a:r>
          </a:p>
        </p:txBody>
      </p:sp>
    </p:spTree>
    <p:extLst>
      <p:ext uri="{BB962C8B-B14F-4D97-AF65-F5344CB8AC3E}">
        <p14:creationId xmlns:p14="http://schemas.microsoft.com/office/powerpoint/2010/main" val="247016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2" grpId="0" autoUpdateAnimBg="0"/>
      <p:bldP spid="1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49" y="209601"/>
            <a:ext cx="10422823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Energy of EMR</a:t>
            </a: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87534" y="1340311"/>
            <a:ext cx="1081048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3200" dirty="0">
                <a:solidFill>
                  <a:srgbClr val="0070C0"/>
                </a:solidFill>
                <a:latin typeface="+mn-lt"/>
              </a:rPr>
              <a:t>Energy</a:t>
            </a:r>
            <a:r>
              <a:rPr lang="en-US" sz="3200" dirty="0">
                <a:latin typeface="+mn-lt"/>
              </a:rPr>
              <a:t> (E) is directly proportional to the frequency (</a:t>
            </a:r>
            <a:r>
              <a:rPr lang="en-US" sz="3200" dirty="0">
                <a:solidFill>
                  <a:srgbClr val="000000"/>
                </a:solidFill>
                <a:sym typeface="Symbol" pitchFamily="18" charset="2"/>
              </a:rPr>
              <a:t></a:t>
            </a:r>
            <a:r>
              <a:rPr lang="en-US" sz="3200" dirty="0">
                <a:latin typeface="+mn-lt"/>
              </a:rPr>
              <a:t>) of the radiation</a:t>
            </a:r>
            <a:endParaRPr lang="en-US" sz="3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572000" y="2420518"/>
            <a:ext cx="3048000" cy="92333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= h</a:t>
            </a:r>
            <a:r>
              <a:rPr lang="en-US" sz="5400" i="1" dirty="0">
                <a:latin typeface="+mn-lt"/>
                <a:sym typeface="Symbol" pitchFamily="18" charset="2"/>
              </a:rPr>
              <a:t></a:t>
            </a:r>
            <a:endParaRPr lang="en-US" sz="5400" i="1" dirty="0">
              <a:latin typeface="+mn-lt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020826" y="3548239"/>
            <a:ext cx="97966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4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4000" dirty="0">
                <a:solidFill>
                  <a:srgbClr val="000000"/>
                </a:solidFill>
                <a:latin typeface="+mn-lt"/>
              </a:rPr>
              <a:t>Energy, in units of Joules </a:t>
            </a:r>
            <a:r>
              <a:rPr lang="en-US" sz="4000" b="0" dirty="0">
                <a:solidFill>
                  <a:srgbClr val="000000"/>
                </a:solidFill>
                <a:latin typeface="+mn-lt"/>
              </a:rPr>
              <a:t>(kg·m</a:t>
            </a:r>
            <a:r>
              <a:rPr lang="en-US" sz="4000" b="0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US" sz="4000" b="0" dirty="0">
                <a:solidFill>
                  <a:srgbClr val="000000"/>
                </a:solidFill>
                <a:latin typeface="+mn-lt"/>
              </a:rPr>
              <a:t>/s</a:t>
            </a:r>
            <a:r>
              <a:rPr lang="en-US" sz="4000" b="0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US" sz="4000" b="0" dirty="0">
                <a:solidFill>
                  <a:srgbClr val="000000"/>
                </a:solidFill>
                <a:latin typeface="+mn-lt"/>
              </a:rPr>
              <a:t>)</a:t>
            </a:r>
            <a:endParaRPr lang="en-US" sz="4000" b="0" baseline="30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024001" y="4188001"/>
            <a:ext cx="965059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4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4000" dirty="0">
                <a:solidFill>
                  <a:srgbClr val="000000"/>
                </a:solidFill>
                <a:latin typeface="+mn-lt"/>
              </a:rPr>
              <a:t>Planck’s constant </a:t>
            </a:r>
            <a:r>
              <a:rPr lang="en-US" sz="4000" b="0" dirty="0">
                <a:solidFill>
                  <a:srgbClr val="000000"/>
                </a:solidFill>
                <a:latin typeface="+mn-lt"/>
              </a:rPr>
              <a:t>(6.626 x 10</a:t>
            </a:r>
            <a:r>
              <a:rPr lang="en-US" sz="4000" b="0" baseline="30000" dirty="0">
                <a:solidFill>
                  <a:srgbClr val="000000"/>
                </a:solidFill>
                <a:latin typeface="+mn-lt"/>
              </a:rPr>
              <a:t>-34</a:t>
            </a:r>
            <a:r>
              <a:rPr lang="en-US" sz="4000" b="0" dirty="0">
                <a:solidFill>
                  <a:srgbClr val="000000"/>
                </a:solidFill>
                <a:latin typeface="+mn-lt"/>
              </a:rPr>
              <a:t> J·s)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960501" y="4919839"/>
            <a:ext cx="1001787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4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 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= </a:t>
            </a:r>
            <a:r>
              <a:rPr lang="en-US" sz="4000" dirty="0">
                <a:solidFill>
                  <a:srgbClr val="000000"/>
                </a:solidFill>
                <a:latin typeface="+mn-lt"/>
                <a:sym typeface="Symbol" pitchFamily="18" charset="2"/>
              </a:rPr>
              <a:t>frequency, in units of hertz </a:t>
            </a:r>
            <a:r>
              <a:rPr lang="en-US" sz="4000" b="0" dirty="0">
                <a:solidFill>
                  <a:srgbClr val="000000"/>
                </a:solidFill>
                <a:latin typeface="+mn-lt"/>
                <a:sym typeface="Symbol" pitchFamily="18" charset="2"/>
              </a:rPr>
              <a:t>(</a:t>
            </a:r>
            <a:r>
              <a:rPr lang="en-US" sz="4000" b="0" dirty="0" err="1">
                <a:solidFill>
                  <a:srgbClr val="000000"/>
                </a:solidFill>
                <a:latin typeface="+mn-lt"/>
                <a:sym typeface="Symbol" pitchFamily="18" charset="2"/>
              </a:rPr>
              <a:t>hz</a:t>
            </a:r>
            <a:r>
              <a:rPr lang="en-US" sz="4000" b="0" dirty="0">
                <a:solidFill>
                  <a:srgbClr val="000000"/>
                </a:solidFill>
                <a:latin typeface="+mn-lt"/>
                <a:sym typeface="Symbol" pitchFamily="18" charset="2"/>
              </a:rPr>
              <a:t>, sec</a:t>
            </a:r>
            <a:r>
              <a:rPr lang="en-US" sz="4000" b="0" baseline="30000" dirty="0">
                <a:solidFill>
                  <a:srgbClr val="000000"/>
                </a:solidFill>
                <a:latin typeface="+mn-lt"/>
                <a:sym typeface="Symbol" pitchFamily="18" charset="2"/>
              </a:rPr>
              <a:t>-1</a:t>
            </a:r>
            <a:r>
              <a:rPr lang="en-US" sz="4000" b="0" dirty="0">
                <a:solidFill>
                  <a:srgbClr val="000000"/>
                </a:solidFill>
                <a:latin typeface="+mn-lt"/>
                <a:sym typeface="Symbol" pitchFamily="18" charset="2"/>
              </a:rPr>
              <a:t>)</a:t>
            </a:r>
            <a:endParaRPr lang="en-US" sz="4000" b="0" i="1" dirty="0">
              <a:solidFill>
                <a:srgbClr val="000000"/>
              </a:solidFill>
              <a:latin typeface="+mn-lt"/>
              <a:sym typeface="Symbol" pitchFamily="18" charset="2"/>
            </a:endParaRPr>
          </a:p>
          <a:p>
            <a:pPr eaLnBrk="0" hangingPunct="0"/>
            <a:endParaRPr lang="en-US" sz="4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380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  <p:bldP spid="9" grpId="0" autoUpdateAnimBg="0"/>
      <p:bldP spid="11" grpId="0" autoUpdateAnimBg="0"/>
      <p:bldP spid="1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49" y="209601"/>
            <a:ext cx="11179251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Game of Rearranging and Substitution!</a:t>
            </a:r>
            <a:endParaRPr lang="en-US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981200" y="2133600"/>
            <a:ext cx="3962400" cy="1371600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943600" y="2133600"/>
            <a:ext cx="3962400" cy="1376516"/>
          </a:xfrm>
          <a:prstGeom prst="rect">
            <a:avLst/>
          </a:prstGeom>
          <a:solidFill>
            <a:srgbClr val="FFFF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graphicFrame>
        <p:nvGraphicFramePr>
          <p:cNvPr id="10" name="Object 4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61263166"/>
              </p:ext>
            </p:extLst>
          </p:nvPr>
        </p:nvGraphicFramePr>
        <p:xfrm>
          <a:off x="2623098" y="2133600"/>
          <a:ext cx="2660073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93480" imgH="203040" progId="Equation.3">
                  <p:embed/>
                </p:oleObj>
              </mc:Choice>
              <mc:Fallback>
                <p:oleObj name="Equation" r:id="rId3" imgW="393480" imgH="203040" progId="Equation.3">
                  <p:embed/>
                  <p:pic>
                    <p:nvPicPr>
                      <p:cNvPr id="696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3098" y="2133600"/>
                        <a:ext cx="2660073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904077"/>
              </p:ext>
            </p:extLst>
          </p:nvPr>
        </p:nvGraphicFramePr>
        <p:xfrm>
          <a:off x="6727723" y="2238375"/>
          <a:ext cx="2850356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57200" imgH="203040" progId="Equation.3">
                  <p:embed/>
                </p:oleObj>
              </mc:Choice>
              <mc:Fallback>
                <p:oleObj name="Equation" r:id="rId5" imgW="457200" imgH="203040" progId="Equation.3">
                  <p:embed/>
                  <p:pic>
                    <p:nvPicPr>
                      <p:cNvPr id="696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7723" y="2238375"/>
                        <a:ext cx="2850356" cy="1266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8748239"/>
              </p:ext>
            </p:extLst>
          </p:nvPr>
        </p:nvGraphicFramePr>
        <p:xfrm>
          <a:off x="2514600" y="3657600"/>
          <a:ext cx="274399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57200" imgH="393480" progId="Equation.3">
                  <p:embed/>
                </p:oleObj>
              </mc:Choice>
              <mc:Fallback>
                <p:oleObj name="Equation" r:id="rId7" imgW="457200" imgH="393480" progId="Equation.3">
                  <p:embed/>
                  <p:pic>
                    <p:nvPicPr>
                      <p:cNvPr id="696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657600"/>
                        <a:ext cx="2743990" cy="236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436666"/>
              </p:ext>
            </p:extLst>
          </p:nvPr>
        </p:nvGraphicFramePr>
        <p:xfrm>
          <a:off x="6630964" y="3657600"/>
          <a:ext cx="2590026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31640" imgH="393480" progId="Equation.3">
                  <p:embed/>
                </p:oleObj>
              </mc:Choice>
              <mc:Fallback>
                <p:oleObj name="Equation" r:id="rId9" imgW="431640" imgH="393480" progId="Equation.3">
                  <p:embed/>
                  <p:pic>
                    <p:nvPicPr>
                      <p:cNvPr id="6964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0964" y="3657600"/>
                        <a:ext cx="2590026" cy="236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87534" y="1340311"/>
            <a:ext cx="108104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3200" dirty="0">
                <a:solidFill>
                  <a:srgbClr val="0070C0"/>
                </a:solidFill>
                <a:latin typeface="+mn-lt"/>
              </a:rPr>
              <a:t>Common Arrangements: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981200" y="3505200"/>
            <a:ext cx="3962400" cy="27432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943600" y="3510116"/>
            <a:ext cx="3962400" cy="27432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509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49" y="209601"/>
            <a:ext cx="10422823" cy="1143000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Wave Interference</a:t>
            </a:r>
            <a:endParaRPr lang="en-US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CC00FF"/>
          </a:soli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87534" y="1340311"/>
            <a:ext cx="1081048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3200" dirty="0">
                <a:solidFill>
                  <a:srgbClr val="0070C0"/>
                </a:solidFill>
                <a:latin typeface="+mn-lt"/>
              </a:rPr>
              <a:t>Linear Superposition </a:t>
            </a:r>
            <a:r>
              <a:rPr lang="en-US" sz="3200" dirty="0">
                <a:latin typeface="+mn-lt"/>
              </a:rPr>
              <a:t>– when waves come together the result is the sum of the waves</a:t>
            </a:r>
            <a:endParaRPr lang="en-US" sz="3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781800" y="2552846"/>
            <a:ext cx="533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3200" dirty="0">
                <a:solidFill>
                  <a:srgbClr val="0070C0"/>
                </a:solidFill>
                <a:latin typeface="+mj-lt"/>
              </a:rPr>
              <a:t>In Phase</a:t>
            </a:r>
          </a:p>
          <a:p>
            <a:pPr marL="457200" indent="-457200"/>
            <a:r>
              <a:rPr lang="en-US" sz="3200" dirty="0">
                <a:solidFill>
                  <a:srgbClr val="0070C0"/>
                </a:solidFill>
                <a:latin typeface="+mj-lt"/>
              </a:rPr>
              <a:t>Constructive Interference</a:t>
            </a:r>
          </a:p>
          <a:p>
            <a:pPr marL="457200" indent="-457200"/>
            <a:r>
              <a:rPr lang="en-US" sz="3200" dirty="0">
                <a:solidFill>
                  <a:srgbClr val="0070C0"/>
                </a:solidFill>
                <a:latin typeface="+mj-lt"/>
              </a:rPr>
              <a:t>Additive</a:t>
            </a:r>
            <a:endParaRPr lang="en-US" sz="3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6781800" y="4796610"/>
            <a:ext cx="4876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3200" dirty="0">
                <a:solidFill>
                  <a:srgbClr val="0070C0"/>
                </a:solidFill>
                <a:latin typeface="+mj-lt"/>
              </a:rPr>
              <a:t>Out of Phase</a:t>
            </a:r>
          </a:p>
          <a:p>
            <a:pPr marL="457200" indent="-457200"/>
            <a:r>
              <a:rPr lang="en-US" sz="3200" dirty="0">
                <a:solidFill>
                  <a:srgbClr val="0070C0"/>
                </a:solidFill>
                <a:latin typeface="+mj-lt"/>
              </a:rPr>
              <a:t>Destructive Interference</a:t>
            </a:r>
          </a:p>
          <a:p>
            <a:pPr marL="457200" indent="-457200"/>
            <a:r>
              <a:rPr lang="en-US" sz="3200" dirty="0">
                <a:solidFill>
                  <a:srgbClr val="0070C0"/>
                </a:solidFill>
                <a:latin typeface="+mj-lt"/>
              </a:rPr>
              <a:t>Cancellation</a:t>
            </a:r>
            <a:endParaRPr lang="en-US" sz="3200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535" y="2503229"/>
            <a:ext cx="6041866" cy="168777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534" y="4694529"/>
            <a:ext cx="6041868" cy="170627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1600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3241</TotalTime>
  <Words>335</Words>
  <Application>Microsoft Office PowerPoint</Application>
  <PresentationFormat>Widescreen</PresentationFormat>
  <Paragraphs>64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 Math</vt:lpstr>
      <vt:lpstr>Comic Sans MS</vt:lpstr>
      <vt:lpstr>Impact</vt:lpstr>
      <vt:lpstr>Times New Roman</vt:lpstr>
      <vt:lpstr>1_Default Design</vt:lpstr>
      <vt:lpstr>Equation</vt:lpstr>
      <vt:lpstr>N16 – Atomic Structure and Periodicity</vt:lpstr>
      <vt:lpstr>N16 – Atomic Structure and Periodicity</vt:lpstr>
      <vt:lpstr>Types of Electromagnetic Radiation</vt:lpstr>
      <vt:lpstr>Parts of a Wave</vt:lpstr>
      <vt:lpstr>Relationship between  ,    and  E</vt:lpstr>
      <vt:lpstr>Electromagnetic Radiation</vt:lpstr>
      <vt:lpstr>Energy of EMR</vt:lpstr>
      <vt:lpstr>Game of Rearranging and Substitution!</vt:lpstr>
      <vt:lpstr>Wave Interference</vt:lpstr>
      <vt:lpstr>Game of Rearranging and Substitution!</vt:lpstr>
      <vt:lpstr>Link to YouTube Presentation 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Farmer, Stephanie [DH]</cp:lastModifiedBy>
  <cp:revision>139</cp:revision>
  <cp:lastPrinted>2018-10-08T20:25:31Z</cp:lastPrinted>
  <dcterms:created xsi:type="dcterms:W3CDTF">2006-06-20T23:17:27Z</dcterms:created>
  <dcterms:modified xsi:type="dcterms:W3CDTF">2024-06-06T21:19:40Z</dcterms:modified>
</cp:coreProperties>
</file>