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88" r:id="rId2"/>
    <p:sldId id="314" r:id="rId3"/>
    <p:sldId id="308" r:id="rId4"/>
    <p:sldId id="289" r:id="rId5"/>
    <p:sldId id="298" r:id="rId6"/>
    <p:sldId id="300" r:id="rId7"/>
    <p:sldId id="299" r:id="rId8"/>
    <p:sldId id="301" r:id="rId9"/>
    <p:sldId id="302" r:id="rId10"/>
    <p:sldId id="307" r:id="rId11"/>
    <p:sldId id="303" r:id="rId12"/>
    <p:sldId id="306" r:id="rId13"/>
    <p:sldId id="305" r:id="rId14"/>
    <p:sldId id="309" r:id="rId15"/>
    <p:sldId id="304" r:id="rId16"/>
    <p:sldId id="311" r:id="rId17"/>
    <p:sldId id="312" r:id="rId18"/>
    <p:sldId id="310" r:id="rId19"/>
    <p:sldId id="313" r:id="rId20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FF"/>
    <a:srgbClr val="CC00CC"/>
    <a:srgbClr val="000000"/>
    <a:srgbClr val="4D4D4D"/>
    <a:srgbClr val="FF0000"/>
    <a:srgbClr val="5F5F5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4"/>
    <p:restoredTop sz="94586"/>
  </p:normalViewPr>
  <p:slideViewPr>
    <p:cSldViewPr>
      <p:cViewPr varScale="1">
        <p:scale>
          <a:sx n="69" d="100"/>
          <a:sy n="69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EB2AB9-ADD8-904F-89BF-C228FA7C49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780E3-F432-6D4A-B2F1-3CF62F5D54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DAD1-BE38-0846-8B94-60E82E9364E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D470D-8F1D-4345-95C1-53052E186F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1D749-AFB3-BF4C-BB87-29323CAF02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BFA04-2B18-5142-8D9D-059976440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1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E084F-DE1A-714B-BEA3-39BFE3AB415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AC730-557A-2F4F-B35C-456DEB8F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AC730-557A-2F4F-B35C-456DEB8FCF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3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3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3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3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4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0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4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7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3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4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aSLdnz8rE0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aSLdnz8rE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>
                <a:latin typeface="Impact" panose="020B0806030902050204" pitchFamily="34" charset="0"/>
              </a:rPr>
              <a:t>N17 </a:t>
            </a:r>
            <a:r>
              <a:rPr lang="en-US" sz="8000" u="sng" dirty="0">
                <a:latin typeface="Impact" panose="020B0806030902050204" pitchFamily="34" charset="0"/>
              </a:rPr>
              <a:t>– Atomic Structure and Periodicity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33116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Shielding and Such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846EC-C43E-34D1-EC2B-6E8CCF3FFEB2}"/>
              </a:ext>
            </a:extLst>
          </p:cNvPr>
          <p:cNvSpPr txBox="1"/>
          <p:nvPr/>
        </p:nvSpPr>
        <p:spPr>
          <a:xfrm>
            <a:off x="381000" y="6096000"/>
            <a:ext cx="9554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latin typeface="+mn-lt"/>
              </a:rPr>
              <a:t>Link to YouTube Presentation: </a:t>
            </a:r>
            <a:r>
              <a:rPr lang="en-US" sz="2400" b="0" dirty="0">
                <a:solidFill>
                  <a:srgbClr val="009999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https://youtu.be/paSLdnz8rE0</a:t>
            </a:r>
            <a:r>
              <a:rPr lang="en-US" sz="2400" b="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62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036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Penetration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47159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</a:rPr>
              <a:t>Even larger s orbitals have </a:t>
            </a:r>
            <a:br>
              <a:rPr lang="en-US" dirty="0">
                <a:solidFill>
                  <a:srgbClr val="000000"/>
                </a:solidFill>
                <a:latin typeface="+mn-lt"/>
              </a:rPr>
            </a:br>
            <a:r>
              <a:rPr lang="en-US" dirty="0">
                <a:solidFill>
                  <a:srgbClr val="000000"/>
                </a:solidFill>
                <a:latin typeface="+mn-lt"/>
              </a:rPr>
              <a:t>some electron density near the nucleus!</a:t>
            </a:r>
          </a:p>
          <a:p>
            <a:pPr eaLnBrk="0" hangingPunct="0"/>
            <a:endParaRPr lang="en-US" dirty="0">
              <a:solidFill>
                <a:srgbClr val="000000"/>
              </a:solidFill>
              <a:latin typeface="+mn-lt"/>
            </a:endParaRPr>
          </a:p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</a:rPr>
              <a:t>Which s orbital is this?</a:t>
            </a:r>
          </a:p>
          <a:p>
            <a:pPr eaLnBrk="0" hangingPunct="0"/>
            <a:endParaRPr lang="en-US" dirty="0">
              <a:solidFill>
                <a:srgbClr val="000000"/>
              </a:solidFill>
              <a:latin typeface="+mn-lt"/>
            </a:endParaRPr>
          </a:p>
          <a:p>
            <a:pPr eaLnBrk="0" hangingPunct="0"/>
            <a:endParaRPr lang="en-US" dirty="0">
              <a:solidFill>
                <a:srgbClr val="000000"/>
              </a:solidFill>
              <a:latin typeface="+mn-lt"/>
            </a:endParaRPr>
          </a:p>
          <a:p>
            <a:pPr eaLnBrk="0" hangingPunct="0"/>
            <a:endParaRPr lang="en-US" dirty="0">
              <a:solidFill>
                <a:srgbClr val="000000"/>
              </a:solidFill>
              <a:latin typeface="+mn-lt"/>
            </a:endParaRPr>
          </a:p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</a:rPr>
              <a:t>What parts correspond to the “nodes” – areas with zero probability?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6" descr="penetration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71523" y="707977"/>
            <a:ext cx="6588229" cy="5483758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990600" y="377806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j-lt"/>
              </a:rPr>
              <a:t>3s orbital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096000" y="5334000"/>
            <a:ext cx="533400" cy="45720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353299" y="5330377"/>
            <a:ext cx="533400" cy="45720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036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Penetration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1" y="1352601"/>
            <a:ext cx="4776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</a:rPr>
              <a:t>Even larger s orbitals have </a:t>
            </a:r>
            <a:br>
              <a:rPr lang="en-US" dirty="0">
                <a:solidFill>
                  <a:srgbClr val="000000"/>
                </a:solidFill>
                <a:latin typeface="+mn-lt"/>
              </a:rPr>
            </a:br>
            <a:r>
              <a:rPr lang="en-US" dirty="0">
                <a:solidFill>
                  <a:srgbClr val="000000"/>
                </a:solidFill>
                <a:latin typeface="+mn-lt"/>
              </a:rPr>
              <a:t>some electron density near the nucleus!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534" t="45556" r="31425"/>
          <a:stretch/>
        </p:blipFill>
        <p:spPr>
          <a:xfrm>
            <a:off x="5332540" y="609600"/>
            <a:ext cx="6527213" cy="592284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5105400" y="4343400"/>
            <a:ext cx="2438400" cy="1524000"/>
          </a:xfrm>
          <a:prstGeom prst="ellipse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611" y="4373408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  <a:latin typeface="+mj-lt"/>
              </a:rPr>
              <a:t>Penetration </a:t>
            </a:r>
            <a:r>
              <a:rPr lang="en-US" dirty="0">
                <a:latin typeface="+mj-lt"/>
              </a:rPr>
              <a:t>of the 2s electrons and the 3s electrons! 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DDCFC607-49E2-C6A1-A83D-A3B154675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5967" y="245954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036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Penetration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298" y="1352601"/>
            <a:ext cx="111030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closer an electron is to the nucleus, the more attraction it experiences.</a:t>
            </a:r>
          </a:p>
          <a:p>
            <a:endParaRPr lang="en-US" sz="32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better an outer electron is at </a:t>
            </a:r>
            <a:r>
              <a:rPr lang="en-US" sz="3200" dirty="0">
                <a:solidFill>
                  <a:srgbClr val="0070C0"/>
                </a:solidFill>
                <a:latin typeface="Arial" charset="0"/>
              </a:rPr>
              <a:t>penetrating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through the electron cloud of inner electrons, the more attraction it will have for the nucleus.</a:t>
            </a:r>
          </a:p>
          <a:p>
            <a:endParaRPr lang="en-US" sz="32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degree of penetration is related to the orbital</a:t>
            </a:r>
            <a:r>
              <a:rPr lang="ja-JP" altLang="en-US" sz="3200" dirty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3200" dirty="0">
                <a:solidFill>
                  <a:srgbClr val="000000"/>
                </a:solidFill>
                <a:latin typeface="Arial" charset="0"/>
              </a:rPr>
              <a:t>s “radial distribution function” – tells us the probability of finding the electron at certain distances. </a:t>
            </a:r>
            <a:endParaRPr lang="en-US" altLang="ja-JP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08_03_Fig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73"/>
          <a:stretch>
            <a:fillRect/>
          </a:stretch>
        </p:blipFill>
        <p:spPr bwMode="auto">
          <a:xfrm>
            <a:off x="7239000" y="457200"/>
            <a:ext cx="462075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036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Penetration and Shielding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303" y="1352601"/>
            <a:ext cx="701569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0000"/>
                </a:solidFill>
                <a:latin typeface="+mn-lt"/>
              </a:rPr>
              <a:t>2s orbital 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– penetrates more deeply into the 1s orbital, towards the nucleus than the </a:t>
            </a:r>
            <a:r>
              <a:rPr lang="en-US" sz="2500" dirty="0">
                <a:solidFill>
                  <a:srgbClr val="0070C0"/>
                </a:solidFill>
                <a:latin typeface="+mn-lt"/>
              </a:rPr>
              <a:t>2p orbital 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does </a:t>
            </a:r>
          </a:p>
          <a:p>
            <a:pPr eaLnBrk="0" hangingPunct="0"/>
            <a:endParaRPr lang="en-US" sz="2500" dirty="0">
              <a:solidFill>
                <a:srgbClr val="000000"/>
              </a:solidFill>
              <a:latin typeface="+mn-lt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+mn-lt"/>
              </a:rPr>
              <a:t>The weaker penetration of the </a:t>
            </a:r>
            <a:r>
              <a:rPr lang="en-US" sz="2500" dirty="0">
                <a:solidFill>
                  <a:srgbClr val="0070C0"/>
                </a:solidFill>
                <a:latin typeface="+mn-lt"/>
              </a:rPr>
              <a:t>2p orbital 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means the 2p electrons experience LESS attractive force from the nucleus. They are more shielded from the nucleus. </a:t>
            </a:r>
          </a:p>
          <a:p>
            <a:pPr eaLnBrk="0" hangingPunct="0"/>
            <a:endParaRPr lang="en-US" sz="2500" dirty="0">
              <a:solidFill>
                <a:srgbClr val="000000"/>
              </a:solidFill>
              <a:latin typeface="+mn-lt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+mn-lt"/>
              </a:rPr>
              <a:t>The greater penetration of the 2s means electrons in the 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2s orbital 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experience MORE attractive force from the nucleus. They are less shielded from the nucleus. </a:t>
            </a:r>
            <a:endParaRPr lang="en-US" sz="25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110976" y="4191000"/>
            <a:ext cx="2438400" cy="1524000"/>
          </a:xfrm>
          <a:prstGeom prst="ellipse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3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036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Penetration, Attraction, Shielding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07" t="9067" r="7972" b="9667"/>
          <a:stretch/>
        </p:blipFill>
        <p:spPr>
          <a:xfrm>
            <a:off x="6250860" y="2346228"/>
            <a:ext cx="5636340" cy="4084686"/>
          </a:xfrm>
        </p:spPr>
      </p:pic>
      <p:sp>
        <p:nvSpPr>
          <p:cNvPr id="4" name="Rectangle 3"/>
          <p:cNvSpPr/>
          <p:nvPr/>
        </p:nvSpPr>
        <p:spPr>
          <a:xfrm>
            <a:off x="381000" y="1352601"/>
            <a:ext cx="115823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70C0"/>
                </a:solidFill>
                <a:latin typeface="+mn-lt"/>
              </a:rPr>
              <a:t>Penetration towards the nucleus:</a:t>
            </a:r>
          </a:p>
          <a:p>
            <a:pPr eaLnBrk="0" hangingPunct="0"/>
            <a:r>
              <a:rPr lang="en-US" sz="3600" dirty="0">
                <a:solidFill>
                  <a:srgbClr val="000000"/>
                </a:solidFill>
                <a:latin typeface="+mn-lt"/>
              </a:rPr>
              <a:t>s &gt; p &gt; d &gt; f</a:t>
            </a:r>
          </a:p>
          <a:p>
            <a:pPr eaLnBrk="0" hangingPunct="0"/>
            <a:endParaRPr lang="en-US" sz="3600" dirty="0">
              <a:solidFill>
                <a:srgbClr val="000000"/>
              </a:solidFill>
              <a:latin typeface="+mn-lt"/>
            </a:endParaRPr>
          </a:p>
          <a:p>
            <a:pPr eaLnBrk="0" hangingPunct="0"/>
            <a:r>
              <a:rPr lang="en-US" sz="3600" dirty="0">
                <a:solidFill>
                  <a:srgbClr val="0070C0"/>
                </a:solidFill>
                <a:latin typeface="+mj-lt"/>
              </a:rPr>
              <a:t>Attraction for nucleus:</a:t>
            </a:r>
          </a:p>
          <a:p>
            <a:pPr eaLnBrk="0" hangingPunct="0"/>
            <a:r>
              <a:rPr lang="en-US" sz="3600" dirty="0">
                <a:solidFill>
                  <a:srgbClr val="000000"/>
                </a:solidFill>
                <a:latin typeface="+mj-lt"/>
              </a:rPr>
              <a:t>s &gt; p &gt; d &gt; f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  <a:p>
            <a:pPr eaLnBrk="0" hangingPunct="0"/>
            <a:endParaRPr lang="en-US" sz="3600" dirty="0">
              <a:solidFill>
                <a:srgbClr val="0070C0"/>
              </a:solidFill>
              <a:latin typeface="+mn-lt"/>
            </a:endParaRPr>
          </a:p>
          <a:p>
            <a:pPr eaLnBrk="0" hangingPunct="0"/>
            <a:r>
              <a:rPr lang="en-US" sz="3600" dirty="0">
                <a:solidFill>
                  <a:srgbClr val="0070C0"/>
                </a:solidFill>
                <a:latin typeface="+mn-lt"/>
              </a:rPr>
              <a:t>Shielding they contribute </a:t>
            </a:r>
            <a:br>
              <a:rPr lang="en-US" sz="3600" dirty="0">
                <a:solidFill>
                  <a:srgbClr val="0070C0"/>
                </a:solidFill>
                <a:latin typeface="+mn-lt"/>
              </a:rPr>
            </a:br>
            <a:r>
              <a:rPr lang="en-US" sz="3600" dirty="0">
                <a:solidFill>
                  <a:srgbClr val="0070C0"/>
                </a:solidFill>
                <a:latin typeface="+mn-lt"/>
              </a:rPr>
              <a:t>for valence electrons:</a:t>
            </a:r>
          </a:p>
          <a:p>
            <a:pPr eaLnBrk="0" hangingPunct="0"/>
            <a:r>
              <a:rPr lang="en-US" sz="3600" dirty="0">
                <a:solidFill>
                  <a:srgbClr val="000000"/>
                </a:solidFill>
                <a:latin typeface="+mn-lt"/>
              </a:rPr>
              <a:t>s &gt; p &gt; d &gt; f</a:t>
            </a:r>
          </a:p>
          <a:p>
            <a:pPr eaLnBrk="0" hangingPunct="0"/>
            <a:endParaRPr lang="en-US" sz="3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8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036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Careful…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52601"/>
            <a:ext cx="1158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</a:rPr>
              <a:t>You need to be VERY careful with your phrasing! </a:t>
            </a:r>
          </a:p>
          <a:p>
            <a:pPr eaLnBrk="0" hangingPunct="0"/>
            <a:endParaRPr lang="en-US" dirty="0">
              <a:solidFill>
                <a:srgbClr val="000000"/>
              </a:solidFill>
              <a:latin typeface="+mn-lt"/>
            </a:endParaRPr>
          </a:p>
          <a:p>
            <a:pPr eaLnBrk="0" hangingPunct="0"/>
            <a:r>
              <a:rPr lang="en-US" dirty="0">
                <a:solidFill>
                  <a:srgbClr val="0070C0"/>
                </a:solidFill>
                <a:latin typeface="+mn-lt"/>
              </a:rPr>
              <a:t>Do not use generic or nonspecific terms – be </a:t>
            </a:r>
            <a:r>
              <a:rPr lang="en-US" u="sng" dirty="0">
                <a:solidFill>
                  <a:srgbClr val="0070C0"/>
                </a:solidFill>
                <a:latin typeface="+mn-lt"/>
              </a:rPr>
              <a:t>specific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.  </a:t>
            </a:r>
          </a:p>
          <a:p>
            <a:pPr lvl="0" eaLnBrk="0" hangingPunct="0"/>
            <a:r>
              <a:rPr lang="en-US" dirty="0">
                <a:solidFill>
                  <a:srgbClr val="FF0000"/>
                </a:solidFill>
                <a:latin typeface="Arial"/>
              </a:rPr>
              <a:t>BAD:        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It is shielded more</a:t>
            </a:r>
          </a:p>
          <a:p>
            <a:pPr lvl="0" eaLnBrk="0" hangingPunct="0"/>
            <a:r>
              <a:rPr lang="en-US" dirty="0">
                <a:solidFill>
                  <a:srgbClr val="FFC000"/>
                </a:solidFill>
                <a:latin typeface="Arial"/>
              </a:rPr>
              <a:t>BETTER: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Calcium’s valence electrons experience more shielding</a:t>
            </a:r>
          </a:p>
          <a:p>
            <a:pPr eaLnBrk="0" hangingPunct="0"/>
            <a:endParaRPr lang="en-US" dirty="0">
              <a:solidFill>
                <a:srgbClr val="000000"/>
              </a:solidFill>
              <a:latin typeface="+mn-lt"/>
            </a:endParaRPr>
          </a:p>
          <a:p>
            <a:pPr eaLnBrk="0" hangingPunct="0"/>
            <a:r>
              <a:rPr lang="en-US" dirty="0">
                <a:solidFill>
                  <a:srgbClr val="0070C0"/>
                </a:solidFill>
                <a:latin typeface="+mn-lt"/>
              </a:rPr>
              <a:t>You MUST reference </a:t>
            </a:r>
            <a:r>
              <a:rPr lang="en-US" u="sng" dirty="0">
                <a:solidFill>
                  <a:srgbClr val="0070C0"/>
                </a:solidFill>
                <a:latin typeface="+mn-lt"/>
              </a:rPr>
              <a:t>BOTH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atoms being compared.</a:t>
            </a:r>
          </a:p>
          <a:p>
            <a:pPr eaLnBrk="0" hangingPunct="0"/>
            <a:r>
              <a:rPr lang="en-US" dirty="0">
                <a:solidFill>
                  <a:srgbClr val="FF0000"/>
                </a:solidFill>
                <a:latin typeface="+mn-lt"/>
              </a:rPr>
              <a:t>BAD:       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Calcium’s valence electrons experience more shielding</a:t>
            </a:r>
          </a:p>
          <a:p>
            <a:pPr eaLnBrk="0" hangingPunct="0"/>
            <a:r>
              <a:rPr lang="en-US" dirty="0">
                <a:solidFill>
                  <a:srgbClr val="FFC000"/>
                </a:solidFill>
                <a:latin typeface="+mn-lt"/>
              </a:rPr>
              <a:t>BETTER: 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Calcium’s valence electrons experience more shielding </a:t>
            </a:r>
            <a:br>
              <a:rPr lang="en-US" dirty="0">
                <a:solidFill>
                  <a:srgbClr val="000000"/>
                </a:solidFill>
                <a:latin typeface="+mn-lt"/>
              </a:rPr>
            </a:br>
            <a:r>
              <a:rPr lang="en-US" dirty="0">
                <a:solidFill>
                  <a:srgbClr val="000000"/>
                </a:solidFill>
                <a:latin typeface="+mn-lt"/>
              </a:rPr>
              <a:t>                  than Sodium’s valence electrons</a:t>
            </a:r>
          </a:p>
          <a:p>
            <a:pPr eaLnBrk="0" hangingPunct="0"/>
            <a:endParaRPr lang="en-US" dirty="0">
              <a:solidFill>
                <a:srgbClr val="000000"/>
              </a:solidFill>
              <a:latin typeface="+mn-lt"/>
            </a:endParaRPr>
          </a:p>
          <a:p>
            <a:pPr eaLnBrk="0" hangingPunct="0"/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38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036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Careful…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52601"/>
            <a:ext cx="11582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</a:rPr>
              <a:t>You need to be VERY careful with your phrasing! </a:t>
            </a:r>
          </a:p>
          <a:p>
            <a:pPr eaLnBrk="0" hangingPunct="0"/>
            <a:endParaRPr lang="en-US" dirty="0">
              <a:solidFill>
                <a:srgbClr val="000000"/>
              </a:solidFill>
              <a:latin typeface="+mn-lt"/>
            </a:endParaRPr>
          </a:p>
          <a:p>
            <a:pPr lvl="0" eaLnBrk="0" hangingPunct="0"/>
            <a:r>
              <a:rPr lang="en-US" dirty="0">
                <a:solidFill>
                  <a:srgbClr val="0070C0"/>
                </a:solidFill>
                <a:latin typeface="Arial"/>
              </a:rPr>
              <a:t>You MUST give REASONS. </a:t>
            </a:r>
          </a:p>
          <a:p>
            <a:pPr lvl="0" eaLnBrk="0" hangingPunct="0"/>
            <a:r>
              <a:rPr lang="en-US" dirty="0">
                <a:solidFill>
                  <a:srgbClr val="FF3300"/>
                </a:solidFill>
                <a:latin typeface="Arial"/>
              </a:rPr>
              <a:t>BAD:</a:t>
            </a:r>
            <a:r>
              <a:rPr lang="en-US" dirty="0">
                <a:solidFill>
                  <a:srgbClr val="FFC000"/>
                </a:solidFill>
                <a:latin typeface="Arial"/>
              </a:rPr>
              <a:t>        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Calcium’s valence electrons experience more shielding </a:t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>                  than Sodium’s valence electrons</a:t>
            </a:r>
          </a:p>
          <a:p>
            <a:pPr lvl="0" eaLnBrk="0" hangingPunct="0"/>
            <a:r>
              <a:rPr lang="en-US" dirty="0">
                <a:solidFill>
                  <a:srgbClr val="00B050"/>
                </a:solidFill>
                <a:latin typeface="Arial"/>
              </a:rPr>
              <a:t>BEST!      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Calcium’s valence electrons experience more shielding </a:t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>                  than Sodium’s valence electrons, because Calcium’s </a:t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>                  valence electrons are in energy level 4, while Sodium’s </a:t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>                  are in energy level 3. Therefore, Calcium’s valence </a:t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>                  electrons are shielded from 3 levels of core electrons, </a:t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>                  while sodium’s are shielded from only 2 levels of core </a:t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>                  electrons. </a:t>
            </a:r>
            <a:endParaRPr lang="en-US" dirty="0">
              <a:solidFill>
                <a:srgbClr val="000000"/>
              </a:solidFill>
            </a:endParaRPr>
          </a:p>
          <a:p>
            <a:pPr eaLnBrk="0" hangingPunct="0"/>
            <a:endParaRPr lang="en-US" dirty="0">
              <a:solidFill>
                <a:srgbClr val="000000"/>
              </a:solidFill>
              <a:latin typeface="+mn-lt"/>
            </a:endParaRPr>
          </a:p>
          <a:p>
            <a:pPr eaLnBrk="0" hangingPunct="0"/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71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036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Last few suggestions…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240334"/>
            <a:ext cx="11582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Be succinct! 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Do not ramble! 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Bullet points are your friend! 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Keep the grading rubric in mind – what key things are we looking to check off that you addressed????</a:t>
            </a:r>
          </a:p>
          <a:p>
            <a:pPr marL="2286000" lvl="4" indent="-457200" eaLnBrk="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Attraction to the nucleus</a:t>
            </a:r>
          </a:p>
          <a:p>
            <a:pPr marL="2286000" lvl="4" indent="-457200" eaLnBrk="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Repulsions between the electrons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Do not vocab drop!</a:t>
            </a:r>
          </a:p>
          <a:p>
            <a:pPr marL="2286000" lvl="4" indent="-457200" eaLnBrk="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Can't just say “shielding” </a:t>
            </a:r>
            <a:br>
              <a:rPr lang="en-US" dirty="0">
                <a:latin typeface="Arial"/>
              </a:rPr>
            </a:br>
            <a:r>
              <a:rPr lang="en-US" dirty="0">
                <a:latin typeface="Arial"/>
              </a:rPr>
              <a:t>or “effective nuclear charge”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Read as many AP Chem rubrics as possible for this topic!</a:t>
            </a:r>
            <a:br>
              <a:rPr lang="en-US" dirty="0">
                <a:latin typeface="Arial"/>
              </a:rPr>
            </a:br>
            <a:r>
              <a:rPr lang="en-US" dirty="0">
                <a:latin typeface="Arial"/>
              </a:rPr>
              <a:t>Internalize their phrasing (not necessarily “memorize”)</a:t>
            </a:r>
            <a:endParaRPr lang="en-US" dirty="0">
              <a:latin typeface="+mn-lt"/>
            </a:endParaRPr>
          </a:p>
          <a:p>
            <a:pPr eaLnBrk="0" hangingPunct="0"/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2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Why care about shielding &amp; penetration?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4078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70C0"/>
                </a:solidFill>
                <a:latin typeface="+mn-lt"/>
              </a:rPr>
              <a:t>Helps explain periodic trends!</a:t>
            </a:r>
          </a:p>
          <a:p>
            <a:pPr marL="1028700" lvl="1" indent="-571500" eaLnBrk="0" hangingPunct="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+mn-lt"/>
              </a:rPr>
              <a:t>Z</a:t>
            </a:r>
            <a:r>
              <a:rPr lang="en-US" sz="3600" baseline="-25000" dirty="0" err="1">
                <a:latin typeface="+mn-lt"/>
              </a:rPr>
              <a:t>eff</a:t>
            </a:r>
            <a:endParaRPr lang="en-US" sz="3600" baseline="-25000" dirty="0">
              <a:latin typeface="+mn-lt"/>
            </a:endParaRPr>
          </a:p>
          <a:p>
            <a:pPr marL="1028700" lvl="1" indent="-571500" eaLnBrk="0" hangingPunct="0"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</a:rPr>
              <a:t>Radius, Ionization energy, Electronegativity</a:t>
            </a:r>
          </a:p>
          <a:p>
            <a:pPr marL="1028700" lvl="1" indent="-571500" eaLnBrk="0" hangingPunct="0"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</a:rPr>
              <a:t>A lot of “exceptions” to the periodic trends patterns that we glossed over in Honors </a:t>
            </a:r>
            <a:r>
              <a:rPr lang="en-US" sz="3600" dirty="0" err="1">
                <a:latin typeface="+mn-lt"/>
              </a:rPr>
              <a:t>Chem</a:t>
            </a:r>
            <a:endParaRPr lang="en-US" sz="3600" dirty="0">
              <a:latin typeface="+mn-lt"/>
            </a:endParaRPr>
          </a:p>
          <a:p>
            <a:pPr eaLnBrk="0" hangingPunct="0"/>
            <a:endParaRPr lang="en-US" sz="3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53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Link to YouTube Presentations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407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70C0"/>
                </a:solidFill>
                <a:latin typeface="+mn-lt"/>
                <a:hlinkClick r:id="rId2"/>
              </a:rPr>
              <a:t>https://youtu.be/paSLdnz8rE0</a:t>
            </a:r>
            <a:r>
              <a:rPr lang="en-US" sz="360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98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09" y="893124"/>
            <a:ext cx="8746177" cy="2023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N17 – Atomic Structure and Periodicity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533396" y="4503510"/>
            <a:ext cx="1112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can keep nuclear attractions and electron repulsions in mind when explaining periodic trends.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4082F-CFDE-9B43-ECDC-B3C7393E2E35}"/>
              </a:ext>
            </a:extLst>
          </p:cNvPr>
          <p:cNvSpPr txBox="1"/>
          <p:nvPr/>
        </p:nvSpPr>
        <p:spPr>
          <a:xfrm>
            <a:off x="2088353" y="2916877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Shielding and Such</a:t>
            </a:r>
          </a:p>
        </p:txBody>
      </p:sp>
    </p:spTree>
    <p:extLst>
      <p:ext uri="{BB962C8B-B14F-4D97-AF65-F5344CB8AC3E}">
        <p14:creationId xmlns:p14="http://schemas.microsoft.com/office/powerpoint/2010/main" val="71764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EVERYTHING is about…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 descr="Screening factor , Screening effect constant , Zeff = Z - 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199"/>
            <a:ext cx="5553075" cy="538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57927" y="1842610"/>
            <a:ext cx="5476873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120000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ATTRACTIONS</a:t>
            </a:r>
          </a:p>
          <a:p>
            <a:pPr marL="914400" lvl="1" indent="-457200"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sz="3200" b="0" dirty="0">
                <a:solidFill>
                  <a:srgbClr val="000000"/>
                </a:solidFill>
                <a:latin typeface="+mj-lt"/>
              </a:rPr>
              <a:t>Electrons attracted to protons in the nucleus</a:t>
            </a:r>
          </a:p>
          <a:p>
            <a:pPr>
              <a:spcBef>
                <a:spcPct val="20000"/>
              </a:spcBef>
              <a:buSzPct val="120000"/>
            </a:pPr>
            <a:endParaRPr lang="en-US" sz="3200" b="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ct val="20000"/>
              </a:spcBef>
              <a:buSzPct val="120000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REPULSIONS</a:t>
            </a:r>
          </a:p>
          <a:p>
            <a:pPr marL="914400" lvl="1" indent="-457200"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sz="3200" b="0" dirty="0">
                <a:solidFill>
                  <a:srgbClr val="000000"/>
                </a:solidFill>
                <a:latin typeface="+mj-lt"/>
              </a:rPr>
              <a:t>Electrons repelled by each other</a:t>
            </a: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9E37F0C8-DDE3-367C-DAD9-9D3CF2CF7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29937" y="262554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3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080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120000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Outer electrons are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shielded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from </a:t>
            </a:r>
            <a:br>
              <a:rPr lang="en-US" dirty="0">
                <a:solidFill>
                  <a:srgbClr val="000000"/>
                </a:solidFill>
                <a:latin typeface="+mn-lt"/>
              </a:rPr>
            </a:br>
            <a:r>
              <a:rPr lang="en-US" dirty="0">
                <a:solidFill>
                  <a:srgbClr val="000000"/>
                </a:solidFill>
                <a:latin typeface="+mn-lt"/>
              </a:rPr>
              <a:t>nucleus by the core electrons.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000000"/>
                </a:solidFill>
                <a:latin typeface="+mn-lt"/>
              </a:rPr>
              <a:t>Shielding effect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000000"/>
                </a:solidFill>
                <a:latin typeface="+mn-lt"/>
              </a:rPr>
              <a:t>Outer electrons do </a:t>
            </a:r>
            <a:r>
              <a:rPr lang="en-US" b="0" i="1" u="sng" dirty="0">
                <a:solidFill>
                  <a:srgbClr val="000000"/>
                </a:solidFill>
                <a:latin typeface="+mn-lt"/>
              </a:rPr>
              <a:t>not</a:t>
            </a:r>
            <a:r>
              <a:rPr lang="en-US" b="0" dirty="0">
                <a:solidFill>
                  <a:srgbClr val="000000"/>
                </a:solidFill>
                <a:latin typeface="+mn-lt"/>
              </a:rPr>
              <a:t> </a:t>
            </a:r>
            <a:br>
              <a:rPr lang="en-US" b="0" dirty="0">
                <a:solidFill>
                  <a:srgbClr val="000000"/>
                </a:solidFill>
                <a:latin typeface="+mn-lt"/>
              </a:rPr>
            </a:br>
            <a:r>
              <a:rPr lang="en-US" b="0" dirty="0">
                <a:solidFill>
                  <a:srgbClr val="000000"/>
                </a:solidFill>
                <a:latin typeface="+mn-lt"/>
              </a:rPr>
              <a:t>effectively screen for </a:t>
            </a:r>
            <a:r>
              <a:rPr lang="en-US" b="0" i="1" u="sng" dirty="0">
                <a:solidFill>
                  <a:srgbClr val="000000"/>
                </a:solidFill>
                <a:latin typeface="+mn-lt"/>
              </a:rPr>
              <a:t>each other</a:t>
            </a:r>
            <a:r>
              <a:rPr lang="en-US" b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lvl="1">
              <a:spcBef>
                <a:spcPct val="20000"/>
              </a:spcBef>
            </a:pPr>
            <a:endParaRPr lang="en-US" b="0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20000"/>
              </a:spcBef>
              <a:buSzPct val="120000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Shielding causes outer electrons to not experience the full strength of the nuclear charge.</a:t>
            </a:r>
          </a:p>
          <a:p>
            <a:pPr marL="800100" lvl="1" indent="-342900">
              <a:spcBef>
                <a:spcPct val="20000"/>
              </a:spcBef>
              <a:buSzPct val="120000"/>
              <a:buFontTx/>
              <a:buChar char="•"/>
            </a:pPr>
            <a:r>
              <a:rPr lang="en-US" b="0" dirty="0">
                <a:solidFill>
                  <a:srgbClr val="000000"/>
                </a:solidFill>
                <a:latin typeface="+mn-lt"/>
              </a:rPr>
              <a:t>The electrons would be more attracted to the nucleus if the core electrons were not there!</a:t>
            </a:r>
            <a:endParaRPr lang="en-US" b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Picture 2" descr="The shielding electrons">
            <a:extLst>
              <a:ext uri="{FF2B5EF4-FFF2-40B4-BE49-F238E27FC236}">
                <a16:creationId xmlns:a16="http://schemas.microsoft.com/office/drawing/2014/main" id="{12EEC798-B63E-4188-9363-6EE43ADB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44" y="685800"/>
            <a:ext cx="4992623" cy="32004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Effective Nuclear Charge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29355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effective nuclear charge </a:t>
            </a:r>
            <a:r>
              <a:rPr lang="en-US" dirty="0">
                <a:latin typeface="Arial" charset="0"/>
              </a:rPr>
              <a:t>is a net positive charge that is attracting a particular electron.</a:t>
            </a:r>
            <a:br>
              <a:rPr lang="en-US" dirty="0">
                <a:latin typeface="Arial" charset="0"/>
              </a:rPr>
            </a:br>
            <a:endParaRPr lang="en-US" sz="1600" dirty="0">
              <a:latin typeface="Arial" charset="0"/>
            </a:endParaRPr>
          </a:p>
          <a:p>
            <a:pPr algn="ctr"/>
            <a:r>
              <a:rPr lang="en-US" sz="4800" dirty="0" err="1">
                <a:latin typeface="Arial" charset="0"/>
              </a:rPr>
              <a:t>Z</a:t>
            </a:r>
            <a:r>
              <a:rPr lang="en-US" sz="4800" baseline="-25000" dirty="0" err="1">
                <a:latin typeface="Arial" charset="0"/>
              </a:rPr>
              <a:t>effective</a:t>
            </a:r>
            <a:r>
              <a:rPr lang="en-US" sz="4800" baseline="-25000" dirty="0">
                <a:latin typeface="Arial" charset="0"/>
              </a:rPr>
              <a:t> </a:t>
            </a:r>
            <a:r>
              <a:rPr lang="en-US" sz="4800" dirty="0">
                <a:latin typeface="Arial" charset="0"/>
              </a:rPr>
              <a:t>= Z − 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solidFill>
                  <a:srgbClr val="0070C0"/>
                </a:solidFill>
                <a:latin typeface="Arial" charset="0"/>
              </a:rPr>
              <a:t>Z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= nuclear charge</a:t>
            </a:r>
          </a:p>
          <a:p>
            <a:pPr eaLnBrk="1" hangingPunct="1"/>
            <a:r>
              <a:rPr lang="en-US" dirty="0">
                <a:solidFill>
                  <a:srgbClr val="0070C0"/>
                </a:solidFill>
                <a:latin typeface="Arial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= number of electrons in lower energy levels.</a:t>
            </a:r>
          </a:p>
          <a:p>
            <a:pPr lvl="1" eaLnBrk="1" hangingPunct="1"/>
            <a:r>
              <a:rPr lang="en-US" b="0" i="1" dirty="0">
                <a:solidFill>
                  <a:srgbClr val="000000"/>
                </a:solidFill>
                <a:latin typeface="Arial" charset="0"/>
              </a:rPr>
              <a:t>Electrons in the same energy level contribute to screening but their contribution is so small they are not part of the calculation.</a:t>
            </a:r>
          </a:p>
          <a:p>
            <a:pPr lvl="1" eaLnBrk="1" hangingPunct="1"/>
            <a:endParaRPr lang="en-US" b="0" i="1" dirty="0">
              <a:solidFill>
                <a:srgbClr val="000000"/>
              </a:solidFill>
              <a:latin typeface="Arial" charset="0"/>
            </a:endParaRPr>
          </a:p>
          <a:p>
            <a:pPr marL="0" lvl="1" eaLnBrk="1" hangingPunct="1"/>
            <a:r>
              <a:rPr lang="en-US" sz="4000" dirty="0">
                <a:solidFill>
                  <a:srgbClr val="0070C0"/>
                </a:solidFill>
                <a:latin typeface="Arial" charset="0"/>
              </a:rPr>
              <a:t>Trend in Shielding strength</a:t>
            </a:r>
            <a:r>
              <a:rPr lang="en-US" sz="40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4000" i="1" dirty="0">
                <a:solidFill>
                  <a:srgbClr val="000000"/>
                </a:solidFill>
                <a:latin typeface="Arial" charset="0"/>
              </a:rPr>
              <a:t>s &gt; p &gt; d &gt; f.</a:t>
            </a:r>
            <a:endParaRPr lang="en-US" sz="40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798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Effective Nuclear Charge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4" descr="08_11_Fig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" t="10409" r="-1" b="2965"/>
          <a:stretch/>
        </p:blipFill>
        <p:spPr bwMode="auto">
          <a:xfrm>
            <a:off x="1447800" y="1219200"/>
            <a:ext cx="8255410" cy="509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286" y="3962400"/>
            <a:ext cx="1177385" cy="6557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1295400" y="4419600"/>
            <a:ext cx="1081521" cy="609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934200" y="4928049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The valence e- is NOT feeling the full +3 charge of the nucleus!</a:t>
            </a:r>
          </a:p>
        </p:txBody>
      </p:sp>
    </p:spTree>
    <p:extLst>
      <p:ext uri="{BB962C8B-B14F-4D97-AF65-F5344CB8AC3E}">
        <p14:creationId xmlns:p14="http://schemas.microsoft.com/office/powerpoint/2010/main" val="203541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Penetration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3042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rgbClr val="0070C0"/>
                </a:solidFill>
                <a:latin typeface="Arial" charset="0"/>
              </a:rPr>
              <a:t>Penetration </a:t>
            </a:r>
            <a:r>
              <a:rPr lang="en-US" dirty="0">
                <a:latin typeface="Arial" charset="0"/>
              </a:rPr>
              <a:t>is when an electron spends time closer to the nucleus than it’s outer boundary distance.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0" dirty="0">
                <a:latin typeface="Arial" charset="0"/>
              </a:rPr>
              <a:t>Remember - there are different orbital shapes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0" dirty="0">
                <a:latin typeface="Arial" charset="0"/>
              </a:rPr>
              <a:t>Some will have </a:t>
            </a:r>
            <a:br>
              <a:rPr lang="en-US" b="0" dirty="0">
                <a:latin typeface="Arial" charset="0"/>
              </a:rPr>
            </a:br>
            <a:r>
              <a:rPr lang="en-US" b="0" dirty="0">
                <a:latin typeface="Arial" charset="0"/>
              </a:rPr>
              <a:t>some electron </a:t>
            </a:r>
            <a:br>
              <a:rPr lang="en-US" b="0" dirty="0">
                <a:latin typeface="Arial" charset="0"/>
              </a:rPr>
            </a:br>
            <a:r>
              <a:rPr lang="en-US" b="0" dirty="0">
                <a:latin typeface="Arial" charset="0"/>
              </a:rPr>
              <a:t>density in closer </a:t>
            </a:r>
            <a:br>
              <a:rPr lang="en-US" b="0" dirty="0">
                <a:latin typeface="Arial" charset="0"/>
              </a:rPr>
            </a:br>
            <a:r>
              <a:rPr lang="en-US" b="0" dirty="0">
                <a:latin typeface="Arial" charset="0"/>
              </a:rPr>
              <a:t>to the nucleus </a:t>
            </a:r>
            <a:br>
              <a:rPr lang="en-US" b="0" dirty="0">
                <a:latin typeface="Arial" charset="0"/>
              </a:rPr>
            </a:br>
            <a:r>
              <a:rPr lang="en-US" b="0" dirty="0">
                <a:latin typeface="Arial" charset="0"/>
              </a:rPr>
              <a:t>than others</a:t>
            </a:r>
            <a:endParaRPr lang="en-US" b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" name="Picture 4" descr="08_0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"/>
          <a:stretch>
            <a:fillRect/>
          </a:stretch>
        </p:blipFill>
        <p:spPr bwMode="auto">
          <a:xfrm>
            <a:off x="4343400" y="2697828"/>
            <a:ext cx="7516353" cy="346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9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Remember…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3042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</a:rPr>
              <a:t>An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orbital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is a region within an atom where there</a:t>
            </a:r>
            <a:br>
              <a:rPr lang="en-US" dirty="0">
                <a:solidFill>
                  <a:srgbClr val="000000"/>
                </a:solidFill>
                <a:latin typeface="+mn-lt"/>
              </a:rPr>
            </a:br>
            <a:r>
              <a:rPr lang="en-US" dirty="0">
                <a:solidFill>
                  <a:srgbClr val="000000"/>
                </a:solidFill>
                <a:latin typeface="+mn-lt"/>
              </a:rPr>
              <a:t>is a </a:t>
            </a:r>
            <a:r>
              <a:rPr lang="en-US" i="1" u="sng" dirty="0">
                <a:solidFill>
                  <a:srgbClr val="000000"/>
                </a:solidFill>
                <a:latin typeface="+mn-lt"/>
              </a:rPr>
              <a:t>probability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of finding an electron. Orbital shapes are defined as the surface that contains 90% of the total electron probability.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</a:rPr>
              <a:t>This is a probability </a:t>
            </a:r>
            <a:br>
              <a:rPr lang="en-US" dirty="0">
                <a:solidFill>
                  <a:srgbClr val="000000"/>
                </a:solidFill>
                <a:latin typeface="+mn-lt"/>
              </a:rPr>
            </a:br>
            <a:r>
              <a:rPr lang="en-US" dirty="0">
                <a:solidFill>
                  <a:srgbClr val="000000"/>
                </a:solidFill>
                <a:latin typeface="+mn-lt"/>
              </a:rPr>
              <a:t>diagram for the s orbital </a:t>
            </a:r>
            <a:br>
              <a:rPr lang="en-US" dirty="0">
                <a:solidFill>
                  <a:srgbClr val="000000"/>
                </a:solidFill>
                <a:latin typeface="+mn-lt"/>
              </a:rPr>
            </a:br>
            <a:r>
              <a:rPr lang="en-US" dirty="0">
                <a:solidFill>
                  <a:srgbClr val="000000"/>
                </a:solidFill>
                <a:latin typeface="+mn-lt"/>
              </a:rPr>
              <a:t>in the </a:t>
            </a:r>
            <a:r>
              <a:rPr lang="en-US" u="sng" dirty="0">
                <a:solidFill>
                  <a:srgbClr val="000000"/>
                </a:solidFill>
                <a:latin typeface="+mn-lt"/>
              </a:rPr>
              <a:t>first energy level…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4" descr="sprobabilit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6413"/>
          <a:stretch/>
        </p:blipFill>
        <p:spPr>
          <a:xfrm>
            <a:off x="8077200" y="2906872"/>
            <a:ext cx="3746410" cy="3292367"/>
          </a:xfrm>
          <a:noFill/>
          <a:ln/>
        </p:spPr>
      </p:pic>
      <p:pic>
        <p:nvPicPr>
          <p:cNvPr id="6" name="Picture 4" descr="sprobability">
            <a:extLst>
              <a:ext uri="{FF2B5EF4-FFF2-40B4-BE49-F238E27FC236}">
                <a16:creationId xmlns:a16="http://schemas.microsoft.com/office/drawing/2014/main" id="{FF9F2829-B39B-4EF8-A60C-BF9892A1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68845" b="21074"/>
          <a:stretch/>
        </p:blipFill>
        <p:spPr bwMode="auto">
          <a:xfrm>
            <a:off x="5500733" y="3161880"/>
            <a:ext cx="2178111" cy="259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2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036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 Orbitals – not just a solid sphere!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304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</a:rPr>
              <a:t>s orbitals have areas of low probability inside them called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nodes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.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4" descr="size_of_s_orbit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175" y="2057400"/>
            <a:ext cx="7239000" cy="4216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31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886</Words>
  <Application>Microsoft Office PowerPoint</Application>
  <PresentationFormat>Widescreen</PresentationFormat>
  <Paragraphs>107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Courier New</vt:lpstr>
      <vt:lpstr>Impact</vt:lpstr>
      <vt:lpstr>1_Default Design</vt:lpstr>
      <vt:lpstr>N17 – Atomic Structure and Periodicity</vt:lpstr>
      <vt:lpstr>N17 – Atomic Structure and Periodicity</vt:lpstr>
      <vt:lpstr>EVERYTHING is about…</vt:lpstr>
      <vt:lpstr>Shielding</vt:lpstr>
      <vt:lpstr>Effective Nuclear Charge</vt:lpstr>
      <vt:lpstr>Effective Nuclear Charge</vt:lpstr>
      <vt:lpstr>Penetration</vt:lpstr>
      <vt:lpstr>Remember…</vt:lpstr>
      <vt:lpstr>s Orbitals – not just a solid sphere!</vt:lpstr>
      <vt:lpstr>Penetration</vt:lpstr>
      <vt:lpstr>Penetration</vt:lpstr>
      <vt:lpstr>Penetration</vt:lpstr>
      <vt:lpstr>Penetration and Shielding</vt:lpstr>
      <vt:lpstr>Penetration, Attraction, Shielding</vt:lpstr>
      <vt:lpstr>Careful…</vt:lpstr>
      <vt:lpstr>Careful…</vt:lpstr>
      <vt:lpstr>Last few suggestions…</vt:lpstr>
      <vt:lpstr>Why care about shielding &amp; penetration?</vt:lpstr>
      <vt:lpstr>Link to YouTube Presentations</vt:lpstr>
    </vt:vector>
  </TitlesOfParts>
  <Company>Independent Web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Allan</dc:creator>
  <cp:lastModifiedBy>Farmer, Stephanie [DH]</cp:lastModifiedBy>
  <cp:revision>154</cp:revision>
  <cp:lastPrinted>2018-10-08T20:25:31Z</cp:lastPrinted>
  <dcterms:created xsi:type="dcterms:W3CDTF">2006-06-20T23:17:27Z</dcterms:created>
  <dcterms:modified xsi:type="dcterms:W3CDTF">2024-06-06T21:19:23Z</dcterms:modified>
</cp:coreProperties>
</file>