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3"/>
  </p:notesMasterIdLst>
  <p:handoutMasterIdLst>
    <p:handoutMasterId r:id="rId44"/>
  </p:handoutMasterIdLst>
  <p:sldIdLst>
    <p:sldId id="347" r:id="rId2"/>
    <p:sldId id="288" r:id="rId3"/>
    <p:sldId id="299" r:id="rId4"/>
    <p:sldId id="343" r:id="rId5"/>
    <p:sldId id="344" r:id="rId6"/>
    <p:sldId id="345" r:id="rId7"/>
    <p:sldId id="289" r:id="rId8"/>
    <p:sldId id="350" r:id="rId9"/>
    <p:sldId id="298" r:id="rId10"/>
    <p:sldId id="311" r:id="rId11"/>
    <p:sldId id="346" r:id="rId12"/>
    <p:sldId id="317" r:id="rId13"/>
    <p:sldId id="319" r:id="rId14"/>
    <p:sldId id="356" r:id="rId15"/>
    <p:sldId id="318" r:id="rId16"/>
    <p:sldId id="349" r:id="rId17"/>
    <p:sldId id="351" r:id="rId18"/>
    <p:sldId id="320" r:id="rId19"/>
    <p:sldId id="323" r:id="rId20"/>
    <p:sldId id="322" r:id="rId21"/>
    <p:sldId id="324" r:id="rId22"/>
    <p:sldId id="325" r:id="rId23"/>
    <p:sldId id="321" r:id="rId24"/>
    <p:sldId id="329" r:id="rId25"/>
    <p:sldId id="352" r:id="rId26"/>
    <p:sldId id="330" r:id="rId27"/>
    <p:sldId id="331" r:id="rId28"/>
    <p:sldId id="332" r:id="rId29"/>
    <p:sldId id="333" r:id="rId30"/>
    <p:sldId id="35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54" r:id="rId39"/>
    <p:sldId id="342" r:id="rId40"/>
    <p:sldId id="341" r:id="rId41"/>
    <p:sldId id="348" r:id="rId42"/>
  </p:sldIdLst>
  <p:sldSz cx="12192000" cy="6858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1F51"/>
    <a:srgbClr val="FF3300"/>
    <a:srgbClr val="008080"/>
    <a:srgbClr val="660033"/>
    <a:srgbClr val="FF0000"/>
    <a:srgbClr val="CC00FF"/>
    <a:srgbClr val="CC00CC"/>
    <a:srgbClr val="000000"/>
    <a:srgbClr val="4D4D4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4"/>
    <p:restoredTop sz="94586"/>
  </p:normalViewPr>
  <p:slideViewPr>
    <p:cSldViewPr>
      <p:cViewPr varScale="1">
        <p:scale>
          <a:sx n="69" d="100"/>
          <a:sy n="69" d="100"/>
        </p:scale>
        <p:origin x="62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EB2AB9-ADD8-904F-89BF-C228FA7C49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780E3-F432-6D4A-B2F1-3CF62F5D54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1DAD1-BE38-0846-8B94-60E82E9364E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D470D-8F1D-4345-95C1-53052E186F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1D749-AFB3-BF4C-BB87-29323CAF02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BFA04-2B18-5142-8D9D-059976440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81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E084F-DE1A-714B-BEA3-39BFE3AB415A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AC730-557A-2F4F-B35C-456DEB8F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0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C0FE6-2BD4-44AA-9F48-690D5782F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3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AB490-D81A-4C43-9FED-9B5971947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3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AD05-7355-45D6-B231-511D022D4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3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C13BC-650C-4559-889B-828B58167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4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36BE-EE02-4C0A-820F-9398D0085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0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F688-0E39-4725-B909-74499BF7B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4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23A0-34C4-493C-9B56-7F832A64D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E7C9-F5F0-469A-8D46-F4EE91BE3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0F1B-CAA6-41F9-8D22-41B626752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6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B3DE-FB27-4B42-B63A-3275867E6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7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7997-EB3E-4F55-A9FC-EC81BE408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3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8D16CD6-7AC9-4704-8C2D-9DAA901F6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4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wCDvBtAGbo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wCDvBtAGb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592651"/>
            <a:ext cx="8746177" cy="20237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N18 – Atomic Structure and Periodicity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088355" y="3616404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Periodic Trends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64254-149E-54F1-9B41-3794BB6AFDF2}"/>
              </a:ext>
            </a:extLst>
          </p:cNvPr>
          <p:cNvSpPr txBox="1"/>
          <p:nvPr/>
        </p:nvSpPr>
        <p:spPr>
          <a:xfrm>
            <a:off x="381000" y="6096000"/>
            <a:ext cx="9525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400" dirty="0">
                <a:latin typeface="Arial" charset="0"/>
              </a:rPr>
              <a:t>Link to YouTube Presentation: </a:t>
            </a:r>
            <a:r>
              <a:rPr lang="en-US" sz="2400" b="0" dirty="0">
                <a:solidFill>
                  <a:srgbClr val="009999"/>
                </a:solidFill>
                <a:latin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https://youtu.be/RwCDvBtAGbo</a:t>
            </a:r>
            <a:r>
              <a:rPr lang="en-US" sz="2400" b="0" dirty="0">
                <a:solidFill>
                  <a:srgbClr val="0070C0"/>
                </a:solidFill>
                <a:latin typeface="Arial" charset="0"/>
              </a:rPr>
              <a:t> </a:t>
            </a:r>
            <a:endParaRPr lang="en-US" sz="24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5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4934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Radius – Reasoning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550" y="1352601"/>
            <a:ext cx="11636450" cy="536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20000"/>
            </a:pPr>
            <a:r>
              <a:rPr lang="en-US" sz="3200" dirty="0">
                <a:latin typeface="+mn-lt"/>
              </a:rPr>
              <a:t>Increases down a group 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(top to bottom)</a:t>
            </a:r>
          </a:p>
          <a:p>
            <a:pPr>
              <a:spcBef>
                <a:spcPts val="600"/>
              </a:spcBef>
            </a:pPr>
            <a:r>
              <a:rPr lang="en-US" sz="2900" dirty="0">
                <a:solidFill>
                  <a:srgbClr val="0070C0"/>
                </a:solidFill>
                <a:latin typeface="Arial" charset="0"/>
              </a:rPr>
              <a:t>Moving down a group:</a:t>
            </a: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900" dirty="0">
                <a:latin typeface="Arial" charset="0"/>
              </a:rPr>
              <a:t> </a:t>
            </a:r>
            <a:r>
              <a:rPr lang="en-US" sz="2900" b="0" dirty="0">
                <a:latin typeface="Arial" charset="0"/>
              </a:rPr>
              <a:t>Adds a (principal) energy level.</a:t>
            </a:r>
          </a:p>
          <a:p>
            <a:pPr>
              <a:spcBef>
                <a:spcPts val="600"/>
              </a:spcBef>
            </a:pPr>
            <a:endParaRPr lang="en-US" sz="800" b="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en-US" sz="2900" dirty="0">
                <a:solidFill>
                  <a:srgbClr val="0070C0"/>
                </a:solidFill>
                <a:latin typeface="Arial" charset="0"/>
              </a:rPr>
              <a:t>The larger the principal energy level an orbital is in: </a:t>
            </a: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900" b="0" dirty="0">
                <a:solidFill>
                  <a:srgbClr val="000000"/>
                </a:solidFill>
                <a:latin typeface="Arial" charset="0"/>
              </a:rPr>
              <a:t>The larger its volume.</a:t>
            </a:r>
            <a:endParaRPr lang="en-US" sz="2900" b="0" dirty="0">
              <a:solidFill>
                <a:srgbClr val="000000"/>
              </a:solidFill>
              <a:latin typeface="Arial" charset="0"/>
              <a:sym typeface="Symbol" charset="0"/>
            </a:endParaRP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900" b="0" dirty="0">
                <a:solidFill>
                  <a:srgbClr val="000000"/>
                </a:solidFill>
                <a:latin typeface="Arial" charset="0"/>
              </a:rPr>
              <a:t>The farther the e</a:t>
            </a:r>
            <a:r>
              <a:rPr lang="en-US" sz="2900" b="0" baseline="30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sz="2900" b="0" dirty="0">
                <a:solidFill>
                  <a:srgbClr val="000000"/>
                </a:solidFill>
                <a:latin typeface="Arial" charset="0"/>
              </a:rPr>
              <a:t> (most probable distance) is from nucleus. </a:t>
            </a: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900" b="0" dirty="0">
                <a:solidFill>
                  <a:srgbClr val="000000"/>
                </a:solidFill>
                <a:latin typeface="Arial" charset="0"/>
              </a:rPr>
              <a:t>The less attraction it will have for the nucleus.</a:t>
            </a: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900" b="0" dirty="0">
                <a:solidFill>
                  <a:srgbClr val="000000"/>
                </a:solidFill>
                <a:latin typeface="Arial" charset="0"/>
              </a:rPr>
              <a:t>The more shielding the valence electrons experience from inner core electrons. </a:t>
            </a:r>
          </a:p>
          <a:p>
            <a:pPr>
              <a:spcBef>
                <a:spcPts val="600"/>
              </a:spcBef>
            </a:pPr>
            <a:r>
              <a:rPr lang="en-US" sz="2900" dirty="0">
                <a:solidFill>
                  <a:srgbClr val="0070C0"/>
                </a:solidFill>
                <a:latin typeface="+mn-lt"/>
              </a:rPr>
              <a:t>Therefore: </a:t>
            </a:r>
            <a:r>
              <a:rPr lang="en-US" sz="2900" dirty="0">
                <a:solidFill>
                  <a:srgbClr val="000000"/>
                </a:solidFill>
                <a:latin typeface="+mn-lt"/>
              </a:rPr>
              <a:t>The larger the radius</a:t>
            </a:r>
          </a:p>
        </p:txBody>
      </p:sp>
    </p:spTree>
    <p:extLst>
      <p:ext uri="{BB962C8B-B14F-4D97-AF65-F5344CB8AC3E}">
        <p14:creationId xmlns:p14="http://schemas.microsoft.com/office/powerpoint/2010/main" val="321890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Atomic Radius Trend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352601"/>
            <a:ext cx="11658600" cy="576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20000"/>
            </a:pPr>
            <a:r>
              <a:rPr lang="en-US" dirty="0">
                <a:solidFill>
                  <a:srgbClr val="0070C0"/>
                </a:solidFill>
                <a:latin typeface="Arial"/>
              </a:rPr>
              <a:t>KEY POINTS TO DESCRIBE GOING ACROSS A PERIOD: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Arial"/>
              </a:rPr>
              <a:t>Can </a:t>
            </a:r>
            <a:r>
              <a:rPr lang="en-US" i="1" u="sng" dirty="0">
                <a:solidFill>
                  <a:srgbClr val="FF0000"/>
                </a:solidFill>
                <a:latin typeface="Arial"/>
              </a:rPr>
              <a:t>NOT</a:t>
            </a:r>
            <a:r>
              <a:rPr lang="en-US" b="0" dirty="0">
                <a:solidFill>
                  <a:srgbClr val="000000"/>
                </a:solidFill>
                <a:latin typeface="Arial"/>
              </a:rPr>
              <a:t> just say “because there is greater effective nuclear charge” </a:t>
            </a:r>
            <a:br>
              <a:rPr lang="en-US" b="0" dirty="0">
                <a:solidFill>
                  <a:srgbClr val="000000"/>
                </a:solidFill>
                <a:latin typeface="Arial"/>
              </a:rPr>
            </a:br>
            <a:r>
              <a:rPr lang="en-US" b="0" dirty="0">
                <a:solidFill>
                  <a:srgbClr val="000000"/>
                </a:solidFill>
                <a:latin typeface="Arial"/>
              </a:rPr>
              <a:t>     – no vocab dropping!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Arial"/>
              </a:rPr>
              <a:t>The size of an atom is related to the </a:t>
            </a:r>
            <a:r>
              <a:rPr lang="en-US" b="0" i="1" u="sng" dirty="0">
                <a:solidFill>
                  <a:srgbClr val="000000"/>
                </a:solidFill>
                <a:latin typeface="Arial"/>
              </a:rPr>
              <a:t>distance</a:t>
            </a:r>
            <a:r>
              <a:rPr lang="en-US" b="0" dirty="0">
                <a:solidFill>
                  <a:srgbClr val="000000"/>
                </a:solidFill>
                <a:latin typeface="Arial"/>
              </a:rPr>
              <a:t> the valence electrons are from the nucleus and the </a:t>
            </a:r>
            <a:r>
              <a:rPr lang="en-US" b="0" i="1" u="sng" dirty="0">
                <a:solidFill>
                  <a:srgbClr val="000000"/>
                </a:solidFill>
                <a:latin typeface="Arial"/>
              </a:rPr>
              <a:t>attractive forces.</a:t>
            </a:r>
            <a:endParaRPr lang="en-US" b="0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Arial"/>
              </a:rPr>
              <a:t>As you go to the right there are more protons added </a:t>
            </a:r>
            <a:r>
              <a:rPr lang="en-US" dirty="0">
                <a:solidFill>
                  <a:srgbClr val="FF0000"/>
                </a:solidFill>
                <a:latin typeface="Arial"/>
              </a:rPr>
              <a:t>BUT shielding </a:t>
            </a:r>
            <a:r>
              <a:rPr lang="en-US" i="1" u="sng" dirty="0">
                <a:solidFill>
                  <a:srgbClr val="FF0000"/>
                </a:solidFill>
                <a:latin typeface="Arial"/>
              </a:rPr>
              <a:t>doesn’t </a:t>
            </a:r>
            <a:r>
              <a:rPr lang="en-US" dirty="0">
                <a:solidFill>
                  <a:srgbClr val="FF0000"/>
                </a:solidFill>
                <a:latin typeface="Arial"/>
              </a:rPr>
              <a:t>increase</a:t>
            </a:r>
            <a:r>
              <a:rPr lang="en-US" b="0" dirty="0">
                <a:solidFill>
                  <a:srgbClr val="000000"/>
                </a:solidFill>
                <a:latin typeface="Arial"/>
              </a:rPr>
              <a:t> since the e’s are added to the same energy level.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Arial"/>
              </a:rPr>
              <a:t>You </a:t>
            </a:r>
            <a:r>
              <a:rPr lang="en-US" i="1" u="sng" dirty="0">
                <a:solidFill>
                  <a:srgbClr val="00B050"/>
                </a:solidFill>
                <a:latin typeface="Arial"/>
              </a:rPr>
              <a:t>must </a:t>
            </a:r>
            <a:r>
              <a:rPr lang="en-US" b="0" dirty="0">
                <a:solidFill>
                  <a:srgbClr val="000000"/>
                </a:solidFill>
                <a:latin typeface="Arial"/>
              </a:rPr>
              <a:t>specifically mention that this results in greater nuclear attraction due to increased # of protons (nuclear charge) and therefore a smaller radius</a:t>
            </a:r>
            <a:br>
              <a:rPr lang="en-US" b="0" dirty="0">
                <a:solidFill>
                  <a:srgbClr val="000000"/>
                </a:solidFill>
                <a:latin typeface="Arial"/>
              </a:rPr>
            </a:br>
            <a:r>
              <a:rPr lang="en-US" b="0" dirty="0">
                <a:solidFill>
                  <a:srgbClr val="000000"/>
                </a:solidFill>
                <a:latin typeface="Arial"/>
              </a:rPr>
              <a:t>     – yes this seems obvious…</a:t>
            </a:r>
            <a:br>
              <a:rPr lang="en-US" b="0" dirty="0">
                <a:solidFill>
                  <a:srgbClr val="000000"/>
                </a:solidFill>
                <a:latin typeface="Arial"/>
              </a:rPr>
            </a:br>
            <a:r>
              <a:rPr lang="en-US" b="0" dirty="0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i="1" dirty="0">
                <a:solidFill>
                  <a:srgbClr val="000000"/>
                </a:solidFill>
                <a:latin typeface="Arial"/>
              </a:rPr>
              <a:t>but</a:t>
            </a:r>
            <a:r>
              <a:rPr lang="en-US" b="0" dirty="0">
                <a:solidFill>
                  <a:srgbClr val="000000"/>
                </a:solidFill>
                <a:latin typeface="Arial"/>
              </a:rPr>
              <a:t> if you want points be careful!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06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4934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Radius – Reasoning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550" y="1352601"/>
            <a:ext cx="11293550" cy="746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20000"/>
            </a:pPr>
            <a:r>
              <a:rPr lang="en-US" sz="3200" dirty="0">
                <a:latin typeface="+mn-lt"/>
              </a:rPr>
              <a:t>Decreases Across a Period (Left to Right)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Going to the right:</a:t>
            </a:r>
            <a:r>
              <a:rPr lang="en-US" b="0" dirty="0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Adds a proton each time</a:t>
            </a: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No addition of shielding (adding e- to same energy level)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Adding a proton with no increased shielding:</a:t>
            </a: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Increases effective nuclear charge on the valence e’s</a:t>
            </a: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The stronger the attraction it will have for the nucleus.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The stronger the nuclear attraction:</a:t>
            </a:r>
            <a:r>
              <a:rPr lang="en-US" b="0" dirty="0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The closer they are to the nucleus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Therefore: </a:t>
            </a:r>
            <a:r>
              <a:rPr lang="en-US" dirty="0">
                <a:latin typeface="Arial" charset="0"/>
              </a:rPr>
              <a:t>smaller radius</a:t>
            </a:r>
          </a:p>
          <a:p>
            <a:pPr marL="571500" indent="-5715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3200" b="0" dirty="0">
              <a:solidFill>
                <a:srgbClr val="000000"/>
              </a:solidFill>
              <a:latin typeface="Arial" charset="0"/>
            </a:endParaRPr>
          </a:p>
          <a:p>
            <a:pPr marL="571500" indent="-5715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3200" b="0" dirty="0">
              <a:solidFill>
                <a:srgbClr val="000000"/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106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4934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Ionic Radius Trend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4" descr="08_12_Fig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4753" r="853" b="2556"/>
          <a:stretch/>
        </p:blipFill>
        <p:spPr bwMode="auto">
          <a:xfrm>
            <a:off x="6051230" y="2133599"/>
            <a:ext cx="3132375" cy="41824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08_13_Fig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" t="4869" b="2556"/>
          <a:stretch/>
        </p:blipFill>
        <p:spPr bwMode="auto">
          <a:xfrm>
            <a:off x="9686629" y="2156550"/>
            <a:ext cx="1908607" cy="415950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51230" y="1269814"/>
            <a:ext cx="554400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Neutral    </a:t>
            </a:r>
            <a:r>
              <a:rPr lang="en-US" sz="3200" dirty="0">
                <a:solidFill>
                  <a:srgbClr val="660033"/>
                </a:solidFill>
                <a:latin typeface="+mn-lt"/>
              </a:rPr>
              <a:t>Cation    </a:t>
            </a:r>
            <a:r>
              <a:rPr lang="en-US" sz="3200" dirty="0">
                <a:solidFill>
                  <a:srgbClr val="008080"/>
                </a:solidFill>
                <a:latin typeface="+mn-lt"/>
              </a:rPr>
              <a:t>Anion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63D649-11B1-D5EB-B364-F5F8F4F8D9A6}"/>
              </a:ext>
            </a:extLst>
          </p:cNvPr>
          <p:cNvSpPr txBox="1"/>
          <p:nvPr/>
        </p:nvSpPr>
        <p:spPr>
          <a:xfrm>
            <a:off x="304800" y="1276834"/>
            <a:ext cx="573677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Ions in same group have the same charge.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Ion size increases down column.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Higher valence shell, larger radius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</a:pPr>
            <a:r>
              <a:rPr lang="en-US" sz="3200" dirty="0">
                <a:solidFill>
                  <a:srgbClr val="660033"/>
                </a:solidFill>
                <a:latin typeface="+mn-lt"/>
              </a:rPr>
              <a:t>Cations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&lt; neutral atoms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</a:pPr>
            <a:r>
              <a:rPr lang="en-US" sz="3200" dirty="0">
                <a:solidFill>
                  <a:srgbClr val="008080"/>
                </a:solidFill>
                <a:latin typeface="+mn-lt"/>
              </a:rPr>
              <a:t>Anion   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&gt; neutral atoms.</a:t>
            </a:r>
          </a:p>
        </p:txBody>
      </p:sp>
    </p:spTree>
    <p:extLst>
      <p:ext uri="{BB962C8B-B14F-4D97-AF65-F5344CB8AC3E}">
        <p14:creationId xmlns:p14="http://schemas.microsoft.com/office/powerpoint/2010/main" val="2929611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4934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Ionic Radius Trend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4" descr="08_12_Fig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4753" r="853" b="2556"/>
          <a:stretch/>
        </p:blipFill>
        <p:spPr bwMode="auto">
          <a:xfrm>
            <a:off x="6051230" y="2133599"/>
            <a:ext cx="3132375" cy="41824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08_13_Fig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" t="4869" b="2556"/>
          <a:stretch/>
        </p:blipFill>
        <p:spPr bwMode="auto">
          <a:xfrm>
            <a:off x="9686629" y="2156550"/>
            <a:ext cx="1908607" cy="415950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51230" y="1269814"/>
            <a:ext cx="554400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Neutral    </a:t>
            </a:r>
            <a:r>
              <a:rPr lang="en-US" sz="3200" dirty="0">
                <a:solidFill>
                  <a:srgbClr val="660033"/>
                </a:solidFill>
                <a:latin typeface="+mn-lt"/>
              </a:rPr>
              <a:t>Cation    </a:t>
            </a:r>
            <a:r>
              <a:rPr lang="en-US" sz="3200" dirty="0">
                <a:solidFill>
                  <a:srgbClr val="008080"/>
                </a:solidFill>
                <a:latin typeface="+mn-lt"/>
              </a:rPr>
              <a:t>Anion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63D649-11B1-D5EB-B364-F5F8F4F8D9A6}"/>
              </a:ext>
            </a:extLst>
          </p:cNvPr>
          <p:cNvSpPr txBox="1"/>
          <p:nvPr/>
        </p:nvSpPr>
        <p:spPr>
          <a:xfrm>
            <a:off x="304800" y="1419914"/>
            <a:ext cx="5410200" cy="409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20000"/>
            </a:pPr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Cations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120000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Higher (+) charge, </a:t>
            </a:r>
            <a:br>
              <a:rPr lang="en-US" dirty="0">
                <a:solidFill>
                  <a:srgbClr val="000000"/>
                </a:solidFill>
                <a:latin typeface="+mj-lt"/>
              </a:rPr>
            </a:br>
            <a:r>
              <a:rPr lang="en-US" dirty="0">
                <a:solidFill>
                  <a:srgbClr val="000000"/>
                </a:solidFill>
                <a:latin typeface="+mj-lt"/>
              </a:rPr>
              <a:t>smaller radius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Mg</a:t>
            </a:r>
            <a:r>
              <a:rPr lang="en-US" baseline="30000" dirty="0">
                <a:solidFill>
                  <a:srgbClr val="000000"/>
                </a:solidFill>
                <a:latin typeface="+mj-lt"/>
              </a:rPr>
              <a:t>+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radius &gt; Mg</a:t>
            </a:r>
            <a:r>
              <a:rPr lang="en-US" baseline="30000" dirty="0">
                <a:solidFill>
                  <a:srgbClr val="000000"/>
                </a:solidFill>
                <a:latin typeface="+mj-lt"/>
              </a:rPr>
              <a:t>2+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radius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20000"/>
            </a:pPr>
            <a:r>
              <a:rPr lang="en-US" dirty="0">
                <a:solidFill>
                  <a:srgbClr val="008080"/>
                </a:solidFill>
                <a:latin typeface="+mj-lt"/>
              </a:rPr>
              <a:t>Anion 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120000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Higher (-) charge,</a:t>
            </a:r>
            <a:br>
              <a:rPr lang="en-US" dirty="0">
                <a:solidFill>
                  <a:srgbClr val="000000"/>
                </a:solidFill>
                <a:latin typeface="+mj-lt"/>
              </a:rPr>
            </a:br>
            <a:r>
              <a:rPr lang="en-US" dirty="0">
                <a:solidFill>
                  <a:srgbClr val="000000"/>
                </a:solidFill>
                <a:latin typeface="+mj-lt"/>
              </a:rPr>
              <a:t>larger radius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O</a:t>
            </a:r>
            <a:r>
              <a:rPr lang="en-US" baseline="30000" dirty="0">
                <a:solidFill>
                  <a:srgbClr val="000000"/>
                </a:solidFill>
                <a:latin typeface="+mj-lt"/>
              </a:rPr>
              <a:t>-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radius &lt; O</a:t>
            </a:r>
            <a:r>
              <a:rPr lang="en-US" baseline="30000" dirty="0">
                <a:solidFill>
                  <a:srgbClr val="000000"/>
                </a:solidFill>
                <a:latin typeface="+mj-lt"/>
              </a:rPr>
              <a:t>2-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radius</a:t>
            </a:r>
          </a:p>
        </p:txBody>
      </p:sp>
    </p:spTree>
    <p:extLst>
      <p:ext uri="{BB962C8B-B14F-4D97-AF65-F5344CB8AC3E}">
        <p14:creationId xmlns:p14="http://schemas.microsoft.com/office/powerpoint/2010/main" val="327631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4934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Ionic Radius Trend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550" y="1352601"/>
            <a:ext cx="11407850" cy="30408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Isoelectronic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= same electron configuration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For isoelectronic species compare the # of protons to # e-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More protons, more attraction, smaller radius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600" dirty="0">
              <a:solidFill>
                <a:srgbClr val="000000"/>
              </a:solidFill>
              <a:latin typeface="+mj-lt"/>
            </a:endParaRP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en-US" sz="2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196" y="3657600"/>
            <a:ext cx="7581607" cy="25509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395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4934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Radius 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550" y="1352601"/>
            <a:ext cx="11407850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20000"/>
            </a:pPr>
            <a:r>
              <a:rPr lang="en-US" sz="3200" dirty="0">
                <a:solidFill>
                  <a:srgbClr val="0070C0"/>
                </a:solidFill>
                <a:latin typeface="+mn-lt"/>
              </a:rPr>
              <a:t>Irregularities</a:t>
            </a:r>
            <a:br>
              <a:rPr lang="en-US" sz="3200" dirty="0">
                <a:solidFill>
                  <a:srgbClr val="0070C0"/>
                </a:solidFill>
                <a:latin typeface="+mn-lt"/>
              </a:rPr>
            </a:br>
            <a:endParaRPr lang="en-US" sz="3200" dirty="0">
              <a:solidFill>
                <a:srgbClr val="0070C0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20000"/>
            </a:pPr>
            <a:r>
              <a:rPr lang="en-US" sz="3200" dirty="0">
                <a:latin typeface="+mn-lt"/>
              </a:rPr>
              <a:t>Radius doesn’t change very much going across d-block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New electrons are being added to an INNER (core) energy level</a:t>
            </a:r>
          </a:p>
          <a:p>
            <a:pPr marL="1828800" lvl="3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Yes you are adding an extra proton to shrink radius </a:t>
            </a:r>
          </a:p>
          <a:p>
            <a:pPr marL="1828800" lvl="3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BUT you are also adding shielding!</a:t>
            </a:r>
          </a:p>
          <a:p>
            <a:pPr marL="1828800" lvl="3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Result is yes radius will decrease but not by as much as you might expect.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94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9601"/>
            <a:ext cx="11734800" cy="6115000"/>
          </a:xfrm>
        </p:spPr>
        <p:txBody>
          <a:bodyPr/>
          <a:lstStyle/>
          <a:p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Ionization Energy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925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4934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Ionization Energy (IE)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550" y="1352601"/>
            <a:ext cx="11407850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20000"/>
            </a:pPr>
            <a:r>
              <a:rPr lang="en-US" sz="3200" dirty="0">
                <a:solidFill>
                  <a:srgbClr val="0070C0"/>
                </a:solidFill>
                <a:latin typeface="+mn-lt"/>
              </a:rPr>
              <a:t>Ionization Energy 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is the minimum energy needed to remove an electron from an atom or ion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+mn-lt"/>
              </a:rPr>
              <a:t>In the gas state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+mn-lt"/>
              </a:rPr>
              <a:t>Endothermic process – takes energy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+mn-lt"/>
              </a:rPr>
              <a:t>Valence electron easiest to remove, lowest IE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120000"/>
            </a:pPr>
            <a:endParaRPr lang="en-US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20000"/>
            </a:pPr>
            <a:r>
              <a:rPr lang="en-US" dirty="0">
                <a:solidFill>
                  <a:srgbClr val="0070C0"/>
                </a:solidFill>
                <a:latin typeface="+mn-lt"/>
              </a:rPr>
              <a:t>1</a:t>
            </a:r>
            <a:r>
              <a:rPr lang="en-US" baseline="30000" dirty="0">
                <a:solidFill>
                  <a:srgbClr val="0070C0"/>
                </a:solidFill>
                <a:latin typeface="+mn-lt"/>
              </a:rPr>
              <a:t>st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Ionization Energy </a:t>
            </a:r>
            <a:r>
              <a:rPr lang="en-US" dirty="0">
                <a:latin typeface="+mn-lt"/>
              </a:rPr>
              <a:t>– Energy to remove e</a:t>
            </a:r>
            <a:r>
              <a:rPr lang="en-US" baseline="30000" dirty="0">
                <a:latin typeface="+mn-lt"/>
              </a:rPr>
              <a:t>-</a:t>
            </a:r>
            <a:r>
              <a:rPr lang="en-US" dirty="0">
                <a:latin typeface="+mn-lt"/>
              </a:rPr>
              <a:t> from neutral atom</a:t>
            </a:r>
            <a:endParaRPr lang="en-US" dirty="0">
              <a:solidFill>
                <a:srgbClr val="0070C0"/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SzPct val="120000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M</a:t>
            </a:r>
            <a:r>
              <a:rPr lang="en-US" baseline="-25000" dirty="0">
                <a:solidFill>
                  <a:srgbClr val="000000"/>
                </a:solidFill>
                <a:latin typeface="+mn-lt"/>
              </a:rPr>
              <a:t>(g)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+ IE</a:t>
            </a:r>
            <a:r>
              <a:rPr lang="en-US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 M</a:t>
            </a:r>
            <a:r>
              <a:rPr lang="en-US" baseline="30000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1+</a:t>
            </a:r>
            <a:r>
              <a:rPr lang="en-US" baseline="-25000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(g)</a:t>
            </a:r>
            <a:r>
              <a:rPr lang="en-US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 + 1 e- 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120000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20000"/>
            </a:pPr>
            <a:r>
              <a:rPr lang="en-US" dirty="0">
                <a:solidFill>
                  <a:srgbClr val="0070C0"/>
                </a:solidFill>
                <a:latin typeface="+mn-lt"/>
              </a:rPr>
              <a:t>2</a:t>
            </a:r>
            <a:r>
              <a:rPr lang="en-US" baseline="30000" dirty="0">
                <a:solidFill>
                  <a:srgbClr val="0070C0"/>
                </a:solidFill>
                <a:latin typeface="+mn-lt"/>
              </a:rPr>
              <a:t>nd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Ionization </a:t>
            </a:r>
            <a:r>
              <a:rPr lang="en-US" dirty="0">
                <a:latin typeface="+mn-lt"/>
              </a:rPr>
              <a:t>– Energy to remove e</a:t>
            </a:r>
            <a:r>
              <a:rPr lang="en-US" baseline="30000" dirty="0">
                <a:latin typeface="+mn-lt"/>
              </a:rPr>
              <a:t>-</a:t>
            </a:r>
            <a:r>
              <a:rPr lang="en-US" dirty="0">
                <a:latin typeface="+mn-lt"/>
              </a:rPr>
              <a:t> from 1+ ion </a:t>
            </a:r>
            <a:endParaRPr lang="en-US" dirty="0">
              <a:solidFill>
                <a:srgbClr val="0070C0"/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SzPct val="120000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M</a:t>
            </a:r>
            <a:r>
              <a:rPr lang="en-US" baseline="30000" dirty="0">
                <a:solidFill>
                  <a:srgbClr val="000000"/>
                </a:solidFill>
                <a:latin typeface="+mn-lt"/>
              </a:rPr>
              <a:t>1+</a:t>
            </a:r>
            <a:r>
              <a:rPr lang="en-US" baseline="-25000" dirty="0">
                <a:solidFill>
                  <a:srgbClr val="000000"/>
                </a:solidFill>
                <a:latin typeface="+mn-lt"/>
              </a:rPr>
              <a:t>(g)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+ IE</a:t>
            </a:r>
            <a:r>
              <a:rPr lang="en-US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 M</a:t>
            </a:r>
            <a:r>
              <a:rPr lang="en-US" baseline="30000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2+</a:t>
            </a:r>
            <a:r>
              <a:rPr lang="en-US" baseline="-25000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(g)</a:t>
            </a:r>
            <a:r>
              <a:rPr lang="en-US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 + 1e-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031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4934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Ionization Energy (IE)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550" y="1352601"/>
            <a:ext cx="11407850" cy="33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20000"/>
            </a:pPr>
            <a:r>
              <a:rPr lang="en-US" sz="3200" dirty="0">
                <a:solidFill>
                  <a:srgbClr val="0070C0"/>
                </a:solidFill>
                <a:latin typeface="+mn-lt"/>
              </a:rPr>
              <a:t>Decreases down a group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Each time you go down you have another energy level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Inner core electrons shield outer electrons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Increased radius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Decreased nuclear attraction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Easier to take away an electron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Decreased IE</a:t>
            </a:r>
          </a:p>
        </p:txBody>
      </p:sp>
    </p:spTree>
    <p:extLst>
      <p:ext uri="{BB962C8B-B14F-4D97-AF65-F5344CB8AC3E}">
        <p14:creationId xmlns:p14="http://schemas.microsoft.com/office/powerpoint/2010/main" val="77449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9111" y="860815"/>
            <a:ext cx="8746177" cy="20237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N18 – Atomic Structure and Periodicity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419098" y="4572000"/>
            <a:ext cx="11506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can describe and explain various patterns/ trends visible on the periodic table by using concepts such as shielding and nuclear attraction.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56D83-8A2A-337B-BFD3-CE4BA07AB6E6}"/>
              </a:ext>
            </a:extLst>
          </p:cNvPr>
          <p:cNvSpPr txBox="1"/>
          <p:nvPr/>
        </p:nvSpPr>
        <p:spPr>
          <a:xfrm>
            <a:off x="2088356" y="3006804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Periodic Trends</a:t>
            </a:r>
          </a:p>
        </p:txBody>
      </p:sp>
    </p:spTree>
    <p:extLst>
      <p:ext uri="{BB962C8B-B14F-4D97-AF65-F5344CB8AC3E}">
        <p14:creationId xmlns:p14="http://schemas.microsoft.com/office/powerpoint/2010/main" val="3213626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4934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Ionization Energy (IE)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352601"/>
            <a:ext cx="11658600" cy="376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20000"/>
            </a:pPr>
            <a:r>
              <a:rPr lang="en-US" sz="3200" dirty="0">
                <a:solidFill>
                  <a:srgbClr val="0070C0"/>
                </a:solidFill>
                <a:latin typeface="+mn-lt"/>
              </a:rPr>
              <a:t>Increases across a period </a:t>
            </a:r>
            <a:r>
              <a:rPr lang="en-US" sz="3200" dirty="0">
                <a:latin typeface="+mn-lt"/>
              </a:rPr>
              <a:t>(left to right)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Each time you go to the right you add a proton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No significant increase in shielding b/c adding e- to same energy level – they do not shield as well as inner levels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Therefore, the radius decreases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Increase in nuclear attraction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Harder to take one away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Increased IE</a:t>
            </a:r>
          </a:p>
        </p:txBody>
      </p:sp>
    </p:spTree>
    <p:extLst>
      <p:ext uri="{BB962C8B-B14F-4D97-AF65-F5344CB8AC3E}">
        <p14:creationId xmlns:p14="http://schemas.microsoft.com/office/powerpoint/2010/main" val="35314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4934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Ionization Energy (IE)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550" y="1352601"/>
            <a:ext cx="11407850" cy="576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20000"/>
            </a:pPr>
            <a:r>
              <a:rPr lang="en-US" sz="3200" dirty="0">
                <a:solidFill>
                  <a:srgbClr val="0070C0"/>
                </a:solidFill>
                <a:latin typeface="+mn-lt"/>
              </a:rPr>
              <a:t>Irregularities</a:t>
            </a:r>
            <a:br>
              <a:rPr lang="en-US" sz="3200" dirty="0">
                <a:solidFill>
                  <a:srgbClr val="0070C0"/>
                </a:solidFill>
                <a:latin typeface="+mn-lt"/>
              </a:rPr>
            </a:br>
            <a:endParaRPr lang="en-US" sz="3200" dirty="0">
              <a:solidFill>
                <a:srgbClr val="0070C0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20000"/>
            </a:pPr>
            <a:r>
              <a:rPr lang="en-US" sz="3200" dirty="0">
                <a:latin typeface="+mn-lt"/>
              </a:rPr>
              <a:t>Half filled and totally filled sublevels (orbital set)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Extra repulsions of electrons in paired orbitals</a:t>
            </a:r>
          </a:p>
          <a:p>
            <a:pPr marL="1828800" lvl="3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Makes it easier to remove an electron</a:t>
            </a:r>
          </a:p>
          <a:p>
            <a:pPr marL="1828800" lvl="3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Lower IE than expected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20000"/>
            </a:pPr>
            <a:r>
              <a:rPr lang="en-US" sz="3200" dirty="0">
                <a:latin typeface="+mn-lt"/>
              </a:rPr>
              <a:t>Moving to a p orbital (Mg </a:t>
            </a:r>
            <a:r>
              <a:rPr lang="en-US" sz="3200" dirty="0">
                <a:latin typeface="+mn-lt"/>
                <a:sym typeface="Wingdings" panose="05000000000000000000" pitchFamily="2" charset="2"/>
              </a:rPr>
              <a:t> Al)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  <a:sym typeface="Wingdings" panose="05000000000000000000" pitchFamily="2" charset="2"/>
              </a:rPr>
              <a:t>p orbital does not penetrate as much as an s orbital</a:t>
            </a:r>
          </a:p>
          <a:p>
            <a:pPr marL="1828800" lvl="3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  <a:sym typeface="Wingdings" panose="05000000000000000000" pitchFamily="2" charset="2"/>
              </a:rPr>
              <a:t>Less nuclear attraction</a:t>
            </a:r>
          </a:p>
          <a:p>
            <a:pPr marL="1828800" lvl="3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  <a:sym typeface="Wingdings" panose="05000000000000000000" pitchFamily="2" charset="2"/>
              </a:rPr>
              <a:t>Lower IE than expected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987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4934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Ionization Energy (IE)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3" descr="08_14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"/>
          <a:stretch>
            <a:fillRect/>
          </a:stretch>
        </p:blipFill>
        <p:spPr bwMode="auto">
          <a:xfrm>
            <a:off x="841633" y="1360096"/>
            <a:ext cx="5399597" cy="382899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08_15_Figure">
            <a:extLst>
              <a:ext uri="{FF2B5EF4-FFF2-40B4-BE49-F238E27FC236}">
                <a16:creationId xmlns:a16="http://schemas.microsoft.com/office/drawing/2014/main" id="{1E9359F2-F9C7-A572-DC2A-181C780D3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68" b="2222"/>
          <a:stretch>
            <a:fillRect/>
          </a:stretch>
        </p:blipFill>
        <p:spPr bwMode="auto">
          <a:xfrm>
            <a:off x="7052558" y="1367591"/>
            <a:ext cx="3996442" cy="382899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102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4934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Ionization Energy (IE)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550" y="1352601"/>
            <a:ext cx="1140785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20000"/>
            </a:pPr>
            <a:r>
              <a:rPr lang="en-US" sz="3200" dirty="0">
                <a:solidFill>
                  <a:srgbClr val="0070C0"/>
                </a:solidFill>
                <a:latin typeface="+mn-lt"/>
              </a:rPr>
              <a:t>Increases for successive e</a:t>
            </a:r>
            <a:r>
              <a:rPr lang="en-US" sz="3200" baseline="30000" dirty="0">
                <a:solidFill>
                  <a:srgbClr val="0070C0"/>
                </a:solidFill>
                <a:latin typeface="+mn-lt"/>
              </a:rPr>
              <a:t>-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’s taken from same atom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Each time you take one away, atom gets smaller.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Smaller atom means greater nuclear attraction to valence e-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Harder to take away another e-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>
                <a:latin typeface="+mn-lt"/>
              </a:rPr>
              <a:t>Increases IE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06" y="3879140"/>
            <a:ext cx="7733867" cy="22930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745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4934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Successive Ionization Energies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3" descr="08_01_T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3297" r="1651" b="7732"/>
          <a:stretch/>
        </p:blipFill>
        <p:spPr bwMode="auto">
          <a:xfrm>
            <a:off x="1828800" y="3048000"/>
            <a:ext cx="8305800" cy="327660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215698"/>
            <a:ext cx="11658600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3200" dirty="0">
                <a:solidFill>
                  <a:srgbClr val="0070C0"/>
                </a:solidFill>
                <a:latin typeface="Arial" charset="0"/>
              </a:rPr>
              <a:t>Large jump in IE shows when you begin removing core e</a:t>
            </a:r>
            <a:r>
              <a:rPr lang="en-US" sz="3200" baseline="30000" dirty="0">
                <a:solidFill>
                  <a:srgbClr val="0070C0"/>
                </a:solidFill>
                <a:latin typeface="Arial" charset="0"/>
              </a:rPr>
              <a:t>-’</a:t>
            </a:r>
            <a:r>
              <a:rPr lang="en-US" sz="3200" dirty="0">
                <a:solidFill>
                  <a:srgbClr val="0070C0"/>
                </a:solidFill>
                <a:latin typeface="Arial" charset="0"/>
              </a:rPr>
              <a:t>s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latin typeface="Arial" charset="0"/>
              </a:rPr>
              <a:t>Helps you figure out most likely charge on element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latin typeface="Arial" charset="0"/>
              </a:rPr>
              <a:t>The charge is the number of ionizations that happened BEFORE the large jump</a:t>
            </a: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9F318F4D-6099-44C2-3335-2290D3569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604977" y="2838098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9601"/>
            <a:ext cx="11734800" cy="6115000"/>
          </a:xfrm>
        </p:spPr>
        <p:txBody>
          <a:bodyPr/>
          <a:lstStyle/>
          <a:p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Affinity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471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4934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Electron Affinity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550" y="1215698"/>
            <a:ext cx="1148405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3200" dirty="0">
                <a:solidFill>
                  <a:srgbClr val="0070C0"/>
                </a:solidFill>
                <a:latin typeface="Arial" charset="0"/>
              </a:rPr>
              <a:t>Electron Affinity </a:t>
            </a:r>
            <a:r>
              <a:rPr lang="en-US" sz="3200" dirty="0">
                <a:latin typeface="Arial" charset="0"/>
              </a:rPr>
              <a:t>– ∆ in energy when neutral atom gains e</a:t>
            </a:r>
            <a:r>
              <a:rPr lang="en-US" sz="3200" baseline="30000" dirty="0">
                <a:latin typeface="Arial" charset="0"/>
              </a:rPr>
              <a:t>-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latin typeface="Arial" charset="0"/>
              </a:rPr>
              <a:t>Gas state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i="1" u="sng" dirty="0">
                <a:latin typeface="Arial" charset="0"/>
              </a:rPr>
              <a:t>Usually</a:t>
            </a:r>
            <a:r>
              <a:rPr lang="en-US" b="0" dirty="0">
                <a:latin typeface="Arial" charset="0"/>
              </a:rPr>
              <a:t> energy is released (exothermic, negative value)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b="0" dirty="0">
                <a:latin typeface="Arial" charset="0"/>
              </a:rPr>
              <a:t>			M</a:t>
            </a:r>
            <a:r>
              <a:rPr lang="en-US" b="0" baseline="-25000" dirty="0">
                <a:latin typeface="Arial" charset="0"/>
              </a:rPr>
              <a:t>(g)</a:t>
            </a:r>
            <a:r>
              <a:rPr lang="en-US" b="0" dirty="0">
                <a:latin typeface="Arial" charset="0"/>
              </a:rPr>
              <a:t> + 1e</a:t>
            </a:r>
            <a:r>
              <a:rPr lang="en-US" b="0" baseline="30000" dirty="0">
                <a:latin typeface="Arial" charset="0"/>
              </a:rPr>
              <a:t>-</a:t>
            </a:r>
            <a:r>
              <a:rPr lang="en-US" b="0" dirty="0">
                <a:latin typeface="Arial" charset="0"/>
              </a:rPr>
              <a:t> </a:t>
            </a:r>
            <a:r>
              <a:rPr lang="en-US" b="0" dirty="0">
                <a:latin typeface="Arial" charset="0"/>
                <a:sym typeface="Wingdings" panose="05000000000000000000" pitchFamily="2" charset="2"/>
              </a:rPr>
              <a:t> M</a:t>
            </a:r>
            <a:r>
              <a:rPr lang="en-US" b="0" baseline="30000" dirty="0">
                <a:latin typeface="Arial" charset="0"/>
                <a:sym typeface="Wingdings" panose="05000000000000000000" pitchFamily="2" charset="2"/>
              </a:rPr>
              <a:t>1-</a:t>
            </a:r>
            <a:r>
              <a:rPr lang="en-US" b="0" baseline="-25000" dirty="0">
                <a:latin typeface="Arial" charset="0"/>
                <a:sym typeface="Wingdings" panose="05000000000000000000" pitchFamily="2" charset="2"/>
              </a:rPr>
              <a:t>(g)</a:t>
            </a:r>
            <a:r>
              <a:rPr lang="en-US" b="0" dirty="0">
                <a:latin typeface="Arial" charset="0"/>
                <a:sym typeface="Wingdings" panose="05000000000000000000" pitchFamily="2" charset="2"/>
              </a:rPr>
              <a:t> + EA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latin typeface="Arial" charset="0"/>
                <a:sym typeface="Wingdings" panose="05000000000000000000" pitchFamily="2" charset="2"/>
              </a:rPr>
              <a:t>Some alkali metals and all noble gases are endothermic 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latin typeface="Arial" charset="0"/>
                <a:sym typeface="Wingdings" panose="05000000000000000000" pitchFamily="2" charset="2"/>
              </a:rPr>
              <a:t>More energy released, the larger the electron affinity </a:t>
            </a:r>
            <a:br>
              <a:rPr lang="en-US" b="0" dirty="0">
                <a:latin typeface="Arial" charset="0"/>
                <a:sym typeface="Wingdings" panose="05000000000000000000" pitchFamily="2" charset="2"/>
              </a:rPr>
            </a:br>
            <a:r>
              <a:rPr lang="en-US" b="0" dirty="0">
                <a:latin typeface="Arial" charset="0"/>
                <a:sym typeface="Wingdings" panose="05000000000000000000" pitchFamily="2" charset="2"/>
              </a:rPr>
              <a:t>(larger negative = larger EA)</a:t>
            </a:r>
          </a:p>
        </p:txBody>
      </p:sp>
    </p:spTree>
    <p:extLst>
      <p:ext uri="{BB962C8B-B14F-4D97-AF65-F5344CB8AC3E}">
        <p14:creationId xmlns:p14="http://schemas.microsoft.com/office/powerpoint/2010/main" val="27110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4934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Electron Affinity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550" y="1215698"/>
            <a:ext cx="11484050" cy="543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Alkali metals decrease electron affinity down the column.</a:t>
            </a:r>
          </a:p>
          <a:p>
            <a:pPr marL="800100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600" b="0" dirty="0">
                <a:latin typeface="Arial" charset="0"/>
              </a:rPr>
              <a:t>But not all groups do</a:t>
            </a:r>
          </a:p>
          <a:p>
            <a:pPr marL="800100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600" b="0" dirty="0">
                <a:latin typeface="Arial" charset="0"/>
              </a:rPr>
              <a:t>Generally irregular increase in EA from second period to third period</a:t>
            </a:r>
          </a:p>
          <a:p>
            <a:pPr marL="800100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Generally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Arial" charset="0"/>
              </a:rPr>
              <a:t> increases across period</a:t>
            </a:r>
          </a:p>
          <a:p>
            <a:pPr marL="800100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600" b="0" dirty="0">
                <a:latin typeface="Arial" charset="0"/>
              </a:rPr>
              <a:t>Becomes more negative from left to right</a:t>
            </a:r>
          </a:p>
          <a:p>
            <a:pPr marL="800100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600" b="0" dirty="0">
                <a:latin typeface="Arial" charset="0"/>
              </a:rPr>
              <a:t>Not absolute</a:t>
            </a:r>
          </a:p>
          <a:p>
            <a:pPr marL="800100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600" b="0" dirty="0">
                <a:latin typeface="Arial" charset="0"/>
              </a:rPr>
              <a:t>Group 5A often lower EA than expected - extra electron must pair</a:t>
            </a:r>
          </a:p>
          <a:p>
            <a:pPr marL="800100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600" b="0" dirty="0">
                <a:latin typeface="Arial" charset="0"/>
              </a:rPr>
              <a:t>Groups 2A and 8A generally very low EA because added electron goes into higher energy level or sublevel</a:t>
            </a:r>
          </a:p>
          <a:p>
            <a:pPr marL="800100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Highest EA in any period = halogen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  <a:latin typeface="Arial" charset="0"/>
              </a:rPr>
              <a:t>Very irregular pattern compared to other PT Trends</a:t>
            </a:r>
          </a:p>
        </p:txBody>
      </p:sp>
    </p:spTree>
    <p:extLst>
      <p:ext uri="{BB962C8B-B14F-4D97-AF65-F5344CB8AC3E}">
        <p14:creationId xmlns:p14="http://schemas.microsoft.com/office/powerpoint/2010/main" val="303235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4934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Electron Affinity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3" descr="08_1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 b="4276"/>
          <a:stretch>
            <a:fillRect/>
          </a:stretch>
        </p:blipFill>
        <p:spPr bwMode="auto">
          <a:xfrm>
            <a:off x="3048000" y="1574137"/>
            <a:ext cx="6099551" cy="459249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446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4934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Electron Affinity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3" descr="electronaffini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905000"/>
            <a:ext cx="7674429" cy="3581400"/>
          </a:xfr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668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Patterns work really well!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1352601"/>
            <a:ext cx="11516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solidFill>
                  <a:srgbClr val="0070C0"/>
                </a:solidFill>
                <a:latin typeface="Arial" charset="0"/>
              </a:rPr>
              <a:t>Mendeleev </a:t>
            </a:r>
            <a:r>
              <a:rPr lang="en-US" dirty="0">
                <a:latin typeface="Arial" charset="0"/>
              </a:rPr>
              <a:t>predicted the properties of lots of elements! </a:t>
            </a:r>
          </a:p>
        </p:txBody>
      </p:sp>
      <p:pic>
        <p:nvPicPr>
          <p:cNvPr id="7" name="Picture 4" descr="08_01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5"/>
          <a:stretch>
            <a:fillRect/>
          </a:stretch>
        </p:blipFill>
        <p:spPr bwMode="auto">
          <a:xfrm>
            <a:off x="551953" y="1981200"/>
            <a:ext cx="11088094" cy="397668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92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9601"/>
            <a:ext cx="11734800" cy="6115000"/>
          </a:xfrm>
        </p:spPr>
        <p:txBody>
          <a:bodyPr/>
          <a:lstStyle/>
          <a:p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Electronegativity </a:t>
            </a:r>
            <a:b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Polarity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247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4934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Electronegativity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5550" y="1143000"/>
            <a:ext cx="11217350" cy="549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charset="0"/>
              </a:rPr>
              <a:t>The ability of an atom to attract bonding electrons to itself is called </a:t>
            </a:r>
            <a:r>
              <a:rPr lang="en-US" sz="3200" dirty="0">
                <a:solidFill>
                  <a:srgbClr val="0070C0"/>
                </a:solidFill>
                <a:latin typeface="Arial" charset="0"/>
              </a:rPr>
              <a:t>electronegativity</a:t>
            </a:r>
            <a:r>
              <a:rPr lang="en-US" sz="3200" dirty="0">
                <a:latin typeface="Arial" charset="0"/>
              </a:rPr>
              <a:t>.</a:t>
            </a:r>
          </a:p>
          <a:p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0070C0"/>
                </a:solidFill>
                <a:latin typeface="Arial" charset="0"/>
              </a:rPr>
              <a:t>Increases across period </a:t>
            </a:r>
            <a:r>
              <a:rPr lang="en-US" sz="3200" dirty="0">
                <a:latin typeface="Arial" charset="0"/>
              </a:rPr>
              <a:t>(left to right)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0070C0"/>
                </a:solidFill>
                <a:latin typeface="Arial" charset="0"/>
              </a:rPr>
              <a:t>Decreases down group</a:t>
            </a:r>
            <a:r>
              <a:rPr lang="en-US" sz="3200" dirty="0">
                <a:latin typeface="Arial" charset="0"/>
              </a:rPr>
              <a:t> (top to bottom)</a:t>
            </a: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600" b="0" dirty="0">
                <a:latin typeface="Arial" charset="0"/>
              </a:rPr>
              <a:t>Fluorine - most electronegative </a:t>
            </a: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600" b="0" dirty="0">
                <a:latin typeface="Arial" charset="0"/>
              </a:rPr>
              <a:t>Francium - least electronegative </a:t>
            </a: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600" b="0" dirty="0">
                <a:latin typeface="Arial" charset="0"/>
              </a:rPr>
              <a:t>Noble gas atoms are not assigned values.</a:t>
            </a: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600" b="0" dirty="0">
                <a:latin typeface="Arial" charset="0"/>
              </a:rPr>
              <a:t>Opposite of atomic size trend.</a:t>
            </a: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Arial" charset="0"/>
              </a:rPr>
              <a:t>The larger the difference in electronegativity, </a:t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the </a:t>
            </a:r>
            <a:r>
              <a:rPr lang="en-US" sz="3200" dirty="0">
                <a:solidFill>
                  <a:srgbClr val="0070C0"/>
                </a:solidFill>
                <a:latin typeface="Arial" charset="0"/>
              </a:rPr>
              <a:t>more polar </a:t>
            </a:r>
            <a:r>
              <a:rPr lang="en-US" sz="3200" dirty="0">
                <a:latin typeface="Arial" charset="0"/>
              </a:rPr>
              <a:t>the bond.</a:t>
            </a: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600" b="0" dirty="0">
                <a:latin typeface="Arial" charset="0"/>
              </a:rPr>
              <a:t>Negative end toward more electronegative atom.</a:t>
            </a:r>
          </a:p>
        </p:txBody>
      </p:sp>
    </p:spTree>
    <p:extLst>
      <p:ext uri="{BB962C8B-B14F-4D97-AF65-F5344CB8AC3E}">
        <p14:creationId xmlns:p14="http://schemas.microsoft.com/office/powerpoint/2010/main" val="244230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4934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Electronegativity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09_08_Fig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" b="2790"/>
          <a:stretch/>
        </p:blipFill>
        <p:spPr bwMode="auto">
          <a:xfrm>
            <a:off x="2297075" y="1352601"/>
            <a:ext cx="7010400" cy="473146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835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2173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Electronegativity Difference &amp; Bond Type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5550" y="1219200"/>
            <a:ext cx="1121735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0070C0"/>
                </a:solidFill>
                <a:latin typeface="Arial" charset="0"/>
              </a:rPr>
              <a:t>Pure Covalent </a:t>
            </a:r>
            <a:endParaRPr lang="en-US" sz="3200" dirty="0">
              <a:latin typeface="Arial" charset="0"/>
            </a:endParaRP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b="0" dirty="0">
                <a:latin typeface="Arial" charset="0"/>
              </a:rPr>
              <a:t>Difference in electronegativity between bonded atoms is </a:t>
            </a:r>
            <a:r>
              <a:rPr lang="en-US" u="sng" dirty="0">
                <a:latin typeface="Arial" charset="0"/>
              </a:rPr>
              <a:t>0</a:t>
            </a:r>
            <a:r>
              <a:rPr lang="en-US" b="0" dirty="0">
                <a:latin typeface="Arial" charset="0"/>
              </a:rPr>
              <a:t> </a:t>
            </a: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b="0" dirty="0">
                <a:latin typeface="Arial" charset="0"/>
              </a:rPr>
              <a:t>Equal sharing</a:t>
            </a: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0070C0"/>
                </a:solidFill>
                <a:latin typeface="Arial" charset="0"/>
              </a:rPr>
              <a:t>Nonpolar Covalent</a:t>
            </a: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b="0" dirty="0">
                <a:latin typeface="Arial" charset="0"/>
              </a:rPr>
              <a:t>Difference in electronegativity is </a:t>
            </a:r>
            <a:r>
              <a:rPr lang="en-US" u="sng" dirty="0">
                <a:latin typeface="Arial" charset="0"/>
              </a:rPr>
              <a:t>0.1 to 0.4</a:t>
            </a:r>
            <a:endParaRPr lang="en-US" b="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0070C0"/>
                </a:solidFill>
                <a:latin typeface="Arial" charset="0"/>
              </a:rPr>
              <a:t>Polar Covalent </a:t>
            </a: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b="0" dirty="0">
                <a:latin typeface="Arial" charset="0"/>
              </a:rPr>
              <a:t>Difference in electronegativity is </a:t>
            </a:r>
            <a:r>
              <a:rPr lang="en-US" u="sng" dirty="0">
                <a:latin typeface="Arial" charset="0"/>
              </a:rPr>
              <a:t>0.5 to 1.9</a:t>
            </a: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0070C0"/>
                </a:solidFill>
                <a:latin typeface="Arial" charset="0"/>
              </a:rPr>
              <a:t>Ionic</a:t>
            </a:r>
            <a:r>
              <a:rPr lang="en-US" dirty="0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b="0" dirty="0">
                <a:latin typeface="Arial" charset="0"/>
              </a:rPr>
              <a:t>Difference in electronegativity is </a:t>
            </a:r>
            <a:r>
              <a:rPr lang="en-US" u="sng" dirty="0">
                <a:latin typeface="Arial" charset="0"/>
              </a:rPr>
              <a:t>larger than or equal to 2.0</a:t>
            </a:r>
          </a:p>
        </p:txBody>
      </p:sp>
    </p:spTree>
    <p:extLst>
      <p:ext uri="{BB962C8B-B14F-4D97-AF65-F5344CB8AC3E}">
        <p14:creationId xmlns:p14="http://schemas.microsoft.com/office/powerpoint/2010/main" val="1877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2173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Electronegativity Difference &amp; Bond Type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4" descr="09_09_Figur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14"/>
          <a:stretch>
            <a:fillRect/>
          </a:stretch>
        </p:blipFill>
        <p:spPr bwMode="auto">
          <a:xfrm>
            <a:off x="1828006" y="1352601"/>
            <a:ext cx="8535987" cy="503872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78F4CAD9-2F70-4FB7-93BB-2C058FD3C6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791837" y="1598557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48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2173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Electronegativity Difference &amp; Bond Type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5" descr="09_01_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>
            <a:fillRect/>
          </a:stretch>
        </p:blipFill>
        <p:spPr bwMode="auto">
          <a:xfrm>
            <a:off x="1524000" y="2192337"/>
            <a:ext cx="9144000" cy="247332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792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2173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Bond Dipole Moments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" y="1562202"/>
            <a:ext cx="11125200" cy="297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3200" dirty="0">
                <a:solidFill>
                  <a:srgbClr val="0070C0"/>
                </a:solidFill>
                <a:latin typeface="Arial" charset="0"/>
              </a:rPr>
              <a:t>Dipole </a:t>
            </a:r>
            <a:r>
              <a:rPr lang="en-US" sz="3200" dirty="0">
                <a:latin typeface="Arial" charset="0"/>
              </a:rPr>
              <a:t>– A substance with a partial (+) and partial (-) end</a:t>
            </a:r>
            <a:endParaRPr lang="en-US" sz="3200" dirty="0">
              <a:solidFill>
                <a:srgbClr val="0070C0"/>
              </a:solidFill>
              <a:latin typeface="Arial" charset="0"/>
            </a:endParaRPr>
          </a:p>
          <a:p>
            <a:pPr>
              <a:spcBef>
                <a:spcPct val="10000"/>
              </a:spcBef>
            </a:pPr>
            <a:r>
              <a:rPr lang="en-US" sz="3200" dirty="0">
                <a:solidFill>
                  <a:srgbClr val="0070C0"/>
                </a:solidFill>
                <a:latin typeface="Arial" charset="0"/>
              </a:rPr>
              <a:t>Dipole moment</a:t>
            </a:r>
            <a:r>
              <a:rPr lang="en-US" sz="3200" dirty="0">
                <a:latin typeface="Arial" charset="0"/>
              </a:rPr>
              <a:t> -  </a:t>
            </a:r>
            <a:r>
              <a:rPr lang="en-US" sz="3200" dirty="0">
                <a:latin typeface="Symbol" charset="0"/>
              </a:rPr>
              <a:t>m</a:t>
            </a:r>
            <a:r>
              <a:rPr lang="en-US" sz="3200" dirty="0">
                <a:latin typeface="Arial" charset="0"/>
              </a:rPr>
              <a:t>, - a measure of bond polarity.</a:t>
            </a:r>
          </a:p>
          <a:p>
            <a:pPr marL="914400" lvl="1" indent="-457200">
              <a:spcBef>
                <a:spcPct val="1000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latin typeface="Arial" charset="0"/>
              </a:rPr>
              <a:t>Directly proportional to the size of the partial charges and </a:t>
            </a:r>
            <a:r>
              <a:rPr lang="en-US" b="0" u="sng" dirty="0">
                <a:latin typeface="Arial" charset="0"/>
              </a:rPr>
              <a:t>directly</a:t>
            </a:r>
            <a:r>
              <a:rPr lang="en-US" b="0" dirty="0">
                <a:latin typeface="Arial" charset="0"/>
              </a:rPr>
              <a:t> proportional to the distance between them. </a:t>
            </a:r>
          </a:p>
          <a:p>
            <a:pPr marL="2457450" lvl="5">
              <a:spcBef>
                <a:spcPct val="10000"/>
              </a:spcBef>
            </a:pPr>
            <a:r>
              <a:rPr lang="en-US" b="0" dirty="0">
                <a:latin typeface="Symbol" charset="0"/>
              </a:rPr>
              <a:t>m</a:t>
            </a:r>
            <a:r>
              <a:rPr lang="en-US" b="0" dirty="0">
                <a:latin typeface="Arial" charset="0"/>
              </a:rPr>
              <a:t> = (</a:t>
            </a:r>
            <a:r>
              <a:rPr lang="en-US" b="0" i="1" dirty="0">
                <a:latin typeface="Arial" charset="0"/>
              </a:rPr>
              <a:t>q</a:t>
            </a:r>
            <a:r>
              <a:rPr lang="en-US" b="0" dirty="0">
                <a:latin typeface="Arial" charset="0"/>
              </a:rPr>
              <a:t>)(</a:t>
            </a:r>
            <a:r>
              <a:rPr lang="en-US" b="0" i="1" dirty="0">
                <a:latin typeface="Arial" charset="0"/>
              </a:rPr>
              <a:t>r</a:t>
            </a:r>
            <a:r>
              <a:rPr lang="en-US" b="0" dirty="0">
                <a:latin typeface="Arial" charset="0"/>
              </a:rPr>
              <a:t>)</a:t>
            </a:r>
          </a:p>
          <a:p>
            <a:pPr marL="2457450" lvl="5">
              <a:spcBef>
                <a:spcPct val="1000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8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2173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Magnetic Properties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960" y="1295400"/>
            <a:ext cx="11221940" cy="549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3200" dirty="0">
                <a:solidFill>
                  <a:srgbClr val="0070C0"/>
                </a:solidFill>
                <a:latin typeface="Arial" charset="0"/>
              </a:rPr>
              <a:t>Paramagnetic </a:t>
            </a:r>
            <a:r>
              <a:rPr lang="en-US" sz="3200" dirty="0">
                <a:latin typeface="Arial" charset="0"/>
              </a:rPr>
              <a:t>– Atom or ion with a net magnetic field</a:t>
            </a:r>
          </a:p>
          <a:p>
            <a:pPr marL="914400" lvl="1" indent="-457200">
              <a:spcBef>
                <a:spcPct val="1000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latin typeface="Arial" charset="0"/>
              </a:rPr>
              <a:t>Result of unpaired electrons in orbitals</a:t>
            </a:r>
          </a:p>
          <a:p>
            <a:pPr marL="914400" lvl="1" indent="-457200">
              <a:spcBef>
                <a:spcPct val="1000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latin typeface="Arial" charset="0"/>
              </a:rPr>
              <a:t>Will be weakly attracted to a magnetic field</a:t>
            </a:r>
          </a:p>
          <a:p>
            <a:pPr marL="914400" lvl="1" indent="-457200">
              <a:spcBef>
                <a:spcPct val="10000"/>
              </a:spcBef>
              <a:buFont typeface="Courier New" panose="02070309020205020404" pitchFamily="49" charset="0"/>
              <a:buChar char="o"/>
            </a:pPr>
            <a:endParaRPr lang="en-US" sz="2400" dirty="0">
              <a:latin typeface="Arial" charset="0"/>
            </a:endParaRPr>
          </a:p>
          <a:p>
            <a:pPr>
              <a:spcBef>
                <a:spcPct val="10000"/>
              </a:spcBef>
            </a:pPr>
            <a:r>
              <a:rPr lang="en-US" sz="3200" dirty="0">
                <a:solidFill>
                  <a:srgbClr val="0070C0"/>
                </a:solidFill>
                <a:latin typeface="Arial" charset="0"/>
              </a:rPr>
              <a:t>Diamagnetic </a:t>
            </a:r>
            <a:r>
              <a:rPr lang="en-US" sz="3200" dirty="0">
                <a:latin typeface="Arial" charset="0"/>
              </a:rPr>
              <a:t>– Atom or ion with no magnetic field</a:t>
            </a:r>
          </a:p>
          <a:p>
            <a:pPr marL="914400" lvl="1" indent="-457200">
              <a:spcBef>
                <a:spcPct val="1000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latin typeface="Arial" charset="0"/>
              </a:rPr>
              <a:t>Result of all paired electrons in orbitals</a:t>
            </a:r>
          </a:p>
          <a:p>
            <a:pPr marL="914400" lvl="1" indent="-457200">
              <a:spcBef>
                <a:spcPct val="1000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latin typeface="Arial" charset="0"/>
              </a:rPr>
              <a:t>Slightly repelled by a magnetic field</a:t>
            </a:r>
          </a:p>
          <a:p>
            <a:pPr lvl="1">
              <a:spcBef>
                <a:spcPct val="10000"/>
              </a:spcBef>
            </a:pPr>
            <a:endParaRPr lang="en-US" sz="2400" dirty="0">
              <a:latin typeface="Arial" charset="0"/>
            </a:endParaRPr>
          </a:p>
          <a:p>
            <a:pPr>
              <a:spcBef>
                <a:spcPct val="10000"/>
              </a:spcBef>
            </a:pPr>
            <a:r>
              <a:rPr lang="en-US" sz="3200" dirty="0">
                <a:solidFill>
                  <a:srgbClr val="0070C0"/>
                </a:solidFill>
                <a:latin typeface="Arial" charset="0"/>
              </a:rPr>
              <a:t>Ferromagnetic</a:t>
            </a:r>
            <a:r>
              <a:rPr lang="en-US" sz="3200" dirty="0">
                <a:latin typeface="Arial" charset="0"/>
              </a:rPr>
              <a:t> – Group of atoms in a solid crystal or lattice that keeps its magnetism even when there is no magnetic field applied</a:t>
            </a:r>
          </a:p>
        </p:txBody>
      </p:sp>
    </p:spTree>
    <p:extLst>
      <p:ext uri="{BB962C8B-B14F-4D97-AF65-F5344CB8AC3E}">
        <p14:creationId xmlns:p14="http://schemas.microsoft.com/office/powerpoint/2010/main" val="933080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9601"/>
            <a:ext cx="11734800" cy="6115000"/>
          </a:xfrm>
        </p:spPr>
        <p:txBody>
          <a:bodyPr/>
          <a:lstStyle/>
          <a:p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Configuration </a:t>
            </a:r>
            <a:b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Magnetism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879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2173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Why care about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Paramagnetism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960" y="1352601"/>
            <a:ext cx="10896600" cy="194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NMR Machine – </a:t>
            </a:r>
            <a:r>
              <a:rPr lang="en-US" dirty="0">
                <a:latin typeface="Arial" charset="0"/>
              </a:rPr>
              <a:t>Helps determine the structure of molecules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MRI </a:t>
            </a:r>
            <a:r>
              <a:rPr lang="en-US" dirty="0">
                <a:latin typeface="Arial" charset="0"/>
              </a:rPr>
              <a:t>– Applied to images of the body</a:t>
            </a:r>
          </a:p>
          <a:p>
            <a:pPr>
              <a:spcBef>
                <a:spcPct val="10000"/>
              </a:spcBef>
            </a:pPr>
            <a:endParaRPr lang="en-US" dirty="0">
              <a:latin typeface="Arial" charset="0"/>
            </a:endParaRPr>
          </a:p>
          <a:p>
            <a:pPr>
              <a:spcBef>
                <a:spcPct val="10000"/>
              </a:spcBef>
            </a:pPr>
            <a:endParaRPr lang="en-US" dirty="0">
              <a:latin typeface="Arial" charset="0"/>
            </a:endParaRPr>
          </a:p>
        </p:txBody>
      </p:sp>
      <p:pic>
        <p:nvPicPr>
          <p:cNvPr id="5122" name="Picture 2" descr="Nuclear magnetic resonance spectroscopy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95601"/>
            <a:ext cx="5840361" cy="389357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08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8283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Summary of Periodic Trends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19200"/>
            <a:ext cx="8151977" cy="5224777"/>
          </a:xfrm>
          <a:prstGeom prst="rect">
            <a:avLst/>
          </a:prstGeom>
        </p:spPr>
      </p:pic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B1FC4CA0-A738-CE84-D29D-FA68F7A40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747652" y="293423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2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2173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Why care about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Paramagnetism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960" y="1352601"/>
            <a:ext cx="10896600" cy="194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NMR Machine – </a:t>
            </a:r>
            <a:r>
              <a:rPr lang="en-US" dirty="0">
                <a:latin typeface="Arial" charset="0"/>
              </a:rPr>
              <a:t>Helps determine the structure of molecules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MRI </a:t>
            </a:r>
            <a:r>
              <a:rPr lang="en-US" dirty="0">
                <a:latin typeface="Arial" charset="0"/>
              </a:rPr>
              <a:t>– Applied to images of the body</a:t>
            </a:r>
          </a:p>
          <a:p>
            <a:pPr>
              <a:spcBef>
                <a:spcPct val="10000"/>
              </a:spcBef>
            </a:pPr>
            <a:endParaRPr lang="en-US" dirty="0">
              <a:latin typeface="Arial" charset="0"/>
            </a:endParaRPr>
          </a:p>
          <a:p>
            <a:pPr>
              <a:spcBef>
                <a:spcPct val="10000"/>
              </a:spcBef>
            </a:pPr>
            <a:endParaRPr lang="en-US" dirty="0">
              <a:latin typeface="Arial" charset="0"/>
            </a:endParaRPr>
          </a:p>
        </p:txBody>
      </p:sp>
      <p:pic>
        <p:nvPicPr>
          <p:cNvPr id="4098" name="Picture 2" descr="The steps of an MR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4" b="48572"/>
          <a:stretch/>
        </p:blipFill>
        <p:spPr bwMode="auto">
          <a:xfrm>
            <a:off x="460242" y="2494507"/>
            <a:ext cx="5715000" cy="258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e steps of an MR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32" r="2720"/>
          <a:stretch/>
        </p:blipFill>
        <p:spPr bwMode="auto">
          <a:xfrm>
            <a:off x="6175242" y="2494507"/>
            <a:ext cx="5597658" cy="258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60242" y="2494507"/>
            <a:ext cx="11312658" cy="258336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6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217350" cy="1143000"/>
          </a:xfrm>
        </p:spPr>
        <p:txBody>
          <a:bodyPr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Link to YouTube Presentation 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960" y="1352601"/>
            <a:ext cx="1089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70C0"/>
                </a:solidFill>
                <a:latin typeface="Arial" charset="0"/>
                <a:hlinkClick r:id="rId2"/>
              </a:rPr>
              <a:t>https://youtu.be/RwCDvBtAGbo</a:t>
            </a:r>
            <a:r>
              <a:rPr lang="en-US" dirty="0">
                <a:solidFill>
                  <a:srgbClr val="0070C0"/>
                </a:solidFill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72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8283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Summary of Periodic Trends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3" descr="periodictrend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352601"/>
            <a:ext cx="6527800" cy="4895850"/>
          </a:xfrm>
          <a:noFill/>
          <a:ln w="28575"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9A2DEDC-6C19-2989-F57F-9AA9549AC191}"/>
              </a:ext>
            </a:extLst>
          </p:cNvPr>
          <p:cNvSpPr/>
          <p:nvPr/>
        </p:nvSpPr>
        <p:spPr bwMode="auto">
          <a:xfrm rot="20256836">
            <a:off x="3096285" y="3261633"/>
            <a:ext cx="5105400" cy="1930747"/>
          </a:xfrm>
          <a:prstGeom prst="ellipse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4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8283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Summary of Periodic Trends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57"/>
          <a:stretch/>
        </p:blipFill>
        <p:spPr>
          <a:xfrm>
            <a:off x="2133600" y="1371599"/>
            <a:ext cx="7756635" cy="5152769"/>
          </a:xfrm>
          <a:prstGeom prst="rect">
            <a:avLst/>
          </a:prstGeom>
        </p:spPr>
      </p:pic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C860F6BA-3339-37C0-C38B-0DE014D6E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50140" y="274685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1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Atomic Radius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1352601"/>
            <a:ext cx="7581689" cy="614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SzPct val="120000"/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Several ways to measure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70C0"/>
                </a:solidFill>
                <a:latin typeface="+mj-lt"/>
              </a:rPr>
              <a:t>Van der Waals radius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= nonbonding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70C0"/>
                </a:solidFill>
                <a:latin typeface="+mj-lt"/>
              </a:rPr>
              <a:t>Covalent radius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= bonding radius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SzPct val="120000"/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All give slightly different values</a:t>
            </a:r>
          </a:p>
          <a:p>
            <a:pPr>
              <a:spcBef>
                <a:spcPct val="20000"/>
              </a:spcBef>
              <a:buSzPct val="120000"/>
            </a:pPr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SzPct val="120000"/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Atomic radius is an average radius of an atom based on measuring large numbers of elements and compounds.</a:t>
            </a:r>
          </a:p>
          <a:p>
            <a:pPr marL="342900" indent="-342900">
              <a:spcBef>
                <a:spcPct val="20000"/>
              </a:spcBef>
              <a:buSzPct val="120000"/>
              <a:buFontTx/>
              <a:buChar char="•"/>
            </a:pPr>
            <a:endParaRPr lang="en-US" dirty="0">
              <a:solidFill>
                <a:srgbClr val="000000"/>
              </a:solidFill>
              <a:latin typeface="+mn-lt"/>
            </a:endParaRPr>
          </a:p>
          <a:p>
            <a:pPr lvl="1">
              <a:spcBef>
                <a:spcPct val="20000"/>
              </a:spcBef>
            </a:pPr>
            <a:endParaRPr lang="en-US" b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7" name="Picture 7" descr="08_Pg350_UnFigure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"/>
          <a:stretch>
            <a:fillRect/>
          </a:stretch>
        </p:blipFill>
        <p:spPr bwMode="auto">
          <a:xfrm>
            <a:off x="8327950" y="403015"/>
            <a:ext cx="2721050" cy="339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08_Pg350_UnFigure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5"/>
          <a:stretch>
            <a:fillRect/>
          </a:stretch>
        </p:blipFill>
        <p:spPr bwMode="auto">
          <a:xfrm>
            <a:off x="8581617" y="3942122"/>
            <a:ext cx="2292622" cy="249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8327950" y="403015"/>
            <a:ext cx="2949650" cy="613869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6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9601"/>
            <a:ext cx="11734800" cy="6115000"/>
          </a:xfrm>
        </p:spPr>
        <p:txBody>
          <a:bodyPr/>
          <a:lstStyle/>
          <a:p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Radius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85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Atomic Radius Trend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550" y="1352601"/>
            <a:ext cx="11484050" cy="569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20000"/>
            </a:pPr>
            <a:r>
              <a:rPr lang="en-US" sz="3200" dirty="0">
                <a:solidFill>
                  <a:srgbClr val="0070C0"/>
                </a:solidFill>
                <a:latin typeface="Arial"/>
              </a:rPr>
              <a:t>KEY POINTS TO DESCRIBE GOING DOWN A GROUP: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  <a:latin typeface="Arial"/>
              </a:rPr>
              <a:t>Can </a:t>
            </a:r>
            <a:r>
              <a:rPr lang="en-US" sz="3200" i="1" u="sng" dirty="0">
                <a:solidFill>
                  <a:srgbClr val="FF0000"/>
                </a:solidFill>
                <a:latin typeface="Arial"/>
              </a:rPr>
              <a:t>NOT</a:t>
            </a:r>
            <a:r>
              <a:rPr lang="en-US" sz="32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Arial"/>
              </a:rPr>
              <a:t>just say “because there is more shielding” </a:t>
            </a:r>
            <a:br>
              <a:rPr lang="en-US" sz="3200" b="0" dirty="0">
                <a:solidFill>
                  <a:srgbClr val="000000"/>
                </a:solidFill>
                <a:latin typeface="Arial"/>
              </a:rPr>
            </a:br>
            <a:r>
              <a:rPr lang="en-US" sz="3200" b="0" dirty="0">
                <a:solidFill>
                  <a:srgbClr val="000000"/>
                </a:solidFill>
                <a:latin typeface="Arial"/>
              </a:rPr>
              <a:t>     – no vocab dropping!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120000"/>
            </a:pPr>
            <a:endParaRPr lang="en-US" sz="1400" b="0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  <a:latin typeface="Arial"/>
              </a:rPr>
              <a:t>The size of an atom is related to the </a:t>
            </a:r>
            <a:r>
              <a:rPr lang="en-US" sz="3200" b="0" i="1" u="sng" dirty="0">
                <a:solidFill>
                  <a:srgbClr val="000000"/>
                </a:solidFill>
                <a:latin typeface="Arial"/>
              </a:rPr>
              <a:t>distance</a:t>
            </a:r>
            <a:r>
              <a:rPr lang="en-US" sz="3200" b="0" dirty="0">
                <a:solidFill>
                  <a:srgbClr val="000000"/>
                </a:solidFill>
                <a:latin typeface="Arial"/>
              </a:rPr>
              <a:t> the valence electrons are from the nucleus and the </a:t>
            </a:r>
            <a:r>
              <a:rPr lang="en-US" sz="3200" b="0" i="1" u="sng" dirty="0">
                <a:solidFill>
                  <a:srgbClr val="000000"/>
                </a:solidFill>
                <a:latin typeface="Arial"/>
              </a:rPr>
              <a:t>attractive forces.</a:t>
            </a:r>
            <a:endParaRPr lang="en-US" sz="3200" b="0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</a:pPr>
            <a:endParaRPr lang="en-US" sz="1600" b="0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  <a:latin typeface="Arial"/>
              </a:rPr>
              <a:t>You </a:t>
            </a:r>
            <a:r>
              <a:rPr lang="en-US" sz="3200" i="1" u="sng" dirty="0">
                <a:solidFill>
                  <a:srgbClr val="00B050"/>
                </a:solidFill>
                <a:latin typeface="Arial"/>
              </a:rPr>
              <a:t>must </a:t>
            </a:r>
            <a:r>
              <a:rPr lang="en-US" sz="3200" b="0" dirty="0">
                <a:solidFill>
                  <a:srgbClr val="000000"/>
                </a:solidFill>
                <a:latin typeface="Arial"/>
              </a:rPr>
              <a:t>specifically mention that the higher energy level is bigger volume and further away from nucleus.</a:t>
            </a:r>
            <a:br>
              <a:rPr lang="en-US" sz="3200" b="0" dirty="0">
                <a:solidFill>
                  <a:srgbClr val="000000"/>
                </a:solidFill>
                <a:latin typeface="Arial"/>
              </a:rPr>
            </a:br>
            <a:r>
              <a:rPr lang="en-US" sz="3200" b="0" dirty="0">
                <a:solidFill>
                  <a:srgbClr val="000000"/>
                </a:solidFill>
                <a:latin typeface="Arial"/>
              </a:rPr>
              <a:t>     – yes this seems obvious…</a:t>
            </a:r>
            <a:br>
              <a:rPr lang="en-US" sz="3200" b="0" dirty="0">
                <a:solidFill>
                  <a:srgbClr val="000000"/>
                </a:solidFill>
                <a:latin typeface="Arial"/>
              </a:rPr>
            </a:br>
            <a:r>
              <a:rPr lang="en-US" sz="3200" b="0" dirty="0">
                <a:solidFill>
                  <a:srgbClr val="000000"/>
                </a:solidFill>
                <a:latin typeface="Arial"/>
              </a:rPr>
              <a:t>       </a:t>
            </a:r>
            <a:r>
              <a:rPr lang="en-US" sz="3200" i="1" dirty="0">
                <a:solidFill>
                  <a:srgbClr val="000000"/>
                </a:solidFill>
                <a:latin typeface="Arial"/>
              </a:rPr>
              <a:t> but </a:t>
            </a:r>
            <a:r>
              <a:rPr lang="en-US" sz="3200" b="0" dirty="0">
                <a:solidFill>
                  <a:srgbClr val="000000"/>
                </a:solidFill>
                <a:latin typeface="Arial"/>
              </a:rPr>
              <a:t>if you want points be careful!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51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3608</TotalTime>
  <Words>1468</Words>
  <Application>Microsoft Office PowerPoint</Application>
  <PresentationFormat>Widescreen</PresentationFormat>
  <Paragraphs>215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Comic Sans MS</vt:lpstr>
      <vt:lpstr>Courier New</vt:lpstr>
      <vt:lpstr>Impact</vt:lpstr>
      <vt:lpstr>Symbol</vt:lpstr>
      <vt:lpstr>1_Default Design</vt:lpstr>
      <vt:lpstr>N18 – Atomic Structure and Periodicity</vt:lpstr>
      <vt:lpstr>N18 – Atomic Structure and Periodicity</vt:lpstr>
      <vt:lpstr>Patterns work really well!</vt:lpstr>
      <vt:lpstr>Summary of Periodic Trends</vt:lpstr>
      <vt:lpstr>Summary of Periodic Trends</vt:lpstr>
      <vt:lpstr>Summary of Periodic Trends</vt:lpstr>
      <vt:lpstr>Atomic Radius</vt:lpstr>
      <vt:lpstr>Atomic Radius</vt:lpstr>
      <vt:lpstr>Atomic Radius Trend</vt:lpstr>
      <vt:lpstr>Radius – Reasoning</vt:lpstr>
      <vt:lpstr>Atomic Radius Trend</vt:lpstr>
      <vt:lpstr>Radius – Reasoning</vt:lpstr>
      <vt:lpstr>Ionic Radius Trend</vt:lpstr>
      <vt:lpstr>Ionic Radius Trend</vt:lpstr>
      <vt:lpstr>Ionic Radius Trend</vt:lpstr>
      <vt:lpstr>Radius </vt:lpstr>
      <vt:lpstr>Ionization Energy</vt:lpstr>
      <vt:lpstr>Ionization Energy (IE)</vt:lpstr>
      <vt:lpstr>Ionization Energy (IE)</vt:lpstr>
      <vt:lpstr>Ionization Energy (IE)</vt:lpstr>
      <vt:lpstr>Ionization Energy (IE)</vt:lpstr>
      <vt:lpstr>Ionization Energy (IE)</vt:lpstr>
      <vt:lpstr>Ionization Energy (IE)</vt:lpstr>
      <vt:lpstr>Successive Ionization Energies</vt:lpstr>
      <vt:lpstr>Electron Affinity</vt:lpstr>
      <vt:lpstr>Electron Affinity</vt:lpstr>
      <vt:lpstr>Electron Affinity</vt:lpstr>
      <vt:lpstr>Electron Affinity</vt:lpstr>
      <vt:lpstr>Electron Affinity</vt:lpstr>
      <vt:lpstr>Electronegativity  and Polarity</vt:lpstr>
      <vt:lpstr>Electronegativity</vt:lpstr>
      <vt:lpstr>Electronegativity</vt:lpstr>
      <vt:lpstr>Electronegativity Difference &amp; Bond Type</vt:lpstr>
      <vt:lpstr>Electronegativity Difference &amp; Bond Type</vt:lpstr>
      <vt:lpstr>Electronegativity Difference &amp; Bond Type</vt:lpstr>
      <vt:lpstr>Bond Dipole Moments</vt:lpstr>
      <vt:lpstr>Magnetic Properties</vt:lpstr>
      <vt:lpstr>Electron Configuration  and Magnetism</vt:lpstr>
      <vt:lpstr>Why care about Paramagnetism?</vt:lpstr>
      <vt:lpstr>Why care about Paramagnetism?</vt:lpstr>
      <vt:lpstr>Link to YouTube Presentation </vt:lpstr>
    </vt:vector>
  </TitlesOfParts>
  <Company>Independent Web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Allan</dc:creator>
  <cp:lastModifiedBy>Farmer, Stephanie [DH]</cp:lastModifiedBy>
  <cp:revision>173</cp:revision>
  <cp:lastPrinted>2018-10-08T20:25:31Z</cp:lastPrinted>
  <dcterms:created xsi:type="dcterms:W3CDTF">2006-06-20T23:17:27Z</dcterms:created>
  <dcterms:modified xsi:type="dcterms:W3CDTF">2024-06-06T21:18:59Z</dcterms:modified>
</cp:coreProperties>
</file>