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5"/>
  </p:notesMasterIdLst>
  <p:handoutMasterIdLst>
    <p:handoutMasterId r:id="rId16"/>
  </p:handoutMasterIdLst>
  <p:sldIdLst>
    <p:sldId id="312" r:id="rId2"/>
    <p:sldId id="288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10" r:id="rId12"/>
    <p:sldId id="311" r:id="rId13"/>
    <p:sldId id="313" r:id="rId14"/>
  </p:sldIdLst>
  <p:sldSz cx="12192000" cy="6858000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8080"/>
    <a:srgbClr val="660033"/>
    <a:srgbClr val="FF3300"/>
    <a:srgbClr val="CC00FF"/>
    <a:srgbClr val="CC00CC"/>
    <a:srgbClr val="000000"/>
    <a:srgbClr val="4D4D4D"/>
    <a:srgbClr val="5F5F5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84"/>
    <p:restoredTop sz="94586"/>
  </p:normalViewPr>
  <p:slideViewPr>
    <p:cSldViewPr>
      <p:cViewPr varScale="1">
        <p:scale>
          <a:sx n="64" d="100"/>
          <a:sy n="64" d="100"/>
        </p:scale>
        <p:origin x="828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EB2AB9-ADD8-904F-89BF-C228FA7C49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7780E3-F432-6D4A-B2F1-3CF62F5D54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1DAD1-BE38-0846-8B94-60E82E9364E4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1D470D-8F1D-4345-95C1-53052E186F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01D749-AFB3-BF4C-BB87-29323CAF027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BFA04-2B18-5142-8D9D-059976440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81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E084F-DE1A-714B-BEA3-39BFE3AB415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AC730-557A-2F4F-B35C-456DEB8FC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01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AC730-557A-2F4F-B35C-456DEB8FCF7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427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AC730-557A-2F4F-B35C-456DEB8FCF7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4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AC730-557A-2F4F-B35C-456DEB8FCF7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134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AC730-557A-2F4F-B35C-456DEB8FCF7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995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AC730-557A-2F4F-B35C-456DEB8FCF7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57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AC730-557A-2F4F-B35C-456DEB8FCF7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89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C0FE6-2BD4-44AA-9F48-690D5782FC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36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AB490-D81A-4C43-9FED-9B5971947F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33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DAD05-7355-45D6-B231-511D022D48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835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C13BC-650C-4559-889B-828B581673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45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836BE-EE02-4C0A-820F-9398D00851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109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EF688-0E39-4725-B909-74499BF7B2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45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323A0-34C4-493C-9B56-7F832A64D4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9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7E7C9-F5F0-469A-8D46-F4EE91BE3C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B0F1B-CAA6-41F9-8D22-41B626752A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6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7B3DE-FB27-4B42-B63A-3275867E69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73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A7997-EB3E-4F55-A9FC-EC81BE408C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036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F8D16CD6-7AC9-4704-8C2D-9DAA901F63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41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tpfzOmlbKLk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tpfzOmlbKL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1287851"/>
            <a:ext cx="8746177" cy="20237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u="sng">
                <a:latin typeface="Impact" panose="020B0806030902050204" pitchFamily="34" charset="0"/>
              </a:rPr>
              <a:t>N19 </a:t>
            </a:r>
            <a:r>
              <a:rPr lang="en-US" sz="8000" u="sng" dirty="0">
                <a:latin typeface="Impact" panose="020B0806030902050204" pitchFamily="34" charset="0"/>
              </a:rPr>
              <a:t>– Atomic Structure and Periodicity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228601" y="3311604"/>
            <a:ext cx="1165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Photoelectron Spectroscopy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(PES)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5231A8-9614-2EBC-7CE9-7100681E1ED4}"/>
              </a:ext>
            </a:extLst>
          </p:cNvPr>
          <p:cNvSpPr txBox="1"/>
          <p:nvPr/>
        </p:nvSpPr>
        <p:spPr>
          <a:xfrm>
            <a:off x="381000" y="6096000"/>
            <a:ext cx="10210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>
                <a:latin typeface="Arial" charset="0"/>
              </a:rPr>
              <a:t>Link to YouTube Presentation: </a:t>
            </a:r>
            <a:r>
              <a:rPr lang="en-US" sz="2400" b="0" dirty="0">
                <a:solidFill>
                  <a:srgbClr val="009999"/>
                </a:solidFill>
                <a:latin typeface="Arial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https://youtu.be/tpfzOmlbKLk</a:t>
            </a:r>
            <a:r>
              <a:rPr lang="en-US" sz="2400" b="0" dirty="0">
                <a:solidFill>
                  <a:srgbClr val="0070C0"/>
                </a:solidFill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00870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1331650" cy="1143000"/>
          </a:xfrm>
        </p:spPr>
        <p:txBody>
          <a:bodyPr/>
          <a:lstStyle/>
          <a:p>
            <a:pPr algn="l"/>
            <a:r>
              <a:rPr lang="en-US" b="1" u="sng" dirty="0">
                <a:latin typeface="+mn-lt"/>
              </a:rPr>
              <a:t>Example #1</a:t>
            </a:r>
            <a:endParaRPr lang="en-US" b="1" u="sng" baseline="300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49147" y="1352601"/>
            <a:ext cx="380808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Calibri"/>
              </a:rPr>
              <a:t>Which element is this?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990312" y="1890679"/>
            <a:ext cx="1525753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C00000"/>
                </a:solidFill>
                <a:latin typeface="Calibri"/>
              </a:rPr>
              <a:t>Sodium!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867400" y="578639"/>
            <a:ext cx="3808084" cy="954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Why is one peak much larger than the other?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838200" y="2209800"/>
            <a:ext cx="0" cy="3657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838200" y="5867400"/>
            <a:ext cx="4953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065047" y="5910731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prstClr val="black"/>
                </a:solidFill>
                <a:latin typeface="Calibri"/>
              </a:rPr>
              <a:t>Energy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prstClr val="black"/>
                </a:solidFill>
                <a:latin typeface="Calibri"/>
                <a:sym typeface="Wingdings" pitchFamily="2" charset="2"/>
              </a:rPr>
              <a:t>    </a:t>
            </a:r>
            <a:endParaRPr lang="en-US" sz="2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TextBox 34"/>
          <p:cNvSpPr txBox="1"/>
          <p:nvPr/>
        </p:nvSpPr>
        <p:spPr>
          <a:xfrm rot="16200000">
            <a:off x="-602666" y="3655764"/>
            <a:ext cx="2377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prstClr val="black"/>
                </a:solidFill>
                <a:latin typeface="Calibri"/>
              </a:rPr>
              <a:t>Number of electrons</a:t>
            </a:r>
          </a:p>
        </p:txBody>
      </p:sp>
      <p:sp>
        <p:nvSpPr>
          <p:cNvPr id="37" name="Freeform 36"/>
          <p:cNvSpPr/>
          <p:nvPr/>
        </p:nvSpPr>
        <p:spPr>
          <a:xfrm>
            <a:off x="849147" y="4032922"/>
            <a:ext cx="4622800" cy="1377278"/>
          </a:xfrm>
          <a:custGeom>
            <a:avLst/>
            <a:gdLst>
              <a:gd name="connsiteX0" fmla="*/ 0 w 4622800"/>
              <a:gd name="connsiteY0" fmla="*/ 1371600 h 1377278"/>
              <a:gd name="connsiteX1" fmla="*/ 546100 w 4622800"/>
              <a:gd name="connsiteY1" fmla="*/ 1358900 h 1377278"/>
              <a:gd name="connsiteX2" fmla="*/ 596900 w 4622800"/>
              <a:gd name="connsiteY2" fmla="*/ 1282700 h 1377278"/>
              <a:gd name="connsiteX3" fmla="*/ 635000 w 4622800"/>
              <a:gd name="connsiteY3" fmla="*/ 1244600 h 1377278"/>
              <a:gd name="connsiteX4" fmla="*/ 660400 w 4622800"/>
              <a:gd name="connsiteY4" fmla="*/ 1168400 h 1377278"/>
              <a:gd name="connsiteX5" fmla="*/ 673100 w 4622800"/>
              <a:gd name="connsiteY5" fmla="*/ 1130300 h 1377278"/>
              <a:gd name="connsiteX6" fmla="*/ 698500 w 4622800"/>
              <a:gd name="connsiteY6" fmla="*/ 1016000 h 1377278"/>
              <a:gd name="connsiteX7" fmla="*/ 723900 w 4622800"/>
              <a:gd name="connsiteY7" fmla="*/ 1104900 h 1377278"/>
              <a:gd name="connsiteX8" fmla="*/ 736600 w 4622800"/>
              <a:gd name="connsiteY8" fmla="*/ 1143000 h 1377278"/>
              <a:gd name="connsiteX9" fmla="*/ 749300 w 4622800"/>
              <a:gd name="connsiteY9" fmla="*/ 1320800 h 1377278"/>
              <a:gd name="connsiteX10" fmla="*/ 762000 w 4622800"/>
              <a:gd name="connsiteY10" fmla="*/ 1358900 h 1377278"/>
              <a:gd name="connsiteX11" fmla="*/ 1358900 w 4622800"/>
              <a:gd name="connsiteY11" fmla="*/ 1346200 h 1377278"/>
              <a:gd name="connsiteX12" fmla="*/ 1612900 w 4622800"/>
              <a:gd name="connsiteY12" fmla="*/ 1333500 h 1377278"/>
              <a:gd name="connsiteX13" fmla="*/ 1663700 w 4622800"/>
              <a:gd name="connsiteY13" fmla="*/ 1320800 h 1377278"/>
              <a:gd name="connsiteX14" fmla="*/ 1752600 w 4622800"/>
              <a:gd name="connsiteY14" fmla="*/ 1308100 h 1377278"/>
              <a:gd name="connsiteX15" fmla="*/ 1816100 w 4622800"/>
              <a:gd name="connsiteY15" fmla="*/ 1295400 h 1377278"/>
              <a:gd name="connsiteX16" fmla="*/ 1828800 w 4622800"/>
              <a:gd name="connsiteY16" fmla="*/ 1257300 h 1377278"/>
              <a:gd name="connsiteX17" fmla="*/ 1854200 w 4622800"/>
              <a:gd name="connsiteY17" fmla="*/ 1219200 h 1377278"/>
              <a:gd name="connsiteX18" fmla="*/ 1866900 w 4622800"/>
              <a:gd name="connsiteY18" fmla="*/ 1104900 h 1377278"/>
              <a:gd name="connsiteX19" fmla="*/ 1905000 w 4622800"/>
              <a:gd name="connsiteY19" fmla="*/ 965200 h 1377278"/>
              <a:gd name="connsiteX20" fmla="*/ 1943100 w 4622800"/>
              <a:gd name="connsiteY20" fmla="*/ 1079500 h 1377278"/>
              <a:gd name="connsiteX21" fmla="*/ 1968500 w 4622800"/>
              <a:gd name="connsiteY21" fmla="*/ 1168400 h 1377278"/>
              <a:gd name="connsiteX22" fmla="*/ 1993900 w 4622800"/>
              <a:gd name="connsiteY22" fmla="*/ 1206500 h 1377278"/>
              <a:gd name="connsiteX23" fmla="*/ 2019300 w 4622800"/>
              <a:gd name="connsiteY23" fmla="*/ 1282700 h 1377278"/>
              <a:gd name="connsiteX24" fmla="*/ 2032000 w 4622800"/>
              <a:gd name="connsiteY24" fmla="*/ 1320800 h 1377278"/>
              <a:gd name="connsiteX25" fmla="*/ 2235200 w 4622800"/>
              <a:gd name="connsiteY25" fmla="*/ 1308100 h 1377278"/>
              <a:gd name="connsiteX26" fmla="*/ 2273300 w 4622800"/>
              <a:gd name="connsiteY26" fmla="*/ 1181100 h 1377278"/>
              <a:gd name="connsiteX27" fmla="*/ 2286000 w 4622800"/>
              <a:gd name="connsiteY27" fmla="*/ 1117600 h 1377278"/>
              <a:gd name="connsiteX28" fmla="*/ 2311400 w 4622800"/>
              <a:gd name="connsiteY28" fmla="*/ 749300 h 1377278"/>
              <a:gd name="connsiteX29" fmla="*/ 2324100 w 4622800"/>
              <a:gd name="connsiteY29" fmla="*/ 685800 h 1377278"/>
              <a:gd name="connsiteX30" fmla="*/ 2349500 w 4622800"/>
              <a:gd name="connsiteY30" fmla="*/ 609600 h 1377278"/>
              <a:gd name="connsiteX31" fmla="*/ 2362200 w 4622800"/>
              <a:gd name="connsiteY31" fmla="*/ 444500 h 1377278"/>
              <a:gd name="connsiteX32" fmla="*/ 2374900 w 4622800"/>
              <a:gd name="connsiteY32" fmla="*/ 368300 h 1377278"/>
              <a:gd name="connsiteX33" fmla="*/ 2400300 w 4622800"/>
              <a:gd name="connsiteY33" fmla="*/ 0 h 1377278"/>
              <a:gd name="connsiteX34" fmla="*/ 2438400 w 4622800"/>
              <a:gd name="connsiteY34" fmla="*/ 165100 h 1377278"/>
              <a:gd name="connsiteX35" fmla="*/ 2476500 w 4622800"/>
              <a:gd name="connsiteY35" fmla="*/ 330200 h 1377278"/>
              <a:gd name="connsiteX36" fmla="*/ 2527300 w 4622800"/>
              <a:gd name="connsiteY36" fmla="*/ 444500 h 1377278"/>
              <a:gd name="connsiteX37" fmla="*/ 2540000 w 4622800"/>
              <a:gd name="connsiteY37" fmla="*/ 482600 h 1377278"/>
              <a:gd name="connsiteX38" fmla="*/ 2552700 w 4622800"/>
              <a:gd name="connsiteY38" fmla="*/ 520700 h 1377278"/>
              <a:gd name="connsiteX39" fmla="*/ 2565400 w 4622800"/>
              <a:gd name="connsiteY39" fmla="*/ 711200 h 1377278"/>
              <a:gd name="connsiteX40" fmla="*/ 2578100 w 4622800"/>
              <a:gd name="connsiteY40" fmla="*/ 1270000 h 1377278"/>
              <a:gd name="connsiteX41" fmla="*/ 2679700 w 4622800"/>
              <a:gd name="connsiteY41" fmla="*/ 1282700 h 1377278"/>
              <a:gd name="connsiteX42" fmla="*/ 2844800 w 4622800"/>
              <a:gd name="connsiteY42" fmla="*/ 1308100 h 1377278"/>
              <a:gd name="connsiteX43" fmla="*/ 3416300 w 4622800"/>
              <a:gd name="connsiteY43" fmla="*/ 1295400 h 1377278"/>
              <a:gd name="connsiteX44" fmla="*/ 3517900 w 4622800"/>
              <a:gd name="connsiteY44" fmla="*/ 1282700 h 1377278"/>
              <a:gd name="connsiteX45" fmla="*/ 3695700 w 4622800"/>
              <a:gd name="connsiteY45" fmla="*/ 1270000 h 1377278"/>
              <a:gd name="connsiteX46" fmla="*/ 3733800 w 4622800"/>
              <a:gd name="connsiteY46" fmla="*/ 1130300 h 1377278"/>
              <a:gd name="connsiteX47" fmla="*/ 3759200 w 4622800"/>
              <a:gd name="connsiteY47" fmla="*/ 1168400 h 1377278"/>
              <a:gd name="connsiteX48" fmla="*/ 3771900 w 4622800"/>
              <a:gd name="connsiteY48" fmla="*/ 1231900 h 1377278"/>
              <a:gd name="connsiteX49" fmla="*/ 4622800 w 4622800"/>
              <a:gd name="connsiteY49" fmla="*/ 1270000 h 1377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4622800" h="1377278">
                <a:moveTo>
                  <a:pt x="0" y="1371600"/>
                </a:moveTo>
                <a:cubicBezTo>
                  <a:pt x="182033" y="1367367"/>
                  <a:pt x="366004" y="1385723"/>
                  <a:pt x="546100" y="1358900"/>
                </a:cubicBezTo>
                <a:cubicBezTo>
                  <a:pt x="576294" y="1354403"/>
                  <a:pt x="575314" y="1304286"/>
                  <a:pt x="596900" y="1282700"/>
                </a:cubicBezTo>
                <a:lnTo>
                  <a:pt x="635000" y="1244600"/>
                </a:lnTo>
                <a:lnTo>
                  <a:pt x="660400" y="1168400"/>
                </a:lnTo>
                <a:cubicBezTo>
                  <a:pt x="664633" y="1155700"/>
                  <a:pt x="670899" y="1143505"/>
                  <a:pt x="673100" y="1130300"/>
                </a:cubicBezTo>
                <a:cubicBezTo>
                  <a:pt x="688001" y="1040895"/>
                  <a:pt x="677657" y="1078529"/>
                  <a:pt x="698500" y="1016000"/>
                </a:cubicBezTo>
                <a:cubicBezTo>
                  <a:pt x="728950" y="1107351"/>
                  <a:pt x="692006" y="993272"/>
                  <a:pt x="723900" y="1104900"/>
                </a:cubicBezTo>
                <a:cubicBezTo>
                  <a:pt x="727578" y="1117772"/>
                  <a:pt x="732367" y="1130300"/>
                  <a:pt x="736600" y="1143000"/>
                </a:cubicBezTo>
                <a:cubicBezTo>
                  <a:pt x="740833" y="1202267"/>
                  <a:pt x="742358" y="1261789"/>
                  <a:pt x="749300" y="1320800"/>
                </a:cubicBezTo>
                <a:cubicBezTo>
                  <a:pt x="750864" y="1334095"/>
                  <a:pt x="748625" y="1358343"/>
                  <a:pt x="762000" y="1358900"/>
                </a:cubicBezTo>
                <a:cubicBezTo>
                  <a:pt x="960839" y="1367185"/>
                  <a:pt x="1159933" y="1350433"/>
                  <a:pt x="1358900" y="1346200"/>
                </a:cubicBezTo>
                <a:cubicBezTo>
                  <a:pt x="1443567" y="1341967"/>
                  <a:pt x="1528420" y="1340540"/>
                  <a:pt x="1612900" y="1333500"/>
                </a:cubicBezTo>
                <a:cubicBezTo>
                  <a:pt x="1630294" y="1332050"/>
                  <a:pt x="1646527" y="1323922"/>
                  <a:pt x="1663700" y="1320800"/>
                </a:cubicBezTo>
                <a:cubicBezTo>
                  <a:pt x="1693151" y="1315445"/>
                  <a:pt x="1723073" y="1313021"/>
                  <a:pt x="1752600" y="1308100"/>
                </a:cubicBezTo>
                <a:cubicBezTo>
                  <a:pt x="1773892" y="1304551"/>
                  <a:pt x="1794933" y="1299633"/>
                  <a:pt x="1816100" y="1295400"/>
                </a:cubicBezTo>
                <a:cubicBezTo>
                  <a:pt x="1820333" y="1282700"/>
                  <a:pt x="1822813" y="1269274"/>
                  <a:pt x="1828800" y="1257300"/>
                </a:cubicBezTo>
                <a:cubicBezTo>
                  <a:pt x="1835626" y="1243648"/>
                  <a:pt x="1850498" y="1234008"/>
                  <a:pt x="1854200" y="1219200"/>
                </a:cubicBezTo>
                <a:cubicBezTo>
                  <a:pt x="1863497" y="1182010"/>
                  <a:pt x="1860238" y="1142651"/>
                  <a:pt x="1866900" y="1104900"/>
                </a:cubicBezTo>
                <a:cubicBezTo>
                  <a:pt x="1877643" y="1044026"/>
                  <a:pt x="1888127" y="1015820"/>
                  <a:pt x="1905000" y="965200"/>
                </a:cubicBezTo>
                <a:cubicBezTo>
                  <a:pt x="1932832" y="1104360"/>
                  <a:pt x="1898031" y="959317"/>
                  <a:pt x="1943100" y="1079500"/>
                </a:cubicBezTo>
                <a:cubicBezTo>
                  <a:pt x="1955307" y="1112053"/>
                  <a:pt x="1953148" y="1137697"/>
                  <a:pt x="1968500" y="1168400"/>
                </a:cubicBezTo>
                <a:cubicBezTo>
                  <a:pt x="1975326" y="1182052"/>
                  <a:pt x="1987701" y="1192552"/>
                  <a:pt x="1993900" y="1206500"/>
                </a:cubicBezTo>
                <a:cubicBezTo>
                  <a:pt x="2004774" y="1230966"/>
                  <a:pt x="2010833" y="1257300"/>
                  <a:pt x="2019300" y="1282700"/>
                </a:cubicBezTo>
                <a:lnTo>
                  <a:pt x="2032000" y="1320800"/>
                </a:lnTo>
                <a:cubicBezTo>
                  <a:pt x="2099733" y="1316567"/>
                  <a:pt x="2171949" y="1332698"/>
                  <a:pt x="2235200" y="1308100"/>
                </a:cubicBezTo>
                <a:cubicBezTo>
                  <a:pt x="2242901" y="1305105"/>
                  <a:pt x="2269243" y="1199356"/>
                  <a:pt x="2273300" y="1181100"/>
                </a:cubicBezTo>
                <a:cubicBezTo>
                  <a:pt x="2277983" y="1160028"/>
                  <a:pt x="2281767" y="1138767"/>
                  <a:pt x="2286000" y="1117600"/>
                </a:cubicBezTo>
                <a:cubicBezTo>
                  <a:pt x="2291692" y="1015144"/>
                  <a:pt x="2297673" y="859113"/>
                  <a:pt x="2311400" y="749300"/>
                </a:cubicBezTo>
                <a:cubicBezTo>
                  <a:pt x="2314077" y="727881"/>
                  <a:pt x="2318420" y="706625"/>
                  <a:pt x="2324100" y="685800"/>
                </a:cubicBezTo>
                <a:cubicBezTo>
                  <a:pt x="2331145" y="659969"/>
                  <a:pt x="2349500" y="609600"/>
                  <a:pt x="2349500" y="609600"/>
                </a:cubicBezTo>
                <a:cubicBezTo>
                  <a:pt x="2353733" y="554567"/>
                  <a:pt x="2356422" y="499393"/>
                  <a:pt x="2362200" y="444500"/>
                </a:cubicBezTo>
                <a:cubicBezTo>
                  <a:pt x="2364896" y="418891"/>
                  <a:pt x="2371891" y="393874"/>
                  <a:pt x="2374900" y="368300"/>
                </a:cubicBezTo>
                <a:cubicBezTo>
                  <a:pt x="2389349" y="245483"/>
                  <a:pt x="2393429" y="123681"/>
                  <a:pt x="2400300" y="0"/>
                </a:cubicBezTo>
                <a:cubicBezTo>
                  <a:pt x="2422307" y="66021"/>
                  <a:pt x="2424387" y="67011"/>
                  <a:pt x="2438400" y="165100"/>
                </a:cubicBezTo>
                <a:cubicBezTo>
                  <a:pt x="2444255" y="206086"/>
                  <a:pt x="2451143" y="292164"/>
                  <a:pt x="2476500" y="330200"/>
                </a:cubicBezTo>
                <a:cubicBezTo>
                  <a:pt x="2516752" y="390577"/>
                  <a:pt x="2497073" y="353820"/>
                  <a:pt x="2527300" y="444500"/>
                </a:cubicBezTo>
                <a:lnTo>
                  <a:pt x="2540000" y="482600"/>
                </a:lnTo>
                <a:lnTo>
                  <a:pt x="2552700" y="520700"/>
                </a:lnTo>
                <a:cubicBezTo>
                  <a:pt x="2556933" y="584200"/>
                  <a:pt x="2563244" y="647596"/>
                  <a:pt x="2565400" y="711200"/>
                </a:cubicBezTo>
                <a:cubicBezTo>
                  <a:pt x="2571712" y="897408"/>
                  <a:pt x="2541561" y="1087303"/>
                  <a:pt x="2578100" y="1270000"/>
                </a:cubicBezTo>
                <a:cubicBezTo>
                  <a:pt x="2584793" y="1303467"/>
                  <a:pt x="2645967" y="1277510"/>
                  <a:pt x="2679700" y="1282700"/>
                </a:cubicBezTo>
                <a:cubicBezTo>
                  <a:pt x="2931815" y="1321487"/>
                  <a:pt x="2476470" y="1262059"/>
                  <a:pt x="2844800" y="1308100"/>
                </a:cubicBezTo>
                <a:lnTo>
                  <a:pt x="3416300" y="1295400"/>
                </a:lnTo>
                <a:cubicBezTo>
                  <a:pt x="3450406" y="1294113"/>
                  <a:pt x="3483910" y="1285790"/>
                  <a:pt x="3517900" y="1282700"/>
                </a:cubicBezTo>
                <a:cubicBezTo>
                  <a:pt x="3577074" y="1277321"/>
                  <a:pt x="3636433" y="1274233"/>
                  <a:pt x="3695700" y="1270000"/>
                </a:cubicBezTo>
                <a:cubicBezTo>
                  <a:pt x="3727926" y="1173322"/>
                  <a:pt x="3715849" y="1220054"/>
                  <a:pt x="3733800" y="1130300"/>
                </a:cubicBezTo>
                <a:cubicBezTo>
                  <a:pt x="3742267" y="1143000"/>
                  <a:pt x="3753841" y="1154108"/>
                  <a:pt x="3759200" y="1168400"/>
                </a:cubicBezTo>
                <a:cubicBezTo>
                  <a:pt x="3766779" y="1188611"/>
                  <a:pt x="3766665" y="1210959"/>
                  <a:pt x="3771900" y="1231900"/>
                </a:cubicBezTo>
                <a:cubicBezTo>
                  <a:pt x="3847691" y="1535062"/>
                  <a:pt x="4298489" y="1270000"/>
                  <a:pt x="4622800" y="1270000"/>
                </a:cubicBezTo>
              </a:path>
            </a:pathLst>
          </a:cu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419600" y="4425279"/>
            <a:ext cx="42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prstClr val="black"/>
                </a:solidFill>
                <a:latin typeface="Calibri"/>
              </a:rPr>
              <a:t>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332106" y="1816666"/>
            <a:ext cx="5400778" cy="138499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peak represents 6 electrons in the 2p sublevel. The other peaks only represent 1 or 2 electrons.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623993" y="3885636"/>
            <a:ext cx="3808084" cy="954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sublevel are the electrons at peak A in?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80736" y="2372764"/>
            <a:ext cx="3576495" cy="138499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/>
              </a:rPr>
              <a:t>4 peaks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/>
              </a:rPr>
              <a:t>1s</a:t>
            </a:r>
            <a:r>
              <a:rPr lang="en-US" baseline="30000" dirty="0">
                <a:latin typeface="Calibri"/>
              </a:rPr>
              <a:t>2</a:t>
            </a:r>
            <a:r>
              <a:rPr lang="en-US" dirty="0">
                <a:latin typeface="Calibri"/>
              </a:rPr>
              <a:t>   2s</a:t>
            </a:r>
            <a:r>
              <a:rPr lang="en-US" baseline="30000" dirty="0">
                <a:latin typeface="Calibri"/>
              </a:rPr>
              <a:t>2</a:t>
            </a:r>
            <a:r>
              <a:rPr lang="en-US" dirty="0">
                <a:latin typeface="Calibri"/>
              </a:rPr>
              <a:t>   2p</a:t>
            </a:r>
            <a:r>
              <a:rPr lang="en-US" baseline="30000" dirty="0">
                <a:latin typeface="Calibri"/>
              </a:rPr>
              <a:t>6</a:t>
            </a:r>
            <a:r>
              <a:rPr lang="en-US" dirty="0">
                <a:latin typeface="Calibri"/>
              </a:rPr>
              <a:t>   3s</a:t>
            </a:r>
            <a:r>
              <a:rPr lang="en-US" baseline="30000" dirty="0">
                <a:latin typeface="Calibri"/>
              </a:rPr>
              <a:t>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/>
              </a:rPr>
              <a:t>11 electrons </a:t>
            </a: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914400" y="4971999"/>
            <a:ext cx="588341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914400" y="3981399"/>
            <a:ext cx="588341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914400" y="5181600"/>
            <a:ext cx="588341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3770100" y="2058807"/>
            <a:ext cx="2307971" cy="163121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70C0"/>
                </a:solidFill>
                <a:latin typeface="Calibri"/>
              </a:rPr>
              <a:t>Remember to use the 1</a:t>
            </a:r>
            <a:r>
              <a:rPr lang="en-US" sz="2000" baseline="30000" dirty="0">
                <a:solidFill>
                  <a:srgbClr val="0070C0"/>
                </a:solidFill>
                <a:latin typeface="Calibri"/>
              </a:rPr>
              <a:t>st</a:t>
            </a:r>
            <a:r>
              <a:rPr lang="en-US" sz="2000" dirty="0">
                <a:solidFill>
                  <a:srgbClr val="0070C0"/>
                </a:solidFill>
                <a:latin typeface="Calibri"/>
              </a:rPr>
              <a:t> peak to help compare the heights of other peaks! 1</a:t>
            </a:r>
            <a:r>
              <a:rPr lang="en-US" sz="2000" baseline="30000" dirty="0">
                <a:solidFill>
                  <a:srgbClr val="0070C0"/>
                </a:solidFill>
                <a:latin typeface="Calibri"/>
              </a:rPr>
              <a:t>st</a:t>
            </a:r>
            <a:r>
              <a:rPr lang="en-US" sz="2000" dirty="0">
                <a:solidFill>
                  <a:srgbClr val="0070C0"/>
                </a:solidFill>
                <a:latin typeface="Calibri"/>
              </a:rPr>
              <a:t> is 2e-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887058" y="4949445"/>
            <a:ext cx="1525753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rgbClr val="C00000"/>
                </a:solidFill>
                <a:latin typeface="Calibri"/>
              </a:rPr>
              <a:t>3s</a:t>
            </a:r>
          </a:p>
        </p:txBody>
      </p:sp>
      <p:pic>
        <p:nvPicPr>
          <p:cNvPr id="2" name="Picture 1" descr="A cartoon of a glue bottle&#10;&#10;Description automatically generated with low confidence">
            <a:extLst>
              <a:ext uri="{FF2B5EF4-FFF2-40B4-BE49-F238E27FC236}">
                <a16:creationId xmlns:a16="http://schemas.microsoft.com/office/drawing/2014/main" id="{58A11CE8-F352-16AD-6E74-89E40BF767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68953">
            <a:off x="10782327" y="346178"/>
            <a:ext cx="662764" cy="132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843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/>
      <p:bldP spid="32" grpId="0" animBg="1"/>
      <p:bldP spid="39" grpId="0"/>
      <p:bldP spid="40" grpId="0" animBg="1"/>
      <p:bldP spid="41" grpId="0"/>
      <p:bldP spid="45" grpId="0"/>
      <p:bldP spid="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1331650" cy="1143000"/>
          </a:xfrm>
        </p:spPr>
        <p:txBody>
          <a:bodyPr/>
          <a:lstStyle/>
          <a:p>
            <a:pPr algn="l"/>
            <a:r>
              <a:rPr lang="en-US" b="1" u="sng" dirty="0">
                <a:latin typeface="+mn-lt"/>
              </a:rPr>
              <a:t>Example #2</a:t>
            </a:r>
            <a:endParaRPr lang="en-US" b="1" u="sng" baseline="300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5550" y="1365853"/>
            <a:ext cx="9731450" cy="954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Calibri"/>
              </a:rPr>
              <a:t>The PES data above shows only the peak for the 1s electrons.  Why is the peak for Nitrogen farther to the right?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38985" y="2333212"/>
            <a:ext cx="10662416" cy="156966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C00000"/>
                </a:solidFill>
                <a:latin typeface="Calibri"/>
              </a:rPr>
              <a:t>It takes less energy to remove a 1s electron from Nitrogen because it has a larger radius than Oxygen (because it has a lower Effective nuclear charge (less protons) than oxygen) so there is less attraction between the nucleus and the electron in Nitrogen than in Oxygen. 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135193" y="3962401"/>
            <a:ext cx="1302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u="sng" dirty="0">
                <a:solidFill>
                  <a:prstClr val="black"/>
                </a:solidFill>
                <a:latin typeface="Calibri"/>
              </a:rPr>
              <a:t>Nitrogen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750512" y="3962400"/>
            <a:ext cx="1138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u="sng" dirty="0">
                <a:solidFill>
                  <a:prstClr val="black"/>
                </a:solidFill>
                <a:latin typeface="Calibri"/>
              </a:rPr>
              <a:t>Oxygen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2601792" y="4331733"/>
            <a:ext cx="0" cy="1752600"/>
          </a:xfrm>
          <a:prstGeom prst="line">
            <a:avLst/>
          </a:prstGeom>
          <a:noFill/>
          <a:ln w="381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53" name="Straight Connector 52"/>
          <p:cNvCxnSpPr/>
          <p:nvPr/>
        </p:nvCxnSpPr>
        <p:spPr>
          <a:xfrm>
            <a:off x="2601792" y="6084333"/>
            <a:ext cx="3029335" cy="0"/>
          </a:xfrm>
          <a:prstGeom prst="line">
            <a:avLst/>
          </a:prstGeom>
          <a:noFill/>
          <a:ln w="381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2023069" y="5017533"/>
            <a:ext cx="5565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#e</a:t>
            </a:r>
            <a:r>
              <a:rPr lang="en-US" sz="2400" baseline="30000" dirty="0">
                <a:solidFill>
                  <a:prstClr val="black"/>
                </a:solidFill>
                <a:latin typeface="Calibri"/>
              </a:rPr>
              <a:t>-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590000" y="6180411"/>
            <a:ext cx="1428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Calibri"/>
                <a:sym typeface="Wingdings" pitchFamily="2" charset="2"/>
              </a:rPr>
              <a:t> 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energy</a:t>
            </a:r>
            <a:endParaRPr lang="en-US" sz="2400" baseline="300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>
            <a:off x="7032381" y="4286767"/>
            <a:ext cx="0" cy="1752600"/>
          </a:xfrm>
          <a:prstGeom prst="line">
            <a:avLst/>
          </a:prstGeom>
          <a:noFill/>
          <a:ln w="381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57" name="Straight Connector 56"/>
          <p:cNvCxnSpPr/>
          <p:nvPr/>
        </p:nvCxnSpPr>
        <p:spPr>
          <a:xfrm>
            <a:off x="7032381" y="6039367"/>
            <a:ext cx="2314052" cy="0"/>
          </a:xfrm>
          <a:prstGeom prst="line">
            <a:avLst/>
          </a:prstGeom>
          <a:noFill/>
          <a:ln w="381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6453658" y="4972567"/>
            <a:ext cx="5565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#e</a:t>
            </a:r>
            <a:r>
              <a:rPr lang="en-US" sz="2400" baseline="30000" dirty="0">
                <a:solidFill>
                  <a:prstClr val="black"/>
                </a:solidFill>
                <a:latin typeface="Calibri"/>
              </a:rPr>
              <a:t>-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020589" y="6135445"/>
            <a:ext cx="1428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Calibri"/>
                <a:sym typeface="Wingdings" pitchFamily="2" charset="2"/>
              </a:rPr>
              <a:t> 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energy</a:t>
            </a:r>
            <a:endParaRPr lang="en-US" sz="2400" baseline="30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Freeform 59"/>
          <p:cNvSpPr/>
          <p:nvPr/>
        </p:nvSpPr>
        <p:spPr>
          <a:xfrm>
            <a:off x="2608527" y="4717891"/>
            <a:ext cx="2832100" cy="859099"/>
          </a:xfrm>
          <a:custGeom>
            <a:avLst/>
            <a:gdLst>
              <a:gd name="connsiteX0" fmla="*/ 0 w 2832100"/>
              <a:gd name="connsiteY0" fmla="*/ 814509 h 859099"/>
              <a:gd name="connsiteX1" fmla="*/ 1358900 w 2832100"/>
              <a:gd name="connsiteY1" fmla="*/ 839909 h 859099"/>
              <a:gd name="connsiteX2" fmla="*/ 1447800 w 2832100"/>
              <a:gd name="connsiteY2" fmla="*/ 852609 h 859099"/>
              <a:gd name="connsiteX3" fmla="*/ 1663700 w 2832100"/>
              <a:gd name="connsiteY3" fmla="*/ 839909 h 859099"/>
              <a:gd name="connsiteX4" fmla="*/ 1778000 w 2832100"/>
              <a:gd name="connsiteY4" fmla="*/ 751009 h 859099"/>
              <a:gd name="connsiteX5" fmla="*/ 1803400 w 2832100"/>
              <a:gd name="connsiteY5" fmla="*/ 712909 h 859099"/>
              <a:gd name="connsiteX6" fmla="*/ 1841500 w 2832100"/>
              <a:gd name="connsiteY6" fmla="*/ 585909 h 859099"/>
              <a:gd name="connsiteX7" fmla="*/ 1854200 w 2832100"/>
              <a:gd name="connsiteY7" fmla="*/ 547809 h 859099"/>
              <a:gd name="connsiteX8" fmla="*/ 1866900 w 2832100"/>
              <a:gd name="connsiteY8" fmla="*/ 509709 h 859099"/>
              <a:gd name="connsiteX9" fmla="*/ 1879600 w 2832100"/>
              <a:gd name="connsiteY9" fmla="*/ 446209 h 859099"/>
              <a:gd name="connsiteX10" fmla="*/ 1892300 w 2832100"/>
              <a:gd name="connsiteY10" fmla="*/ 27109 h 859099"/>
              <a:gd name="connsiteX11" fmla="*/ 1905000 w 2832100"/>
              <a:gd name="connsiteY11" fmla="*/ 560509 h 859099"/>
              <a:gd name="connsiteX12" fmla="*/ 1917700 w 2832100"/>
              <a:gd name="connsiteY12" fmla="*/ 598609 h 859099"/>
              <a:gd name="connsiteX13" fmla="*/ 1930400 w 2832100"/>
              <a:gd name="connsiteY13" fmla="*/ 738309 h 859099"/>
              <a:gd name="connsiteX14" fmla="*/ 1968500 w 2832100"/>
              <a:gd name="connsiteY14" fmla="*/ 776409 h 859099"/>
              <a:gd name="connsiteX15" fmla="*/ 2336800 w 2832100"/>
              <a:gd name="connsiteY15" fmla="*/ 789109 h 859099"/>
              <a:gd name="connsiteX16" fmla="*/ 2832100 w 2832100"/>
              <a:gd name="connsiteY16" fmla="*/ 789109 h 859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32100" h="859099">
                <a:moveTo>
                  <a:pt x="0" y="814509"/>
                </a:moveTo>
                <a:cubicBezTo>
                  <a:pt x="490032" y="912515"/>
                  <a:pt x="-20034" y="814607"/>
                  <a:pt x="1358900" y="839909"/>
                </a:cubicBezTo>
                <a:cubicBezTo>
                  <a:pt x="1388829" y="840458"/>
                  <a:pt x="1418167" y="848376"/>
                  <a:pt x="1447800" y="852609"/>
                </a:cubicBezTo>
                <a:cubicBezTo>
                  <a:pt x="1519767" y="848376"/>
                  <a:pt x="1593254" y="855223"/>
                  <a:pt x="1663700" y="839909"/>
                </a:cubicBezTo>
                <a:cubicBezTo>
                  <a:pt x="1692522" y="833643"/>
                  <a:pt x="1754981" y="778632"/>
                  <a:pt x="1778000" y="751009"/>
                </a:cubicBezTo>
                <a:cubicBezTo>
                  <a:pt x="1787771" y="739283"/>
                  <a:pt x="1794933" y="725609"/>
                  <a:pt x="1803400" y="712909"/>
                </a:cubicBezTo>
                <a:cubicBezTo>
                  <a:pt x="1822594" y="636134"/>
                  <a:pt x="1810580" y="678668"/>
                  <a:pt x="1841500" y="585909"/>
                </a:cubicBezTo>
                <a:lnTo>
                  <a:pt x="1854200" y="547809"/>
                </a:lnTo>
                <a:cubicBezTo>
                  <a:pt x="1858433" y="535109"/>
                  <a:pt x="1864275" y="522836"/>
                  <a:pt x="1866900" y="509709"/>
                </a:cubicBezTo>
                <a:lnTo>
                  <a:pt x="1879600" y="446209"/>
                </a:lnTo>
                <a:cubicBezTo>
                  <a:pt x="1883833" y="306509"/>
                  <a:pt x="1861981" y="-109327"/>
                  <a:pt x="1892300" y="27109"/>
                </a:cubicBezTo>
                <a:cubicBezTo>
                  <a:pt x="1930881" y="200724"/>
                  <a:pt x="1897103" y="382834"/>
                  <a:pt x="1905000" y="560509"/>
                </a:cubicBezTo>
                <a:cubicBezTo>
                  <a:pt x="1905594" y="573883"/>
                  <a:pt x="1913467" y="585909"/>
                  <a:pt x="1917700" y="598609"/>
                </a:cubicBezTo>
                <a:cubicBezTo>
                  <a:pt x="1921933" y="645176"/>
                  <a:pt x="1917554" y="693349"/>
                  <a:pt x="1930400" y="738309"/>
                </a:cubicBezTo>
                <a:cubicBezTo>
                  <a:pt x="1935334" y="755578"/>
                  <a:pt x="1950678" y="774181"/>
                  <a:pt x="1968500" y="776409"/>
                </a:cubicBezTo>
                <a:cubicBezTo>
                  <a:pt x="2090391" y="791645"/>
                  <a:pt x="2213974" y="787303"/>
                  <a:pt x="2336800" y="789109"/>
                </a:cubicBezTo>
                <a:cubicBezTo>
                  <a:pt x="2501882" y="791537"/>
                  <a:pt x="2667000" y="789109"/>
                  <a:pt x="2832100" y="789109"/>
                </a:cubicBezTo>
              </a:path>
            </a:pathLst>
          </a:cu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Freeform 60"/>
          <p:cNvSpPr/>
          <p:nvPr/>
        </p:nvSpPr>
        <p:spPr>
          <a:xfrm>
            <a:off x="7040827" y="4804101"/>
            <a:ext cx="2082800" cy="719266"/>
          </a:xfrm>
          <a:custGeom>
            <a:avLst/>
            <a:gdLst>
              <a:gd name="connsiteX0" fmla="*/ 0 w 2082800"/>
              <a:gd name="connsiteY0" fmla="*/ 702898 h 719266"/>
              <a:gd name="connsiteX1" fmla="*/ 304800 w 2082800"/>
              <a:gd name="connsiteY1" fmla="*/ 715598 h 719266"/>
              <a:gd name="connsiteX2" fmla="*/ 419100 w 2082800"/>
              <a:gd name="connsiteY2" fmla="*/ 702898 h 719266"/>
              <a:gd name="connsiteX3" fmla="*/ 444500 w 2082800"/>
              <a:gd name="connsiteY3" fmla="*/ 664798 h 719266"/>
              <a:gd name="connsiteX4" fmla="*/ 482600 w 2082800"/>
              <a:gd name="connsiteY4" fmla="*/ 525098 h 719266"/>
              <a:gd name="connsiteX5" fmla="*/ 495300 w 2082800"/>
              <a:gd name="connsiteY5" fmla="*/ 423498 h 719266"/>
              <a:gd name="connsiteX6" fmla="*/ 508000 w 2082800"/>
              <a:gd name="connsiteY6" fmla="*/ 4398 h 719266"/>
              <a:gd name="connsiteX7" fmla="*/ 533400 w 2082800"/>
              <a:gd name="connsiteY7" fmla="*/ 80598 h 719266"/>
              <a:gd name="connsiteX8" fmla="*/ 546100 w 2082800"/>
              <a:gd name="connsiteY8" fmla="*/ 474298 h 719266"/>
              <a:gd name="connsiteX9" fmla="*/ 558800 w 2082800"/>
              <a:gd name="connsiteY9" fmla="*/ 690198 h 719266"/>
              <a:gd name="connsiteX10" fmla="*/ 596900 w 2082800"/>
              <a:gd name="connsiteY10" fmla="*/ 715598 h 719266"/>
              <a:gd name="connsiteX11" fmla="*/ 2082800 w 2082800"/>
              <a:gd name="connsiteY11" fmla="*/ 715598 h 719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82800" h="719266">
                <a:moveTo>
                  <a:pt x="0" y="702898"/>
                </a:moveTo>
                <a:cubicBezTo>
                  <a:pt x="101600" y="707131"/>
                  <a:pt x="203112" y="715598"/>
                  <a:pt x="304800" y="715598"/>
                </a:cubicBezTo>
                <a:cubicBezTo>
                  <a:pt x="343134" y="715598"/>
                  <a:pt x="383074" y="715999"/>
                  <a:pt x="419100" y="702898"/>
                </a:cubicBezTo>
                <a:cubicBezTo>
                  <a:pt x="433445" y="697682"/>
                  <a:pt x="438301" y="678746"/>
                  <a:pt x="444500" y="664798"/>
                </a:cubicBezTo>
                <a:cubicBezTo>
                  <a:pt x="463181" y="622766"/>
                  <a:pt x="475570" y="570795"/>
                  <a:pt x="482600" y="525098"/>
                </a:cubicBezTo>
                <a:cubicBezTo>
                  <a:pt x="487790" y="491365"/>
                  <a:pt x="491067" y="457365"/>
                  <a:pt x="495300" y="423498"/>
                </a:cubicBezTo>
                <a:cubicBezTo>
                  <a:pt x="499533" y="283798"/>
                  <a:pt x="492566" y="143307"/>
                  <a:pt x="508000" y="4398"/>
                </a:cubicBezTo>
                <a:cubicBezTo>
                  <a:pt x="510957" y="-22212"/>
                  <a:pt x="533400" y="80598"/>
                  <a:pt x="533400" y="80598"/>
                </a:cubicBezTo>
                <a:cubicBezTo>
                  <a:pt x="537633" y="211831"/>
                  <a:pt x="540634" y="343110"/>
                  <a:pt x="546100" y="474298"/>
                </a:cubicBezTo>
                <a:cubicBezTo>
                  <a:pt x="549101" y="546327"/>
                  <a:pt x="543948" y="619653"/>
                  <a:pt x="558800" y="690198"/>
                </a:cubicBezTo>
                <a:cubicBezTo>
                  <a:pt x="561944" y="705134"/>
                  <a:pt x="581639" y="715344"/>
                  <a:pt x="596900" y="715598"/>
                </a:cubicBezTo>
                <a:cubicBezTo>
                  <a:pt x="1092131" y="723852"/>
                  <a:pt x="1587500" y="715598"/>
                  <a:pt x="2082800" y="715598"/>
                </a:cubicBezTo>
              </a:path>
            </a:pathLst>
          </a:cu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Picture 1" descr="A cartoon of a glue bottle&#10;&#10;Description automatically generated with low confidence">
            <a:extLst>
              <a:ext uri="{FF2B5EF4-FFF2-40B4-BE49-F238E27FC236}">
                <a16:creationId xmlns:a16="http://schemas.microsoft.com/office/drawing/2014/main" id="{A441C762-5C00-680C-5620-AF7E84C141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68953">
            <a:off x="10870019" y="231396"/>
            <a:ext cx="662764" cy="132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04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1331650" cy="1143000"/>
          </a:xfrm>
        </p:spPr>
        <p:txBody>
          <a:bodyPr/>
          <a:lstStyle/>
          <a:p>
            <a:pPr algn="l"/>
            <a:r>
              <a:rPr lang="en-US" b="1" u="sng" dirty="0">
                <a:latin typeface="+mn-lt"/>
              </a:rPr>
              <a:t>Example #3</a:t>
            </a:r>
            <a:endParaRPr lang="en-US" b="1" u="sng" baseline="300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5550" y="1365853"/>
            <a:ext cx="8568077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Calibri"/>
              </a:rPr>
              <a:t>Draw the expected PES Spectrum for the element boron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55550" y="1989912"/>
            <a:ext cx="10722050" cy="138499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alibri"/>
              </a:rPr>
              <a:t>Write configuration – </a:t>
            </a:r>
            <a:r>
              <a:rPr lang="en-US" b="0" dirty="0">
                <a:latin typeface="Calibri"/>
              </a:rPr>
              <a:t>1s</a:t>
            </a:r>
            <a:r>
              <a:rPr lang="en-US" b="0" baseline="30000" dirty="0">
                <a:latin typeface="Calibri"/>
              </a:rPr>
              <a:t>2</a:t>
            </a:r>
            <a:r>
              <a:rPr lang="en-US" b="0" dirty="0">
                <a:latin typeface="Calibri"/>
              </a:rPr>
              <a:t> 2s</a:t>
            </a:r>
            <a:r>
              <a:rPr lang="en-US" b="0" baseline="30000" dirty="0">
                <a:latin typeface="Calibri"/>
              </a:rPr>
              <a:t>2</a:t>
            </a:r>
            <a:r>
              <a:rPr lang="en-US" b="0" dirty="0">
                <a:latin typeface="Calibri"/>
              </a:rPr>
              <a:t> 2p</a:t>
            </a:r>
            <a:r>
              <a:rPr lang="en-US" b="0" baseline="30000" dirty="0">
                <a:latin typeface="Calibri"/>
              </a:rPr>
              <a:t>1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alibri"/>
              </a:rPr>
              <a:t>Figure out how many peaks –</a:t>
            </a:r>
            <a:r>
              <a:rPr lang="en-US" b="0" dirty="0">
                <a:latin typeface="Calibri"/>
              </a:rPr>
              <a:t> 3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alibri"/>
              </a:rPr>
              <a:t>Sketch 1s</a:t>
            </a:r>
            <a:r>
              <a:rPr lang="en-US" baseline="30000" dirty="0">
                <a:latin typeface="Calibri"/>
              </a:rPr>
              <a:t>2</a:t>
            </a:r>
            <a:r>
              <a:rPr lang="en-US" dirty="0">
                <a:latin typeface="Calibri"/>
              </a:rPr>
              <a:t> peak first – </a:t>
            </a:r>
            <a:r>
              <a:rPr lang="en-US" b="0" dirty="0">
                <a:latin typeface="Calibri"/>
              </a:rPr>
              <a:t>use that to figure out sizes of all other peaks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1295400" y="3429000"/>
            <a:ext cx="0" cy="26716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1295400" y="6063404"/>
            <a:ext cx="6934200" cy="3728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744088" y="6063404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Energy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  <a:sym typeface="Wingdings" pitchFamily="2" charset="2"/>
              </a:rPr>
              <a:t>    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TextBox 20"/>
          <p:cNvSpPr txBox="1"/>
          <p:nvPr/>
        </p:nvSpPr>
        <p:spPr>
          <a:xfrm rot="16200000">
            <a:off x="-335752" y="4840054"/>
            <a:ext cx="2151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Number of electrons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2550" y="3978551"/>
            <a:ext cx="6819900" cy="1924050"/>
          </a:xfrm>
          <a:prstGeom prst="rect">
            <a:avLst/>
          </a:prstGeom>
        </p:spPr>
      </p:pic>
      <p:cxnSp>
        <p:nvCxnSpPr>
          <p:cNvPr id="26" name="Straight Connector 25"/>
          <p:cNvCxnSpPr/>
          <p:nvPr/>
        </p:nvCxnSpPr>
        <p:spPr bwMode="auto">
          <a:xfrm>
            <a:off x="1295400" y="4114800"/>
            <a:ext cx="588341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1295400" y="4724400"/>
            <a:ext cx="588341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pic>
        <p:nvPicPr>
          <p:cNvPr id="2" name="Picture 1" descr="A cartoon of a glue bottle&#10;&#10;Description automatically generated with low confidence">
            <a:extLst>
              <a:ext uri="{FF2B5EF4-FFF2-40B4-BE49-F238E27FC236}">
                <a16:creationId xmlns:a16="http://schemas.microsoft.com/office/drawing/2014/main" id="{ED211482-7E62-9B8C-3088-D9CB40FE06F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68953">
            <a:off x="10889897" y="255571"/>
            <a:ext cx="662764" cy="132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67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8512250" cy="1143000"/>
          </a:xfrm>
        </p:spPr>
        <p:txBody>
          <a:bodyPr/>
          <a:lstStyle/>
          <a:p>
            <a:pPr algn="l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Link to YouTube Presentation</a:t>
            </a: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5550" y="1352601"/>
            <a:ext cx="86646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3200" dirty="0">
                <a:solidFill>
                  <a:srgbClr val="0070C0"/>
                </a:solidFill>
                <a:latin typeface="Arial" charset="0"/>
                <a:hlinkClick r:id="rId2"/>
              </a:rPr>
              <a:t>https://youtu.be/tpfzOmlbKLk</a:t>
            </a:r>
            <a:r>
              <a:rPr lang="en-US" sz="3200" dirty="0">
                <a:solidFill>
                  <a:srgbClr val="0070C0"/>
                </a:solidFill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0187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0" y="616429"/>
            <a:ext cx="8746177" cy="20237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N19 – Atomic Structure and Periodicity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380994" y="4791471"/>
            <a:ext cx="114299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Target: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can use Photoelectron Spectroscopy data to identify elements and explain the data based on atomic structure, nuclear attraction, and shielding.  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ED03F2-EB9E-397C-CD4B-22974209E6EB}"/>
              </a:ext>
            </a:extLst>
          </p:cNvPr>
          <p:cNvSpPr txBox="1"/>
          <p:nvPr/>
        </p:nvSpPr>
        <p:spPr>
          <a:xfrm>
            <a:off x="228595" y="2724943"/>
            <a:ext cx="117347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Photoelectron Spectroscopy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(PES)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626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8512250" cy="1143000"/>
          </a:xfrm>
        </p:spPr>
        <p:txBody>
          <a:bodyPr/>
          <a:lstStyle/>
          <a:p>
            <a:pPr algn="l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Photoelectron Spectroscopy</a:t>
            </a: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0418" y="1352601"/>
            <a:ext cx="579558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3200" dirty="0">
                <a:solidFill>
                  <a:srgbClr val="0070C0"/>
                </a:solidFill>
                <a:latin typeface="Arial" charset="0"/>
              </a:rPr>
              <a:t>How it works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0" dirty="0">
                <a:latin typeface="Arial" charset="0"/>
              </a:rPr>
              <a:t>Sample is exposed to Electromagnetic Radiation (EMR)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0" dirty="0">
                <a:latin typeface="Arial" charset="0"/>
              </a:rPr>
              <a:t>Electrons jump out of sample and go through analyzer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  <a:latin typeface="Arial" charset="0"/>
              </a:rPr>
              <a:t>KEY POINT </a:t>
            </a:r>
            <a:r>
              <a:rPr lang="en-US" b="0" dirty="0">
                <a:latin typeface="Arial" charset="0"/>
              </a:rPr>
              <a:t>– ALL ELECTRONS ARE REMOVED AT THE SAME TIME!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50" t="13092"/>
          <a:stretch/>
        </p:blipFill>
        <p:spPr bwMode="auto">
          <a:xfrm>
            <a:off x="6404756" y="2401023"/>
            <a:ext cx="5330043" cy="3466377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9829800" y="6324600"/>
            <a:ext cx="20617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>
                <a:latin typeface="Arial" panose="020B0604020202020204" pitchFamily="34" charset="0"/>
                <a:cs typeface="Arial" panose="020B0604020202020204" pitchFamily="34" charset="0"/>
              </a:rPr>
              <a:t>http://chemwiki.ucdavis.edu</a:t>
            </a:r>
          </a:p>
        </p:txBody>
      </p:sp>
    </p:spTree>
    <p:extLst>
      <p:ext uri="{BB962C8B-B14F-4D97-AF65-F5344CB8AC3E}">
        <p14:creationId xmlns:p14="http://schemas.microsoft.com/office/powerpoint/2010/main" val="152792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8512250" cy="1143000"/>
          </a:xfrm>
        </p:spPr>
        <p:txBody>
          <a:bodyPr/>
          <a:lstStyle/>
          <a:p>
            <a:pPr algn="l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PES Data</a:t>
            </a: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5551" y="1352601"/>
            <a:ext cx="43974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dirty="0">
                <a:solidFill>
                  <a:srgbClr val="0070C0"/>
                </a:solidFill>
                <a:latin typeface="Arial" charset="0"/>
              </a:rPr>
              <a:t>A graph!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695700" y="1231899"/>
            <a:ext cx="0" cy="3657600"/>
          </a:xfrm>
          <a:prstGeom prst="line">
            <a:avLst/>
          </a:prstGeom>
          <a:noFill/>
          <a:ln w="5715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2" name="Straight Connector 21"/>
          <p:cNvCxnSpPr/>
          <p:nvPr/>
        </p:nvCxnSpPr>
        <p:spPr>
          <a:xfrm>
            <a:off x="3695700" y="4889499"/>
            <a:ext cx="4953000" cy="0"/>
          </a:xfrm>
          <a:prstGeom prst="line">
            <a:avLst/>
          </a:prstGeom>
          <a:noFill/>
          <a:ln w="5715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32" name="Arc 31"/>
          <p:cNvSpPr/>
          <p:nvPr/>
        </p:nvSpPr>
        <p:spPr bwMode="auto">
          <a:xfrm>
            <a:off x="0" y="1352601"/>
            <a:ext cx="7391400" cy="7105599"/>
          </a:xfrm>
          <a:prstGeom prst="arc">
            <a:avLst>
              <a:gd name="adj1" fmla="val 16200000"/>
              <a:gd name="adj2" fmla="val 21587707"/>
            </a:avLst>
          </a:prstGeom>
          <a:solidFill>
            <a:srgbClr val="008080">
              <a:alpha val="24000"/>
            </a:srgbClr>
          </a:solidFill>
          <a:ln w="571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76600" y="5181600"/>
            <a:ext cx="8001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Energy to remove an electron (binding energy)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  <a:latin typeface="Calibri"/>
              </a:rPr>
              <a:t>(</a:t>
            </a:r>
            <a:r>
              <a:rPr lang="en-US" u="sng" dirty="0">
                <a:solidFill>
                  <a:srgbClr val="FF0000"/>
                </a:solidFill>
                <a:latin typeface="Calibri"/>
              </a:rPr>
              <a:t>almost</a:t>
            </a:r>
            <a:r>
              <a:rPr lang="en-US" dirty="0">
                <a:solidFill>
                  <a:srgbClr val="FF0000"/>
                </a:solidFill>
                <a:latin typeface="Calibri"/>
              </a:rPr>
              <a:t> always increases to the left!)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  <a:sym typeface="Wingdings" pitchFamily="2" charset="2"/>
              </a:rPr>
              <a:t>    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 rot="16200000">
            <a:off x="1117229" y="2938790"/>
            <a:ext cx="40799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electrons  #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251944" y="1336855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Electrons generally farther from the nucleus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044950" y="340361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Electrons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generally closer to the nucleus</a:t>
            </a:r>
          </a:p>
        </p:txBody>
      </p:sp>
      <p:cxnSp>
        <p:nvCxnSpPr>
          <p:cNvPr id="27" name="Straight Arrow Connector 26"/>
          <p:cNvCxnSpPr>
            <a:cxnSpLocks/>
          </p:cNvCxnSpPr>
          <p:nvPr/>
        </p:nvCxnSpPr>
        <p:spPr>
          <a:xfrm>
            <a:off x="5172443" y="1336855"/>
            <a:ext cx="136157" cy="2037263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28" name="Straight Arrow Connector 27"/>
          <p:cNvCxnSpPr>
            <a:cxnSpLocks/>
          </p:cNvCxnSpPr>
          <p:nvPr/>
        </p:nvCxnSpPr>
        <p:spPr>
          <a:xfrm flipH="1">
            <a:off x="7305568" y="2582178"/>
            <a:ext cx="64806" cy="1098006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7873999" y="2319110"/>
            <a:ext cx="3714749" cy="954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Calibri"/>
              </a:rPr>
              <a:t>The bigger the peak – the more electrons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893050" y="571480"/>
            <a:ext cx="3695699" cy="138499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Calibri"/>
              </a:rPr>
              <a:t>Each peak represents the electrons in a single </a:t>
            </a:r>
            <a:r>
              <a:rPr lang="en-US" u="sng" dirty="0">
                <a:solidFill>
                  <a:srgbClr val="0070C0"/>
                </a:solidFill>
                <a:latin typeface="Calibri"/>
              </a:rPr>
              <a:t>sublevel</a:t>
            </a:r>
            <a:r>
              <a:rPr lang="en-US" dirty="0">
                <a:solidFill>
                  <a:srgbClr val="0070C0"/>
                </a:solidFill>
                <a:latin typeface="Calibri"/>
              </a:rPr>
              <a:t> in the atom</a:t>
            </a:r>
          </a:p>
        </p:txBody>
      </p:sp>
      <p:sp>
        <p:nvSpPr>
          <p:cNvPr id="31" name="Freeform 30"/>
          <p:cNvSpPr/>
          <p:nvPr/>
        </p:nvSpPr>
        <p:spPr>
          <a:xfrm flipH="1">
            <a:off x="3731011" y="3273217"/>
            <a:ext cx="4739890" cy="1386980"/>
          </a:xfrm>
          <a:custGeom>
            <a:avLst/>
            <a:gdLst>
              <a:gd name="connsiteX0" fmla="*/ 0 w 4648200"/>
              <a:gd name="connsiteY0" fmla="*/ 1361580 h 1386980"/>
              <a:gd name="connsiteX1" fmla="*/ 63500 w 4648200"/>
              <a:gd name="connsiteY1" fmla="*/ 1374280 h 1386980"/>
              <a:gd name="connsiteX2" fmla="*/ 114300 w 4648200"/>
              <a:gd name="connsiteY2" fmla="*/ 1386980 h 1386980"/>
              <a:gd name="connsiteX3" fmla="*/ 825500 w 4648200"/>
              <a:gd name="connsiteY3" fmla="*/ 1374280 h 1386980"/>
              <a:gd name="connsiteX4" fmla="*/ 927100 w 4648200"/>
              <a:gd name="connsiteY4" fmla="*/ 1348880 h 1386980"/>
              <a:gd name="connsiteX5" fmla="*/ 965200 w 4648200"/>
              <a:gd name="connsiteY5" fmla="*/ 1310780 h 1386980"/>
              <a:gd name="connsiteX6" fmla="*/ 1003300 w 4648200"/>
              <a:gd name="connsiteY6" fmla="*/ 1196480 h 1386980"/>
              <a:gd name="connsiteX7" fmla="*/ 1016000 w 4648200"/>
              <a:gd name="connsiteY7" fmla="*/ 1158380 h 1386980"/>
              <a:gd name="connsiteX8" fmla="*/ 1028700 w 4648200"/>
              <a:gd name="connsiteY8" fmla="*/ 1031380 h 1386980"/>
              <a:gd name="connsiteX9" fmla="*/ 1054100 w 4648200"/>
              <a:gd name="connsiteY9" fmla="*/ 955180 h 1386980"/>
              <a:gd name="connsiteX10" fmla="*/ 1066800 w 4648200"/>
              <a:gd name="connsiteY10" fmla="*/ 917080 h 1386980"/>
              <a:gd name="connsiteX11" fmla="*/ 1079500 w 4648200"/>
              <a:gd name="connsiteY11" fmla="*/ 790080 h 1386980"/>
              <a:gd name="connsiteX12" fmla="*/ 1104900 w 4648200"/>
              <a:gd name="connsiteY12" fmla="*/ 713880 h 1386980"/>
              <a:gd name="connsiteX13" fmla="*/ 1143000 w 4648200"/>
              <a:gd name="connsiteY13" fmla="*/ 688480 h 1386980"/>
              <a:gd name="connsiteX14" fmla="*/ 1181100 w 4648200"/>
              <a:gd name="connsiteY14" fmla="*/ 764680 h 1386980"/>
              <a:gd name="connsiteX15" fmla="*/ 1231900 w 4648200"/>
              <a:gd name="connsiteY15" fmla="*/ 1323480 h 1386980"/>
              <a:gd name="connsiteX16" fmla="*/ 2019300 w 4648200"/>
              <a:gd name="connsiteY16" fmla="*/ 1310780 h 1386980"/>
              <a:gd name="connsiteX17" fmla="*/ 2120900 w 4648200"/>
              <a:gd name="connsiteY17" fmla="*/ 1285380 h 1386980"/>
              <a:gd name="connsiteX18" fmla="*/ 2298700 w 4648200"/>
              <a:gd name="connsiteY18" fmla="*/ 1259980 h 1386980"/>
              <a:gd name="connsiteX19" fmla="*/ 2387600 w 4648200"/>
              <a:gd name="connsiteY19" fmla="*/ 1234580 h 1386980"/>
              <a:gd name="connsiteX20" fmla="*/ 2438400 w 4648200"/>
              <a:gd name="connsiteY20" fmla="*/ 1196480 h 1386980"/>
              <a:gd name="connsiteX21" fmla="*/ 2489200 w 4648200"/>
              <a:gd name="connsiteY21" fmla="*/ 1183780 h 1386980"/>
              <a:gd name="connsiteX22" fmla="*/ 2527300 w 4648200"/>
              <a:gd name="connsiteY22" fmla="*/ 1107580 h 1386980"/>
              <a:gd name="connsiteX23" fmla="*/ 2590800 w 4648200"/>
              <a:gd name="connsiteY23" fmla="*/ 1031380 h 1386980"/>
              <a:gd name="connsiteX24" fmla="*/ 2616200 w 4648200"/>
              <a:gd name="connsiteY24" fmla="*/ 955180 h 1386980"/>
              <a:gd name="connsiteX25" fmla="*/ 2628900 w 4648200"/>
              <a:gd name="connsiteY25" fmla="*/ 917080 h 1386980"/>
              <a:gd name="connsiteX26" fmla="*/ 2654300 w 4648200"/>
              <a:gd name="connsiteY26" fmla="*/ 828180 h 1386980"/>
              <a:gd name="connsiteX27" fmla="*/ 2692400 w 4648200"/>
              <a:gd name="connsiteY27" fmla="*/ 751980 h 1386980"/>
              <a:gd name="connsiteX28" fmla="*/ 2705100 w 4648200"/>
              <a:gd name="connsiteY28" fmla="*/ 701180 h 1386980"/>
              <a:gd name="connsiteX29" fmla="*/ 2730500 w 4648200"/>
              <a:gd name="connsiteY29" fmla="*/ 624980 h 1386980"/>
              <a:gd name="connsiteX30" fmla="*/ 2743200 w 4648200"/>
              <a:gd name="connsiteY30" fmla="*/ 586880 h 1386980"/>
              <a:gd name="connsiteX31" fmla="*/ 2781300 w 4648200"/>
              <a:gd name="connsiteY31" fmla="*/ 497980 h 1386980"/>
              <a:gd name="connsiteX32" fmla="*/ 2806700 w 4648200"/>
              <a:gd name="connsiteY32" fmla="*/ 2680 h 1386980"/>
              <a:gd name="connsiteX33" fmla="*/ 2819400 w 4648200"/>
              <a:gd name="connsiteY33" fmla="*/ 40780 h 1386980"/>
              <a:gd name="connsiteX34" fmla="*/ 2857500 w 4648200"/>
              <a:gd name="connsiteY34" fmla="*/ 78880 h 1386980"/>
              <a:gd name="connsiteX35" fmla="*/ 2882900 w 4648200"/>
              <a:gd name="connsiteY35" fmla="*/ 193180 h 1386980"/>
              <a:gd name="connsiteX36" fmla="*/ 2895600 w 4648200"/>
              <a:gd name="connsiteY36" fmla="*/ 231280 h 1386980"/>
              <a:gd name="connsiteX37" fmla="*/ 2908300 w 4648200"/>
              <a:gd name="connsiteY37" fmla="*/ 307480 h 1386980"/>
              <a:gd name="connsiteX38" fmla="*/ 2921000 w 4648200"/>
              <a:gd name="connsiteY38" fmla="*/ 980580 h 1386980"/>
              <a:gd name="connsiteX39" fmla="*/ 2959100 w 4648200"/>
              <a:gd name="connsiteY39" fmla="*/ 1171080 h 1386980"/>
              <a:gd name="connsiteX40" fmla="*/ 2971800 w 4648200"/>
              <a:gd name="connsiteY40" fmla="*/ 1209180 h 1386980"/>
              <a:gd name="connsiteX41" fmla="*/ 2984500 w 4648200"/>
              <a:gd name="connsiteY41" fmla="*/ 1247280 h 1386980"/>
              <a:gd name="connsiteX42" fmla="*/ 3022600 w 4648200"/>
              <a:gd name="connsiteY42" fmla="*/ 1272680 h 1386980"/>
              <a:gd name="connsiteX43" fmla="*/ 3098800 w 4648200"/>
              <a:gd name="connsiteY43" fmla="*/ 1285380 h 1386980"/>
              <a:gd name="connsiteX44" fmla="*/ 3136900 w 4648200"/>
              <a:gd name="connsiteY44" fmla="*/ 1298080 h 1386980"/>
              <a:gd name="connsiteX45" fmla="*/ 4038600 w 4648200"/>
              <a:gd name="connsiteY45" fmla="*/ 1272680 h 1386980"/>
              <a:gd name="connsiteX46" fmla="*/ 4076700 w 4648200"/>
              <a:gd name="connsiteY46" fmla="*/ 1259980 h 1386980"/>
              <a:gd name="connsiteX47" fmla="*/ 4165600 w 4648200"/>
              <a:gd name="connsiteY47" fmla="*/ 1247280 h 1386980"/>
              <a:gd name="connsiteX48" fmla="*/ 4470400 w 4648200"/>
              <a:gd name="connsiteY48" fmla="*/ 1221880 h 1386980"/>
              <a:gd name="connsiteX49" fmla="*/ 4546600 w 4648200"/>
              <a:gd name="connsiteY49" fmla="*/ 1209180 h 1386980"/>
              <a:gd name="connsiteX50" fmla="*/ 4648200 w 4648200"/>
              <a:gd name="connsiteY50" fmla="*/ 1183780 h 1386980"/>
              <a:gd name="connsiteX0" fmla="*/ 0 w 4579951"/>
              <a:gd name="connsiteY0" fmla="*/ 1361580 h 1386980"/>
              <a:gd name="connsiteX1" fmla="*/ 63500 w 4579951"/>
              <a:gd name="connsiteY1" fmla="*/ 1374280 h 1386980"/>
              <a:gd name="connsiteX2" fmla="*/ 114300 w 4579951"/>
              <a:gd name="connsiteY2" fmla="*/ 1386980 h 1386980"/>
              <a:gd name="connsiteX3" fmla="*/ 825500 w 4579951"/>
              <a:gd name="connsiteY3" fmla="*/ 1374280 h 1386980"/>
              <a:gd name="connsiteX4" fmla="*/ 927100 w 4579951"/>
              <a:gd name="connsiteY4" fmla="*/ 1348880 h 1386980"/>
              <a:gd name="connsiteX5" fmla="*/ 965200 w 4579951"/>
              <a:gd name="connsiteY5" fmla="*/ 1310780 h 1386980"/>
              <a:gd name="connsiteX6" fmla="*/ 1003300 w 4579951"/>
              <a:gd name="connsiteY6" fmla="*/ 1196480 h 1386980"/>
              <a:gd name="connsiteX7" fmla="*/ 1016000 w 4579951"/>
              <a:gd name="connsiteY7" fmla="*/ 1158380 h 1386980"/>
              <a:gd name="connsiteX8" fmla="*/ 1028700 w 4579951"/>
              <a:gd name="connsiteY8" fmla="*/ 1031380 h 1386980"/>
              <a:gd name="connsiteX9" fmla="*/ 1054100 w 4579951"/>
              <a:gd name="connsiteY9" fmla="*/ 955180 h 1386980"/>
              <a:gd name="connsiteX10" fmla="*/ 1066800 w 4579951"/>
              <a:gd name="connsiteY10" fmla="*/ 917080 h 1386980"/>
              <a:gd name="connsiteX11" fmla="*/ 1079500 w 4579951"/>
              <a:gd name="connsiteY11" fmla="*/ 790080 h 1386980"/>
              <a:gd name="connsiteX12" fmla="*/ 1104900 w 4579951"/>
              <a:gd name="connsiteY12" fmla="*/ 713880 h 1386980"/>
              <a:gd name="connsiteX13" fmla="*/ 1143000 w 4579951"/>
              <a:gd name="connsiteY13" fmla="*/ 688480 h 1386980"/>
              <a:gd name="connsiteX14" fmla="*/ 1181100 w 4579951"/>
              <a:gd name="connsiteY14" fmla="*/ 764680 h 1386980"/>
              <a:gd name="connsiteX15" fmla="*/ 1231900 w 4579951"/>
              <a:gd name="connsiteY15" fmla="*/ 1323480 h 1386980"/>
              <a:gd name="connsiteX16" fmla="*/ 2019300 w 4579951"/>
              <a:gd name="connsiteY16" fmla="*/ 1310780 h 1386980"/>
              <a:gd name="connsiteX17" fmla="*/ 2120900 w 4579951"/>
              <a:gd name="connsiteY17" fmla="*/ 1285380 h 1386980"/>
              <a:gd name="connsiteX18" fmla="*/ 2298700 w 4579951"/>
              <a:gd name="connsiteY18" fmla="*/ 1259980 h 1386980"/>
              <a:gd name="connsiteX19" fmla="*/ 2387600 w 4579951"/>
              <a:gd name="connsiteY19" fmla="*/ 1234580 h 1386980"/>
              <a:gd name="connsiteX20" fmla="*/ 2438400 w 4579951"/>
              <a:gd name="connsiteY20" fmla="*/ 1196480 h 1386980"/>
              <a:gd name="connsiteX21" fmla="*/ 2489200 w 4579951"/>
              <a:gd name="connsiteY21" fmla="*/ 1183780 h 1386980"/>
              <a:gd name="connsiteX22" fmla="*/ 2527300 w 4579951"/>
              <a:gd name="connsiteY22" fmla="*/ 1107580 h 1386980"/>
              <a:gd name="connsiteX23" fmla="*/ 2590800 w 4579951"/>
              <a:gd name="connsiteY23" fmla="*/ 1031380 h 1386980"/>
              <a:gd name="connsiteX24" fmla="*/ 2616200 w 4579951"/>
              <a:gd name="connsiteY24" fmla="*/ 955180 h 1386980"/>
              <a:gd name="connsiteX25" fmla="*/ 2628900 w 4579951"/>
              <a:gd name="connsiteY25" fmla="*/ 917080 h 1386980"/>
              <a:gd name="connsiteX26" fmla="*/ 2654300 w 4579951"/>
              <a:gd name="connsiteY26" fmla="*/ 828180 h 1386980"/>
              <a:gd name="connsiteX27" fmla="*/ 2692400 w 4579951"/>
              <a:gd name="connsiteY27" fmla="*/ 751980 h 1386980"/>
              <a:gd name="connsiteX28" fmla="*/ 2705100 w 4579951"/>
              <a:gd name="connsiteY28" fmla="*/ 701180 h 1386980"/>
              <a:gd name="connsiteX29" fmla="*/ 2730500 w 4579951"/>
              <a:gd name="connsiteY29" fmla="*/ 624980 h 1386980"/>
              <a:gd name="connsiteX30" fmla="*/ 2743200 w 4579951"/>
              <a:gd name="connsiteY30" fmla="*/ 586880 h 1386980"/>
              <a:gd name="connsiteX31" fmla="*/ 2781300 w 4579951"/>
              <a:gd name="connsiteY31" fmla="*/ 497980 h 1386980"/>
              <a:gd name="connsiteX32" fmla="*/ 2806700 w 4579951"/>
              <a:gd name="connsiteY32" fmla="*/ 2680 h 1386980"/>
              <a:gd name="connsiteX33" fmla="*/ 2819400 w 4579951"/>
              <a:gd name="connsiteY33" fmla="*/ 40780 h 1386980"/>
              <a:gd name="connsiteX34" fmla="*/ 2857500 w 4579951"/>
              <a:gd name="connsiteY34" fmla="*/ 78880 h 1386980"/>
              <a:gd name="connsiteX35" fmla="*/ 2882900 w 4579951"/>
              <a:gd name="connsiteY35" fmla="*/ 193180 h 1386980"/>
              <a:gd name="connsiteX36" fmla="*/ 2895600 w 4579951"/>
              <a:gd name="connsiteY36" fmla="*/ 231280 h 1386980"/>
              <a:gd name="connsiteX37" fmla="*/ 2908300 w 4579951"/>
              <a:gd name="connsiteY37" fmla="*/ 307480 h 1386980"/>
              <a:gd name="connsiteX38" fmla="*/ 2921000 w 4579951"/>
              <a:gd name="connsiteY38" fmla="*/ 980580 h 1386980"/>
              <a:gd name="connsiteX39" fmla="*/ 2959100 w 4579951"/>
              <a:gd name="connsiteY39" fmla="*/ 1171080 h 1386980"/>
              <a:gd name="connsiteX40" fmla="*/ 2971800 w 4579951"/>
              <a:gd name="connsiteY40" fmla="*/ 1209180 h 1386980"/>
              <a:gd name="connsiteX41" fmla="*/ 2984500 w 4579951"/>
              <a:gd name="connsiteY41" fmla="*/ 1247280 h 1386980"/>
              <a:gd name="connsiteX42" fmla="*/ 3022600 w 4579951"/>
              <a:gd name="connsiteY42" fmla="*/ 1272680 h 1386980"/>
              <a:gd name="connsiteX43" fmla="*/ 3098800 w 4579951"/>
              <a:gd name="connsiteY43" fmla="*/ 1285380 h 1386980"/>
              <a:gd name="connsiteX44" fmla="*/ 3136900 w 4579951"/>
              <a:gd name="connsiteY44" fmla="*/ 1298080 h 1386980"/>
              <a:gd name="connsiteX45" fmla="*/ 4038600 w 4579951"/>
              <a:gd name="connsiteY45" fmla="*/ 1272680 h 1386980"/>
              <a:gd name="connsiteX46" fmla="*/ 4076700 w 4579951"/>
              <a:gd name="connsiteY46" fmla="*/ 1259980 h 1386980"/>
              <a:gd name="connsiteX47" fmla="*/ 4165600 w 4579951"/>
              <a:gd name="connsiteY47" fmla="*/ 1247280 h 1386980"/>
              <a:gd name="connsiteX48" fmla="*/ 4470400 w 4579951"/>
              <a:gd name="connsiteY48" fmla="*/ 1221880 h 1386980"/>
              <a:gd name="connsiteX49" fmla="*/ 4546600 w 4579951"/>
              <a:gd name="connsiteY49" fmla="*/ 1209180 h 1386980"/>
              <a:gd name="connsiteX50" fmla="*/ 4507523 w 4579951"/>
              <a:gd name="connsiteY50" fmla="*/ 1183780 h 1386980"/>
              <a:gd name="connsiteX0" fmla="*/ 0 w 4571281"/>
              <a:gd name="connsiteY0" fmla="*/ 1361580 h 1386980"/>
              <a:gd name="connsiteX1" fmla="*/ 63500 w 4571281"/>
              <a:gd name="connsiteY1" fmla="*/ 1374280 h 1386980"/>
              <a:gd name="connsiteX2" fmla="*/ 114300 w 4571281"/>
              <a:gd name="connsiteY2" fmla="*/ 1386980 h 1386980"/>
              <a:gd name="connsiteX3" fmla="*/ 825500 w 4571281"/>
              <a:gd name="connsiteY3" fmla="*/ 1374280 h 1386980"/>
              <a:gd name="connsiteX4" fmla="*/ 927100 w 4571281"/>
              <a:gd name="connsiteY4" fmla="*/ 1348880 h 1386980"/>
              <a:gd name="connsiteX5" fmla="*/ 965200 w 4571281"/>
              <a:gd name="connsiteY5" fmla="*/ 1310780 h 1386980"/>
              <a:gd name="connsiteX6" fmla="*/ 1003300 w 4571281"/>
              <a:gd name="connsiteY6" fmla="*/ 1196480 h 1386980"/>
              <a:gd name="connsiteX7" fmla="*/ 1016000 w 4571281"/>
              <a:gd name="connsiteY7" fmla="*/ 1158380 h 1386980"/>
              <a:gd name="connsiteX8" fmla="*/ 1028700 w 4571281"/>
              <a:gd name="connsiteY8" fmla="*/ 1031380 h 1386980"/>
              <a:gd name="connsiteX9" fmla="*/ 1054100 w 4571281"/>
              <a:gd name="connsiteY9" fmla="*/ 955180 h 1386980"/>
              <a:gd name="connsiteX10" fmla="*/ 1066800 w 4571281"/>
              <a:gd name="connsiteY10" fmla="*/ 917080 h 1386980"/>
              <a:gd name="connsiteX11" fmla="*/ 1079500 w 4571281"/>
              <a:gd name="connsiteY11" fmla="*/ 790080 h 1386980"/>
              <a:gd name="connsiteX12" fmla="*/ 1104900 w 4571281"/>
              <a:gd name="connsiteY12" fmla="*/ 713880 h 1386980"/>
              <a:gd name="connsiteX13" fmla="*/ 1143000 w 4571281"/>
              <a:gd name="connsiteY13" fmla="*/ 688480 h 1386980"/>
              <a:gd name="connsiteX14" fmla="*/ 1181100 w 4571281"/>
              <a:gd name="connsiteY14" fmla="*/ 764680 h 1386980"/>
              <a:gd name="connsiteX15" fmla="*/ 1231900 w 4571281"/>
              <a:gd name="connsiteY15" fmla="*/ 1323480 h 1386980"/>
              <a:gd name="connsiteX16" fmla="*/ 2019300 w 4571281"/>
              <a:gd name="connsiteY16" fmla="*/ 1310780 h 1386980"/>
              <a:gd name="connsiteX17" fmla="*/ 2120900 w 4571281"/>
              <a:gd name="connsiteY17" fmla="*/ 1285380 h 1386980"/>
              <a:gd name="connsiteX18" fmla="*/ 2298700 w 4571281"/>
              <a:gd name="connsiteY18" fmla="*/ 1259980 h 1386980"/>
              <a:gd name="connsiteX19" fmla="*/ 2387600 w 4571281"/>
              <a:gd name="connsiteY19" fmla="*/ 1234580 h 1386980"/>
              <a:gd name="connsiteX20" fmla="*/ 2438400 w 4571281"/>
              <a:gd name="connsiteY20" fmla="*/ 1196480 h 1386980"/>
              <a:gd name="connsiteX21" fmla="*/ 2489200 w 4571281"/>
              <a:gd name="connsiteY21" fmla="*/ 1183780 h 1386980"/>
              <a:gd name="connsiteX22" fmla="*/ 2527300 w 4571281"/>
              <a:gd name="connsiteY22" fmla="*/ 1107580 h 1386980"/>
              <a:gd name="connsiteX23" fmla="*/ 2590800 w 4571281"/>
              <a:gd name="connsiteY23" fmla="*/ 1031380 h 1386980"/>
              <a:gd name="connsiteX24" fmla="*/ 2616200 w 4571281"/>
              <a:gd name="connsiteY24" fmla="*/ 955180 h 1386980"/>
              <a:gd name="connsiteX25" fmla="*/ 2628900 w 4571281"/>
              <a:gd name="connsiteY25" fmla="*/ 917080 h 1386980"/>
              <a:gd name="connsiteX26" fmla="*/ 2654300 w 4571281"/>
              <a:gd name="connsiteY26" fmla="*/ 828180 h 1386980"/>
              <a:gd name="connsiteX27" fmla="*/ 2692400 w 4571281"/>
              <a:gd name="connsiteY27" fmla="*/ 751980 h 1386980"/>
              <a:gd name="connsiteX28" fmla="*/ 2705100 w 4571281"/>
              <a:gd name="connsiteY28" fmla="*/ 701180 h 1386980"/>
              <a:gd name="connsiteX29" fmla="*/ 2730500 w 4571281"/>
              <a:gd name="connsiteY29" fmla="*/ 624980 h 1386980"/>
              <a:gd name="connsiteX30" fmla="*/ 2743200 w 4571281"/>
              <a:gd name="connsiteY30" fmla="*/ 586880 h 1386980"/>
              <a:gd name="connsiteX31" fmla="*/ 2781300 w 4571281"/>
              <a:gd name="connsiteY31" fmla="*/ 497980 h 1386980"/>
              <a:gd name="connsiteX32" fmla="*/ 2806700 w 4571281"/>
              <a:gd name="connsiteY32" fmla="*/ 2680 h 1386980"/>
              <a:gd name="connsiteX33" fmla="*/ 2819400 w 4571281"/>
              <a:gd name="connsiteY33" fmla="*/ 40780 h 1386980"/>
              <a:gd name="connsiteX34" fmla="*/ 2857500 w 4571281"/>
              <a:gd name="connsiteY34" fmla="*/ 78880 h 1386980"/>
              <a:gd name="connsiteX35" fmla="*/ 2882900 w 4571281"/>
              <a:gd name="connsiteY35" fmla="*/ 193180 h 1386980"/>
              <a:gd name="connsiteX36" fmla="*/ 2895600 w 4571281"/>
              <a:gd name="connsiteY36" fmla="*/ 231280 h 1386980"/>
              <a:gd name="connsiteX37" fmla="*/ 2908300 w 4571281"/>
              <a:gd name="connsiteY37" fmla="*/ 307480 h 1386980"/>
              <a:gd name="connsiteX38" fmla="*/ 2921000 w 4571281"/>
              <a:gd name="connsiteY38" fmla="*/ 980580 h 1386980"/>
              <a:gd name="connsiteX39" fmla="*/ 2959100 w 4571281"/>
              <a:gd name="connsiteY39" fmla="*/ 1171080 h 1386980"/>
              <a:gd name="connsiteX40" fmla="*/ 2971800 w 4571281"/>
              <a:gd name="connsiteY40" fmla="*/ 1209180 h 1386980"/>
              <a:gd name="connsiteX41" fmla="*/ 2984500 w 4571281"/>
              <a:gd name="connsiteY41" fmla="*/ 1247280 h 1386980"/>
              <a:gd name="connsiteX42" fmla="*/ 3022600 w 4571281"/>
              <a:gd name="connsiteY42" fmla="*/ 1272680 h 1386980"/>
              <a:gd name="connsiteX43" fmla="*/ 3098800 w 4571281"/>
              <a:gd name="connsiteY43" fmla="*/ 1285380 h 1386980"/>
              <a:gd name="connsiteX44" fmla="*/ 3136900 w 4571281"/>
              <a:gd name="connsiteY44" fmla="*/ 1298080 h 1386980"/>
              <a:gd name="connsiteX45" fmla="*/ 4038600 w 4571281"/>
              <a:gd name="connsiteY45" fmla="*/ 1272680 h 1386980"/>
              <a:gd name="connsiteX46" fmla="*/ 4076700 w 4571281"/>
              <a:gd name="connsiteY46" fmla="*/ 1259980 h 1386980"/>
              <a:gd name="connsiteX47" fmla="*/ 4165600 w 4571281"/>
              <a:gd name="connsiteY47" fmla="*/ 1247280 h 1386980"/>
              <a:gd name="connsiteX48" fmla="*/ 4470400 w 4571281"/>
              <a:gd name="connsiteY48" fmla="*/ 1221880 h 1386980"/>
              <a:gd name="connsiteX49" fmla="*/ 4546600 w 4571281"/>
              <a:gd name="connsiteY49" fmla="*/ 1209180 h 1386980"/>
              <a:gd name="connsiteX50" fmla="*/ 4409050 w 4571281"/>
              <a:gd name="connsiteY50" fmla="*/ 1168790 h 1386980"/>
              <a:gd name="connsiteX0" fmla="*/ 0 w 4571281"/>
              <a:gd name="connsiteY0" fmla="*/ 1361580 h 1386980"/>
              <a:gd name="connsiteX1" fmla="*/ 63500 w 4571281"/>
              <a:gd name="connsiteY1" fmla="*/ 1374280 h 1386980"/>
              <a:gd name="connsiteX2" fmla="*/ 114300 w 4571281"/>
              <a:gd name="connsiteY2" fmla="*/ 1386980 h 1386980"/>
              <a:gd name="connsiteX3" fmla="*/ 825500 w 4571281"/>
              <a:gd name="connsiteY3" fmla="*/ 1374280 h 1386980"/>
              <a:gd name="connsiteX4" fmla="*/ 927100 w 4571281"/>
              <a:gd name="connsiteY4" fmla="*/ 1348880 h 1386980"/>
              <a:gd name="connsiteX5" fmla="*/ 965200 w 4571281"/>
              <a:gd name="connsiteY5" fmla="*/ 1310780 h 1386980"/>
              <a:gd name="connsiteX6" fmla="*/ 1003300 w 4571281"/>
              <a:gd name="connsiteY6" fmla="*/ 1196480 h 1386980"/>
              <a:gd name="connsiteX7" fmla="*/ 1016000 w 4571281"/>
              <a:gd name="connsiteY7" fmla="*/ 1158380 h 1386980"/>
              <a:gd name="connsiteX8" fmla="*/ 1028700 w 4571281"/>
              <a:gd name="connsiteY8" fmla="*/ 1031380 h 1386980"/>
              <a:gd name="connsiteX9" fmla="*/ 1054100 w 4571281"/>
              <a:gd name="connsiteY9" fmla="*/ 955180 h 1386980"/>
              <a:gd name="connsiteX10" fmla="*/ 1066800 w 4571281"/>
              <a:gd name="connsiteY10" fmla="*/ 917080 h 1386980"/>
              <a:gd name="connsiteX11" fmla="*/ 1079500 w 4571281"/>
              <a:gd name="connsiteY11" fmla="*/ 790080 h 1386980"/>
              <a:gd name="connsiteX12" fmla="*/ 1104900 w 4571281"/>
              <a:gd name="connsiteY12" fmla="*/ 713880 h 1386980"/>
              <a:gd name="connsiteX13" fmla="*/ 1143000 w 4571281"/>
              <a:gd name="connsiteY13" fmla="*/ 688480 h 1386980"/>
              <a:gd name="connsiteX14" fmla="*/ 1181100 w 4571281"/>
              <a:gd name="connsiteY14" fmla="*/ 764680 h 1386980"/>
              <a:gd name="connsiteX15" fmla="*/ 1231900 w 4571281"/>
              <a:gd name="connsiteY15" fmla="*/ 1323480 h 1386980"/>
              <a:gd name="connsiteX16" fmla="*/ 2019300 w 4571281"/>
              <a:gd name="connsiteY16" fmla="*/ 1310780 h 1386980"/>
              <a:gd name="connsiteX17" fmla="*/ 2120900 w 4571281"/>
              <a:gd name="connsiteY17" fmla="*/ 1285380 h 1386980"/>
              <a:gd name="connsiteX18" fmla="*/ 2298700 w 4571281"/>
              <a:gd name="connsiteY18" fmla="*/ 1259980 h 1386980"/>
              <a:gd name="connsiteX19" fmla="*/ 2387600 w 4571281"/>
              <a:gd name="connsiteY19" fmla="*/ 1234580 h 1386980"/>
              <a:gd name="connsiteX20" fmla="*/ 2438400 w 4571281"/>
              <a:gd name="connsiteY20" fmla="*/ 1196480 h 1386980"/>
              <a:gd name="connsiteX21" fmla="*/ 2489200 w 4571281"/>
              <a:gd name="connsiteY21" fmla="*/ 1183780 h 1386980"/>
              <a:gd name="connsiteX22" fmla="*/ 2527300 w 4571281"/>
              <a:gd name="connsiteY22" fmla="*/ 1107580 h 1386980"/>
              <a:gd name="connsiteX23" fmla="*/ 2590800 w 4571281"/>
              <a:gd name="connsiteY23" fmla="*/ 1031380 h 1386980"/>
              <a:gd name="connsiteX24" fmla="*/ 2616200 w 4571281"/>
              <a:gd name="connsiteY24" fmla="*/ 955180 h 1386980"/>
              <a:gd name="connsiteX25" fmla="*/ 2628900 w 4571281"/>
              <a:gd name="connsiteY25" fmla="*/ 917080 h 1386980"/>
              <a:gd name="connsiteX26" fmla="*/ 2654300 w 4571281"/>
              <a:gd name="connsiteY26" fmla="*/ 828180 h 1386980"/>
              <a:gd name="connsiteX27" fmla="*/ 2692400 w 4571281"/>
              <a:gd name="connsiteY27" fmla="*/ 751980 h 1386980"/>
              <a:gd name="connsiteX28" fmla="*/ 2705100 w 4571281"/>
              <a:gd name="connsiteY28" fmla="*/ 701180 h 1386980"/>
              <a:gd name="connsiteX29" fmla="*/ 2730500 w 4571281"/>
              <a:gd name="connsiteY29" fmla="*/ 624980 h 1386980"/>
              <a:gd name="connsiteX30" fmla="*/ 2743200 w 4571281"/>
              <a:gd name="connsiteY30" fmla="*/ 586880 h 1386980"/>
              <a:gd name="connsiteX31" fmla="*/ 2781300 w 4571281"/>
              <a:gd name="connsiteY31" fmla="*/ 497980 h 1386980"/>
              <a:gd name="connsiteX32" fmla="*/ 2806700 w 4571281"/>
              <a:gd name="connsiteY32" fmla="*/ 2680 h 1386980"/>
              <a:gd name="connsiteX33" fmla="*/ 2819400 w 4571281"/>
              <a:gd name="connsiteY33" fmla="*/ 40780 h 1386980"/>
              <a:gd name="connsiteX34" fmla="*/ 2857500 w 4571281"/>
              <a:gd name="connsiteY34" fmla="*/ 78880 h 1386980"/>
              <a:gd name="connsiteX35" fmla="*/ 2882900 w 4571281"/>
              <a:gd name="connsiteY35" fmla="*/ 193180 h 1386980"/>
              <a:gd name="connsiteX36" fmla="*/ 2895600 w 4571281"/>
              <a:gd name="connsiteY36" fmla="*/ 231280 h 1386980"/>
              <a:gd name="connsiteX37" fmla="*/ 2908300 w 4571281"/>
              <a:gd name="connsiteY37" fmla="*/ 307480 h 1386980"/>
              <a:gd name="connsiteX38" fmla="*/ 2921000 w 4571281"/>
              <a:gd name="connsiteY38" fmla="*/ 980580 h 1386980"/>
              <a:gd name="connsiteX39" fmla="*/ 2959100 w 4571281"/>
              <a:gd name="connsiteY39" fmla="*/ 1171080 h 1386980"/>
              <a:gd name="connsiteX40" fmla="*/ 2971800 w 4571281"/>
              <a:gd name="connsiteY40" fmla="*/ 1209180 h 1386980"/>
              <a:gd name="connsiteX41" fmla="*/ 2984500 w 4571281"/>
              <a:gd name="connsiteY41" fmla="*/ 1247280 h 1386980"/>
              <a:gd name="connsiteX42" fmla="*/ 3022600 w 4571281"/>
              <a:gd name="connsiteY42" fmla="*/ 1272680 h 1386980"/>
              <a:gd name="connsiteX43" fmla="*/ 3098800 w 4571281"/>
              <a:gd name="connsiteY43" fmla="*/ 1285380 h 1386980"/>
              <a:gd name="connsiteX44" fmla="*/ 3136900 w 4571281"/>
              <a:gd name="connsiteY44" fmla="*/ 1298080 h 1386980"/>
              <a:gd name="connsiteX45" fmla="*/ 4038600 w 4571281"/>
              <a:gd name="connsiteY45" fmla="*/ 1272680 h 1386980"/>
              <a:gd name="connsiteX46" fmla="*/ 4076700 w 4571281"/>
              <a:gd name="connsiteY46" fmla="*/ 1259980 h 1386980"/>
              <a:gd name="connsiteX47" fmla="*/ 4165600 w 4571281"/>
              <a:gd name="connsiteY47" fmla="*/ 1247280 h 1386980"/>
              <a:gd name="connsiteX48" fmla="*/ 4440551 w 4571281"/>
              <a:gd name="connsiteY48" fmla="*/ 1213928 h 1386980"/>
              <a:gd name="connsiteX49" fmla="*/ 4546600 w 4571281"/>
              <a:gd name="connsiteY49" fmla="*/ 1209180 h 1386980"/>
              <a:gd name="connsiteX50" fmla="*/ 4409050 w 4571281"/>
              <a:gd name="connsiteY50" fmla="*/ 1168790 h 1386980"/>
              <a:gd name="connsiteX0" fmla="*/ 0 w 4448205"/>
              <a:gd name="connsiteY0" fmla="*/ 1361580 h 1386980"/>
              <a:gd name="connsiteX1" fmla="*/ 63500 w 4448205"/>
              <a:gd name="connsiteY1" fmla="*/ 1374280 h 1386980"/>
              <a:gd name="connsiteX2" fmla="*/ 114300 w 4448205"/>
              <a:gd name="connsiteY2" fmla="*/ 1386980 h 1386980"/>
              <a:gd name="connsiteX3" fmla="*/ 825500 w 4448205"/>
              <a:gd name="connsiteY3" fmla="*/ 1374280 h 1386980"/>
              <a:gd name="connsiteX4" fmla="*/ 927100 w 4448205"/>
              <a:gd name="connsiteY4" fmla="*/ 1348880 h 1386980"/>
              <a:gd name="connsiteX5" fmla="*/ 965200 w 4448205"/>
              <a:gd name="connsiteY5" fmla="*/ 1310780 h 1386980"/>
              <a:gd name="connsiteX6" fmla="*/ 1003300 w 4448205"/>
              <a:gd name="connsiteY6" fmla="*/ 1196480 h 1386980"/>
              <a:gd name="connsiteX7" fmla="*/ 1016000 w 4448205"/>
              <a:gd name="connsiteY7" fmla="*/ 1158380 h 1386980"/>
              <a:gd name="connsiteX8" fmla="*/ 1028700 w 4448205"/>
              <a:gd name="connsiteY8" fmla="*/ 1031380 h 1386980"/>
              <a:gd name="connsiteX9" fmla="*/ 1054100 w 4448205"/>
              <a:gd name="connsiteY9" fmla="*/ 955180 h 1386980"/>
              <a:gd name="connsiteX10" fmla="*/ 1066800 w 4448205"/>
              <a:gd name="connsiteY10" fmla="*/ 917080 h 1386980"/>
              <a:gd name="connsiteX11" fmla="*/ 1079500 w 4448205"/>
              <a:gd name="connsiteY11" fmla="*/ 790080 h 1386980"/>
              <a:gd name="connsiteX12" fmla="*/ 1104900 w 4448205"/>
              <a:gd name="connsiteY12" fmla="*/ 713880 h 1386980"/>
              <a:gd name="connsiteX13" fmla="*/ 1143000 w 4448205"/>
              <a:gd name="connsiteY13" fmla="*/ 688480 h 1386980"/>
              <a:gd name="connsiteX14" fmla="*/ 1181100 w 4448205"/>
              <a:gd name="connsiteY14" fmla="*/ 764680 h 1386980"/>
              <a:gd name="connsiteX15" fmla="*/ 1231900 w 4448205"/>
              <a:gd name="connsiteY15" fmla="*/ 1323480 h 1386980"/>
              <a:gd name="connsiteX16" fmla="*/ 2019300 w 4448205"/>
              <a:gd name="connsiteY16" fmla="*/ 1310780 h 1386980"/>
              <a:gd name="connsiteX17" fmla="*/ 2120900 w 4448205"/>
              <a:gd name="connsiteY17" fmla="*/ 1285380 h 1386980"/>
              <a:gd name="connsiteX18" fmla="*/ 2298700 w 4448205"/>
              <a:gd name="connsiteY18" fmla="*/ 1259980 h 1386980"/>
              <a:gd name="connsiteX19" fmla="*/ 2387600 w 4448205"/>
              <a:gd name="connsiteY19" fmla="*/ 1234580 h 1386980"/>
              <a:gd name="connsiteX20" fmla="*/ 2438400 w 4448205"/>
              <a:gd name="connsiteY20" fmla="*/ 1196480 h 1386980"/>
              <a:gd name="connsiteX21" fmla="*/ 2489200 w 4448205"/>
              <a:gd name="connsiteY21" fmla="*/ 1183780 h 1386980"/>
              <a:gd name="connsiteX22" fmla="*/ 2527300 w 4448205"/>
              <a:gd name="connsiteY22" fmla="*/ 1107580 h 1386980"/>
              <a:gd name="connsiteX23" fmla="*/ 2590800 w 4448205"/>
              <a:gd name="connsiteY23" fmla="*/ 1031380 h 1386980"/>
              <a:gd name="connsiteX24" fmla="*/ 2616200 w 4448205"/>
              <a:gd name="connsiteY24" fmla="*/ 955180 h 1386980"/>
              <a:gd name="connsiteX25" fmla="*/ 2628900 w 4448205"/>
              <a:gd name="connsiteY25" fmla="*/ 917080 h 1386980"/>
              <a:gd name="connsiteX26" fmla="*/ 2654300 w 4448205"/>
              <a:gd name="connsiteY26" fmla="*/ 828180 h 1386980"/>
              <a:gd name="connsiteX27" fmla="*/ 2692400 w 4448205"/>
              <a:gd name="connsiteY27" fmla="*/ 751980 h 1386980"/>
              <a:gd name="connsiteX28" fmla="*/ 2705100 w 4448205"/>
              <a:gd name="connsiteY28" fmla="*/ 701180 h 1386980"/>
              <a:gd name="connsiteX29" fmla="*/ 2730500 w 4448205"/>
              <a:gd name="connsiteY29" fmla="*/ 624980 h 1386980"/>
              <a:gd name="connsiteX30" fmla="*/ 2743200 w 4448205"/>
              <a:gd name="connsiteY30" fmla="*/ 586880 h 1386980"/>
              <a:gd name="connsiteX31" fmla="*/ 2781300 w 4448205"/>
              <a:gd name="connsiteY31" fmla="*/ 497980 h 1386980"/>
              <a:gd name="connsiteX32" fmla="*/ 2806700 w 4448205"/>
              <a:gd name="connsiteY32" fmla="*/ 2680 h 1386980"/>
              <a:gd name="connsiteX33" fmla="*/ 2819400 w 4448205"/>
              <a:gd name="connsiteY33" fmla="*/ 40780 h 1386980"/>
              <a:gd name="connsiteX34" fmla="*/ 2857500 w 4448205"/>
              <a:gd name="connsiteY34" fmla="*/ 78880 h 1386980"/>
              <a:gd name="connsiteX35" fmla="*/ 2882900 w 4448205"/>
              <a:gd name="connsiteY35" fmla="*/ 193180 h 1386980"/>
              <a:gd name="connsiteX36" fmla="*/ 2895600 w 4448205"/>
              <a:gd name="connsiteY36" fmla="*/ 231280 h 1386980"/>
              <a:gd name="connsiteX37" fmla="*/ 2908300 w 4448205"/>
              <a:gd name="connsiteY37" fmla="*/ 307480 h 1386980"/>
              <a:gd name="connsiteX38" fmla="*/ 2921000 w 4448205"/>
              <a:gd name="connsiteY38" fmla="*/ 980580 h 1386980"/>
              <a:gd name="connsiteX39" fmla="*/ 2959100 w 4448205"/>
              <a:gd name="connsiteY39" fmla="*/ 1171080 h 1386980"/>
              <a:gd name="connsiteX40" fmla="*/ 2971800 w 4448205"/>
              <a:gd name="connsiteY40" fmla="*/ 1209180 h 1386980"/>
              <a:gd name="connsiteX41" fmla="*/ 2984500 w 4448205"/>
              <a:gd name="connsiteY41" fmla="*/ 1247280 h 1386980"/>
              <a:gd name="connsiteX42" fmla="*/ 3022600 w 4448205"/>
              <a:gd name="connsiteY42" fmla="*/ 1272680 h 1386980"/>
              <a:gd name="connsiteX43" fmla="*/ 3098800 w 4448205"/>
              <a:gd name="connsiteY43" fmla="*/ 1285380 h 1386980"/>
              <a:gd name="connsiteX44" fmla="*/ 3136900 w 4448205"/>
              <a:gd name="connsiteY44" fmla="*/ 1298080 h 1386980"/>
              <a:gd name="connsiteX45" fmla="*/ 4038600 w 4448205"/>
              <a:gd name="connsiteY45" fmla="*/ 1272680 h 1386980"/>
              <a:gd name="connsiteX46" fmla="*/ 4076700 w 4448205"/>
              <a:gd name="connsiteY46" fmla="*/ 1259980 h 1386980"/>
              <a:gd name="connsiteX47" fmla="*/ 4165600 w 4448205"/>
              <a:gd name="connsiteY47" fmla="*/ 1247280 h 1386980"/>
              <a:gd name="connsiteX48" fmla="*/ 4440551 w 4448205"/>
              <a:gd name="connsiteY48" fmla="*/ 1213928 h 1386980"/>
              <a:gd name="connsiteX49" fmla="*/ 4389898 w 4448205"/>
              <a:gd name="connsiteY49" fmla="*/ 1217131 h 1386980"/>
              <a:gd name="connsiteX50" fmla="*/ 4409050 w 4448205"/>
              <a:gd name="connsiteY50" fmla="*/ 1168790 h 1386980"/>
              <a:gd name="connsiteX0" fmla="*/ 0 w 4448205"/>
              <a:gd name="connsiteY0" fmla="*/ 1361580 h 1386980"/>
              <a:gd name="connsiteX1" fmla="*/ 63500 w 4448205"/>
              <a:gd name="connsiteY1" fmla="*/ 1374280 h 1386980"/>
              <a:gd name="connsiteX2" fmla="*/ 114300 w 4448205"/>
              <a:gd name="connsiteY2" fmla="*/ 1386980 h 1386980"/>
              <a:gd name="connsiteX3" fmla="*/ 825500 w 4448205"/>
              <a:gd name="connsiteY3" fmla="*/ 1374280 h 1386980"/>
              <a:gd name="connsiteX4" fmla="*/ 927100 w 4448205"/>
              <a:gd name="connsiteY4" fmla="*/ 1348880 h 1386980"/>
              <a:gd name="connsiteX5" fmla="*/ 965200 w 4448205"/>
              <a:gd name="connsiteY5" fmla="*/ 1310780 h 1386980"/>
              <a:gd name="connsiteX6" fmla="*/ 1003300 w 4448205"/>
              <a:gd name="connsiteY6" fmla="*/ 1196480 h 1386980"/>
              <a:gd name="connsiteX7" fmla="*/ 1016000 w 4448205"/>
              <a:gd name="connsiteY7" fmla="*/ 1158380 h 1386980"/>
              <a:gd name="connsiteX8" fmla="*/ 1028700 w 4448205"/>
              <a:gd name="connsiteY8" fmla="*/ 1031380 h 1386980"/>
              <a:gd name="connsiteX9" fmla="*/ 1054100 w 4448205"/>
              <a:gd name="connsiteY9" fmla="*/ 955180 h 1386980"/>
              <a:gd name="connsiteX10" fmla="*/ 1066800 w 4448205"/>
              <a:gd name="connsiteY10" fmla="*/ 917080 h 1386980"/>
              <a:gd name="connsiteX11" fmla="*/ 1079500 w 4448205"/>
              <a:gd name="connsiteY11" fmla="*/ 790080 h 1386980"/>
              <a:gd name="connsiteX12" fmla="*/ 1104900 w 4448205"/>
              <a:gd name="connsiteY12" fmla="*/ 713880 h 1386980"/>
              <a:gd name="connsiteX13" fmla="*/ 1143000 w 4448205"/>
              <a:gd name="connsiteY13" fmla="*/ 688480 h 1386980"/>
              <a:gd name="connsiteX14" fmla="*/ 1181100 w 4448205"/>
              <a:gd name="connsiteY14" fmla="*/ 764680 h 1386980"/>
              <a:gd name="connsiteX15" fmla="*/ 1231900 w 4448205"/>
              <a:gd name="connsiteY15" fmla="*/ 1323480 h 1386980"/>
              <a:gd name="connsiteX16" fmla="*/ 2019300 w 4448205"/>
              <a:gd name="connsiteY16" fmla="*/ 1310780 h 1386980"/>
              <a:gd name="connsiteX17" fmla="*/ 2120900 w 4448205"/>
              <a:gd name="connsiteY17" fmla="*/ 1285380 h 1386980"/>
              <a:gd name="connsiteX18" fmla="*/ 2298700 w 4448205"/>
              <a:gd name="connsiteY18" fmla="*/ 1259980 h 1386980"/>
              <a:gd name="connsiteX19" fmla="*/ 2387600 w 4448205"/>
              <a:gd name="connsiteY19" fmla="*/ 1234580 h 1386980"/>
              <a:gd name="connsiteX20" fmla="*/ 2438400 w 4448205"/>
              <a:gd name="connsiteY20" fmla="*/ 1196480 h 1386980"/>
              <a:gd name="connsiteX21" fmla="*/ 2489200 w 4448205"/>
              <a:gd name="connsiteY21" fmla="*/ 1183780 h 1386980"/>
              <a:gd name="connsiteX22" fmla="*/ 2527300 w 4448205"/>
              <a:gd name="connsiteY22" fmla="*/ 1107580 h 1386980"/>
              <a:gd name="connsiteX23" fmla="*/ 2590800 w 4448205"/>
              <a:gd name="connsiteY23" fmla="*/ 1031380 h 1386980"/>
              <a:gd name="connsiteX24" fmla="*/ 2616200 w 4448205"/>
              <a:gd name="connsiteY24" fmla="*/ 955180 h 1386980"/>
              <a:gd name="connsiteX25" fmla="*/ 2628900 w 4448205"/>
              <a:gd name="connsiteY25" fmla="*/ 917080 h 1386980"/>
              <a:gd name="connsiteX26" fmla="*/ 2654300 w 4448205"/>
              <a:gd name="connsiteY26" fmla="*/ 828180 h 1386980"/>
              <a:gd name="connsiteX27" fmla="*/ 2692400 w 4448205"/>
              <a:gd name="connsiteY27" fmla="*/ 751980 h 1386980"/>
              <a:gd name="connsiteX28" fmla="*/ 2705100 w 4448205"/>
              <a:gd name="connsiteY28" fmla="*/ 701180 h 1386980"/>
              <a:gd name="connsiteX29" fmla="*/ 2730500 w 4448205"/>
              <a:gd name="connsiteY29" fmla="*/ 624980 h 1386980"/>
              <a:gd name="connsiteX30" fmla="*/ 2743200 w 4448205"/>
              <a:gd name="connsiteY30" fmla="*/ 586880 h 1386980"/>
              <a:gd name="connsiteX31" fmla="*/ 2781300 w 4448205"/>
              <a:gd name="connsiteY31" fmla="*/ 497980 h 1386980"/>
              <a:gd name="connsiteX32" fmla="*/ 2806700 w 4448205"/>
              <a:gd name="connsiteY32" fmla="*/ 2680 h 1386980"/>
              <a:gd name="connsiteX33" fmla="*/ 2819400 w 4448205"/>
              <a:gd name="connsiteY33" fmla="*/ 40780 h 1386980"/>
              <a:gd name="connsiteX34" fmla="*/ 2857500 w 4448205"/>
              <a:gd name="connsiteY34" fmla="*/ 78880 h 1386980"/>
              <a:gd name="connsiteX35" fmla="*/ 2882900 w 4448205"/>
              <a:gd name="connsiteY35" fmla="*/ 193180 h 1386980"/>
              <a:gd name="connsiteX36" fmla="*/ 2895600 w 4448205"/>
              <a:gd name="connsiteY36" fmla="*/ 231280 h 1386980"/>
              <a:gd name="connsiteX37" fmla="*/ 2908300 w 4448205"/>
              <a:gd name="connsiteY37" fmla="*/ 307480 h 1386980"/>
              <a:gd name="connsiteX38" fmla="*/ 2921000 w 4448205"/>
              <a:gd name="connsiteY38" fmla="*/ 980580 h 1386980"/>
              <a:gd name="connsiteX39" fmla="*/ 2959100 w 4448205"/>
              <a:gd name="connsiteY39" fmla="*/ 1171080 h 1386980"/>
              <a:gd name="connsiteX40" fmla="*/ 2971800 w 4448205"/>
              <a:gd name="connsiteY40" fmla="*/ 1209180 h 1386980"/>
              <a:gd name="connsiteX41" fmla="*/ 2984500 w 4448205"/>
              <a:gd name="connsiteY41" fmla="*/ 1247280 h 1386980"/>
              <a:gd name="connsiteX42" fmla="*/ 3022600 w 4448205"/>
              <a:gd name="connsiteY42" fmla="*/ 1272680 h 1386980"/>
              <a:gd name="connsiteX43" fmla="*/ 3098800 w 4448205"/>
              <a:gd name="connsiteY43" fmla="*/ 1285380 h 1386980"/>
              <a:gd name="connsiteX44" fmla="*/ 3136900 w 4448205"/>
              <a:gd name="connsiteY44" fmla="*/ 1298080 h 1386980"/>
              <a:gd name="connsiteX45" fmla="*/ 4038600 w 4448205"/>
              <a:gd name="connsiteY45" fmla="*/ 1272680 h 1386980"/>
              <a:gd name="connsiteX46" fmla="*/ 4076700 w 4448205"/>
              <a:gd name="connsiteY46" fmla="*/ 1259980 h 1386980"/>
              <a:gd name="connsiteX47" fmla="*/ 4165600 w 4448205"/>
              <a:gd name="connsiteY47" fmla="*/ 1247280 h 1386980"/>
              <a:gd name="connsiteX48" fmla="*/ 4440551 w 4448205"/>
              <a:gd name="connsiteY48" fmla="*/ 1213928 h 1386980"/>
              <a:gd name="connsiteX49" fmla="*/ 4389898 w 4448205"/>
              <a:gd name="connsiteY49" fmla="*/ 1217131 h 1386980"/>
              <a:gd name="connsiteX50" fmla="*/ 4349354 w 4448205"/>
              <a:gd name="connsiteY50" fmla="*/ 1216497 h 138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4448205" h="1386980">
                <a:moveTo>
                  <a:pt x="0" y="1361580"/>
                </a:moveTo>
                <a:cubicBezTo>
                  <a:pt x="21167" y="1365813"/>
                  <a:pt x="42428" y="1369597"/>
                  <a:pt x="63500" y="1374280"/>
                </a:cubicBezTo>
                <a:cubicBezTo>
                  <a:pt x="80539" y="1378066"/>
                  <a:pt x="96846" y="1386980"/>
                  <a:pt x="114300" y="1386980"/>
                </a:cubicBezTo>
                <a:cubicBezTo>
                  <a:pt x="351404" y="1386980"/>
                  <a:pt x="588433" y="1378513"/>
                  <a:pt x="825500" y="1374280"/>
                </a:cubicBezTo>
                <a:cubicBezTo>
                  <a:pt x="834660" y="1372448"/>
                  <a:pt x="910363" y="1360038"/>
                  <a:pt x="927100" y="1348880"/>
                </a:cubicBezTo>
                <a:cubicBezTo>
                  <a:pt x="942044" y="1338917"/>
                  <a:pt x="952500" y="1323480"/>
                  <a:pt x="965200" y="1310780"/>
                </a:cubicBezTo>
                <a:lnTo>
                  <a:pt x="1003300" y="1196480"/>
                </a:lnTo>
                <a:lnTo>
                  <a:pt x="1016000" y="1158380"/>
                </a:lnTo>
                <a:cubicBezTo>
                  <a:pt x="1020233" y="1116047"/>
                  <a:pt x="1020860" y="1073196"/>
                  <a:pt x="1028700" y="1031380"/>
                </a:cubicBezTo>
                <a:cubicBezTo>
                  <a:pt x="1033634" y="1005065"/>
                  <a:pt x="1045633" y="980580"/>
                  <a:pt x="1054100" y="955180"/>
                </a:cubicBezTo>
                <a:lnTo>
                  <a:pt x="1066800" y="917080"/>
                </a:lnTo>
                <a:cubicBezTo>
                  <a:pt x="1071033" y="874747"/>
                  <a:pt x="1071660" y="831896"/>
                  <a:pt x="1079500" y="790080"/>
                </a:cubicBezTo>
                <a:cubicBezTo>
                  <a:pt x="1084434" y="763765"/>
                  <a:pt x="1082623" y="728732"/>
                  <a:pt x="1104900" y="713880"/>
                </a:cubicBezTo>
                <a:lnTo>
                  <a:pt x="1143000" y="688480"/>
                </a:lnTo>
                <a:cubicBezTo>
                  <a:pt x="1157236" y="709835"/>
                  <a:pt x="1179877" y="736556"/>
                  <a:pt x="1181100" y="764680"/>
                </a:cubicBezTo>
                <a:cubicBezTo>
                  <a:pt x="1205592" y="1327990"/>
                  <a:pt x="1020217" y="1252919"/>
                  <a:pt x="1231900" y="1323480"/>
                </a:cubicBezTo>
                <a:cubicBezTo>
                  <a:pt x="1494367" y="1319247"/>
                  <a:pt x="1757040" y="1322020"/>
                  <a:pt x="2019300" y="1310780"/>
                </a:cubicBezTo>
                <a:cubicBezTo>
                  <a:pt x="2054177" y="1309285"/>
                  <a:pt x="2086261" y="1289710"/>
                  <a:pt x="2120900" y="1285380"/>
                </a:cubicBezTo>
                <a:cubicBezTo>
                  <a:pt x="2183332" y="1277576"/>
                  <a:pt x="2237663" y="1272187"/>
                  <a:pt x="2298700" y="1259980"/>
                </a:cubicBezTo>
                <a:cubicBezTo>
                  <a:pt x="2338567" y="1252007"/>
                  <a:pt x="2351287" y="1246684"/>
                  <a:pt x="2387600" y="1234580"/>
                </a:cubicBezTo>
                <a:cubicBezTo>
                  <a:pt x="2404533" y="1221880"/>
                  <a:pt x="2419468" y="1205946"/>
                  <a:pt x="2438400" y="1196480"/>
                </a:cubicBezTo>
                <a:cubicBezTo>
                  <a:pt x="2454012" y="1188674"/>
                  <a:pt x="2474677" y="1193462"/>
                  <a:pt x="2489200" y="1183780"/>
                </a:cubicBezTo>
                <a:cubicBezTo>
                  <a:pt x="2516497" y="1165582"/>
                  <a:pt x="2514622" y="1132936"/>
                  <a:pt x="2527300" y="1107580"/>
                </a:cubicBezTo>
                <a:cubicBezTo>
                  <a:pt x="2544981" y="1072217"/>
                  <a:pt x="2562713" y="1059467"/>
                  <a:pt x="2590800" y="1031380"/>
                </a:cubicBezTo>
                <a:lnTo>
                  <a:pt x="2616200" y="955180"/>
                </a:lnTo>
                <a:cubicBezTo>
                  <a:pt x="2620433" y="942480"/>
                  <a:pt x="2625653" y="930067"/>
                  <a:pt x="2628900" y="917080"/>
                </a:cubicBezTo>
                <a:cubicBezTo>
                  <a:pt x="2632969" y="900804"/>
                  <a:pt x="2645190" y="846400"/>
                  <a:pt x="2654300" y="828180"/>
                </a:cubicBezTo>
                <a:cubicBezTo>
                  <a:pt x="2691406" y="753967"/>
                  <a:pt x="2671119" y="826464"/>
                  <a:pt x="2692400" y="751980"/>
                </a:cubicBezTo>
                <a:cubicBezTo>
                  <a:pt x="2697195" y="735197"/>
                  <a:pt x="2700084" y="717898"/>
                  <a:pt x="2705100" y="701180"/>
                </a:cubicBezTo>
                <a:cubicBezTo>
                  <a:pt x="2712793" y="675535"/>
                  <a:pt x="2722033" y="650380"/>
                  <a:pt x="2730500" y="624980"/>
                </a:cubicBezTo>
                <a:cubicBezTo>
                  <a:pt x="2734733" y="612280"/>
                  <a:pt x="2739953" y="599867"/>
                  <a:pt x="2743200" y="586880"/>
                </a:cubicBezTo>
                <a:cubicBezTo>
                  <a:pt x="2759602" y="521272"/>
                  <a:pt x="2746218" y="550603"/>
                  <a:pt x="2781300" y="497980"/>
                </a:cubicBezTo>
                <a:cubicBezTo>
                  <a:pt x="2820194" y="225722"/>
                  <a:pt x="2761250" y="661704"/>
                  <a:pt x="2806700" y="2680"/>
                </a:cubicBezTo>
                <a:cubicBezTo>
                  <a:pt x="2807621" y="-10675"/>
                  <a:pt x="2811974" y="29641"/>
                  <a:pt x="2819400" y="40780"/>
                </a:cubicBezTo>
                <a:cubicBezTo>
                  <a:pt x="2829363" y="55724"/>
                  <a:pt x="2844800" y="66180"/>
                  <a:pt x="2857500" y="78880"/>
                </a:cubicBezTo>
                <a:cubicBezTo>
                  <a:pt x="2886090" y="164649"/>
                  <a:pt x="2853098" y="59073"/>
                  <a:pt x="2882900" y="193180"/>
                </a:cubicBezTo>
                <a:cubicBezTo>
                  <a:pt x="2885804" y="206248"/>
                  <a:pt x="2892696" y="218212"/>
                  <a:pt x="2895600" y="231280"/>
                </a:cubicBezTo>
                <a:cubicBezTo>
                  <a:pt x="2901186" y="256417"/>
                  <a:pt x="2904067" y="282080"/>
                  <a:pt x="2908300" y="307480"/>
                </a:cubicBezTo>
                <a:cubicBezTo>
                  <a:pt x="2912533" y="531847"/>
                  <a:pt x="2913765" y="756290"/>
                  <a:pt x="2921000" y="980580"/>
                </a:cubicBezTo>
                <a:cubicBezTo>
                  <a:pt x="2924355" y="1084585"/>
                  <a:pt x="2930169" y="1084288"/>
                  <a:pt x="2959100" y="1171080"/>
                </a:cubicBezTo>
                <a:lnTo>
                  <a:pt x="2971800" y="1209180"/>
                </a:lnTo>
                <a:cubicBezTo>
                  <a:pt x="2976033" y="1221880"/>
                  <a:pt x="2973361" y="1239854"/>
                  <a:pt x="2984500" y="1247280"/>
                </a:cubicBezTo>
                <a:cubicBezTo>
                  <a:pt x="2997200" y="1255747"/>
                  <a:pt x="3008120" y="1267853"/>
                  <a:pt x="3022600" y="1272680"/>
                </a:cubicBezTo>
                <a:cubicBezTo>
                  <a:pt x="3047029" y="1280823"/>
                  <a:pt x="3073663" y="1279794"/>
                  <a:pt x="3098800" y="1285380"/>
                </a:cubicBezTo>
                <a:cubicBezTo>
                  <a:pt x="3111868" y="1288284"/>
                  <a:pt x="3124200" y="1293847"/>
                  <a:pt x="3136900" y="1298080"/>
                </a:cubicBezTo>
                <a:cubicBezTo>
                  <a:pt x="3182936" y="1297227"/>
                  <a:pt x="3818903" y="1294650"/>
                  <a:pt x="4038600" y="1272680"/>
                </a:cubicBezTo>
                <a:cubicBezTo>
                  <a:pt x="4051921" y="1271348"/>
                  <a:pt x="4063573" y="1262605"/>
                  <a:pt x="4076700" y="1259980"/>
                </a:cubicBezTo>
                <a:cubicBezTo>
                  <a:pt x="4106053" y="1254109"/>
                  <a:pt x="4104958" y="1254955"/>
                  <a:pt x="4165600" y="1247280"/>
                </a:cubicBezTo>
                <a:lnTo>
                  <a:pt x="4440551" y="1213928"/>
                </a:lnTo>
                <a:cubicBezTo>
                  <a:pt x="4477934" y="1208903"/>
                  <a:pt x="4364916" y="1223376"/>
                  <a:pt x="4389898" y="1217131"/>
                </a:cubicBezTo>
                <a:cubicBezTo>
                  <a:pt x="4502208" y="1189054"/>
                  <a:pt x="4288301" y="1216497"/>
                  <a:pt x="4349354" y="1216497"/>
                </a:cubicBezTo>
              </a:path>
            </a:pathLst>
          </a:cu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Arc 1"/>
          <p:cNvSpPr/>
          <p:nvPr/>
        </p:nvSpPr>
        <p:spPr bwMode="auto">
          <a:xfrm>
            <a:off x="1354137" y="2521437"/>
            <a:ext cx="4683124" cy="4704123"/>
          </a:xfrm>
          <a:prstGeom prst="arc">
            <a:avLst/>
          </a:prstGeom>
          <a:solidFill>
            <a:srgbClr val="008080">
              <a:alpha val="24000"/>
            </a:srgbClr>
          </a:solidFill>
          <a:ln w="571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3429000" y="4495800"/>
            <a:ext cx="762000" cy="744582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</a:rPr>
              <a:t>+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94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5" grpId="0"/>
      <p:bldP spid="26" grpId="0"/>
      <p:bldP spid="29" grpId="0" animBg="1"/>
      <p:bldP spid="30" grpId="0" animBg="1"/>
      <p:bldP spid="31" grpId="0" animBg="1"/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8512250" cy="1143000"/>
          </a:xfrm>
        </p:spPr>
        <p:txBody>
          <a:bodyPr/>
          <a:lstStyle/>
          <a:p>
            <a:pPr algn="l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Hydrogen vs. Helium</a:t>
            </a: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893050" y="571480"/>
            <a:ext cx="3695699" cy="224676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Calibri"/>
              </a:rPr>
              <a:t>The helium peak is twice as tall because there are twice as many electrons in Helium’s 1s sublevel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295400" y="1688068"/>
            <a:ext cx="18313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3200" u="sng" dirty="0">
                <a:solidFill>
                  <a:srgbClr val="0070C0"/>
                </a:solidFill>
                <a:latin typeface="Calibri"/>
              </a:rPr>
              <a:t>Hydrogen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172199" y="1541502"/>
            <a:ext cx="140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3200" u="sng" dirty="0">
                <a:solidFill>
                  <a:srgbClr val="0070C0"/>
                </a:solidFill>
                <a:latin typeface="Calibri"/>
              </a:rPr>
              <a:t>Helium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245703" y="4609621"/>
            <a:ext cx="18854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1 electron in 1s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H="1" flipV="1">
            <a:off x="1929823" y="3436178"/>
            <a:ext cx="1041977" cy="1079500"/>
          </a:xfrm>
          <a:prstGeom prst="straightConnector1">
            <a:avLst/>
          </a:prstGeom>
          <a:noFill/>
          <a:ln w="762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55" name="Straight Connector 54"/>
          <p:cNvCxnSpPr/>
          <p:nvPr/>
        </p:nvCxnSpPr>
        <p:spPr>
          <a:xfrm>
            <a:off x="762000" y="2057400"/>
            <a:ext cx="0" cy="175260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56" name="Straight Connector 55"/>
          <p:cNvCxnSpPr/>
          <p:nvPr/>
        </p:nvCxnSpPr>
        <p:spPr>
          <a:xfrm>
            <a:off x="762000" y="3810000"/>
            <a:ext cx="2314052" cy="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183277" y="274320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#e</a:t>
            </a:r>
            <a:r>
              <a:rPr lang="en-US" sz="1800" baseline="30000" dirty="0">
                <a:solidFill>
                  <a:prstClr val="black"/>
                </a:solidFill>
                <a:latin typeface="Calibri"/>
              </a:rPr>
              <a:t>-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987290" y="3975601"/>
            <a:ext cx="110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  <a:sym typeface="Wingdings" pitchFamily="2" charset="2"/>
              </a:rPr>
              <a:t> 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energy</a:t>
            </a:r>
            <a:endParaRPr lang="en-US" sz="1800" baseline="300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5192589" y="2012434"/>
            <a:ext cx="0" cy="175260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60" name="Straight Connector 59"/>
          <p:cNvCxnSpPr/>
          <p:nvPr/>
        </p:nvCxnSpPr>
        <p:spPr>
          <a:xfrm>
            <a:off x="5192589" y="3765034"/>
            <a:ext cx="2314052" cy="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4613866" y="2698234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#e</a:t>
            </a:r>
            <a:r>
              <a:rPr lang="en-US" sz="1800" baseline="30000" dirty="0">
                <a:solidFill>
                  <a:prstClr val="black"/>
                </a:solidFill>
                <a:latin typeface="Calibri"/>
              </a:rPr>
              <a:t>-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180796" y="3861112"/>
            <a:ext cx="110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  <a:sym typeface="Wingdings" pitchFamily="2" charset="2"/>
              </a:rPr>
              <a:t> 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energy</a:t>
            </a:r>
            <a:endParaRPr lang="en-US" sz="1800" baseline="30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Freeform 62"/>
          <p:cNvSpPr/>
          <p:nvPr/>
        </p:nvSpPr>
        <p:spPr>
          <a:xfrm>
            <a:off x="774700" y="2903874"/>
            <a:ext cx="2324100" cy="412404"/>
          </a:xfrm>
          <a:custGeom>
            <a:avLst/>
            <a:gdLst>
              <a:gd name="connsiteX0" fmla="*/ 0 w 2324100"/>
              <a:gd name="connsiteY0" fmla="*/ 385426 h 412404"/>
              <a:gd name="connsiteX1" fmla="*/ 927100 w 2324100"/>
              <a:gd name="connsiteY1" fmla="*/ 372726 h 412404"/>
              <a:gd name="connsiteX2" fmla="*/ 1041400 w 2324100"/>
              <a:gd name="connsiteY2" fmla="*/ 283826 h 412404"/>
              <a:gd name="connsiteX3" fmla="*/ 1092200 w 2324100"/>
              <a:gd name="connsiteY3" fmla="*/ 207626 h 412404"/>
              <a:gd name="connsiteX4" fmla="*/ 1104900 w 2324100"/>
              <a:gd name="connsiteY4" fmla="*/ 131426 h 412404"/>
              <a:gd name="connsiteX5" fmla="*/ 1130300 w 2324100"/>
              <a:gd name="connsiteY5" fmla="*/ 42526 h 412404"/>
              <a:gd name="connsiteX6" fmla="*/ 1143000 w 2324100"/>
              <a:gd name="connsiteY6" fmla="*/ 233026 h 412404"/>
              <a:gd name="connsiteX7" fmla="*/ 1206500 w 2324100"/>
              <a:gd name="connsiteY7" fmla="*/ 334626 h 412404"/>
              <a:gd name="connsiteX8" fmla="*/ 1346200 w 2324100"/>
              <a:gd name="connsiteY8" fmla="*/ 347326 h 412404"/>
              <a:gd name="connsiteX9" fmla="*/ 1460500 w 2324100"/>
              <a:gd name="connsiteY9" fmla="*/ 372726 h 412404"/>
              <a:gd name="connsiteX10" fmla="*/ 1612900 w 2324100"/>
              <a:gd name="connsiteY10" fmla="*/ 398126 h 412404"/>
              <a:gd name="connsiteX11" fmla="*/ 1727200 w 2324100"/>
              <a:gd name="connsiteY11" fmla="*/ 410826 h 412404"/>
              <a:gd name="connsiteX12" fmla="*/ 2324100 w 2324100"/>
              <a:gd name="connsiteY12" fmla="*/ 410826 h 412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24100" h="412404">
                <a:moveTo>
                  <a:pt x="0" y="385426"/>
                </a:moveTo>
                <a:lnTo>
                  <a:pt x="927100" y="372726"/>
                </a:lnTo>
                <a:cubicBezTo>
                  <a:pt x="949545" y="371305"/>
                  <a:pt x="1022133" y="308598"/>
                  <a:pt x="1041400" y="283826"/>
                </a:cubicBezTo>
                <a:cubicBezTo>
                  <a:pt x="1060142" y="259729"/>
                  <a:pt x="1092200" y="207626"/>
                  <a:pt x="1092200" y="207626"/>
                </a:cubicBezTo>
                <a:cubicBezTo>
                  <a:pt x="1096433" y="182226"/>
                  <a:pt x="1101706" y="156978"/>
                  <a:pt x="1104900" y="131426"/>
                </a:cubicBezTo>
                <a:cubicBezTo>
                  <a:pt x="1121483" y="-1241"/>
                  <a:pt x="1103343" y="-38344"/>
                  <a:pt x="1130300" y="42526"/>
                </a:cubicBezTo>
                <a:cubicBezTo>
                  <a:pt x="1134533" y="106026"/>
                  <a:pt x="1134000" y="170025"/>
                  <a:pt x="1143000" y="233026"/>
                </a:cubicBezTo>
                <a:cubicBezTo>
                  <a:pt x="1148348" y="270464"/>
                  <a:pt x="1160306" y="324727"/>
                  <a:pt x="1206500" y="334626"/>
                </a:cubicBezTo>
                <a:cubicBezTo>
                  <a:pt x="1252221" y="344423"/>
                  <a:pt x="1299633" y="343093"/>
                  <a:pt x="1346200" y="347326"/>
                </a:cubicBezTo>
                <a:cubicBezTo>
                  <a:pt x="1420349" y="372042"/>
                  <a:pt x="1348744" y="350375"/>
                  <a:pt x="1460500" y="372726"/>
                </a:cubicBezTo>
                <a:cubicBezTo>
                  <a:pt x="1589927" y="398611"/>
                  <a:pt x="1404979" y="373665"/>
                  <a:pt x="1612900" y="398126"/>
                </a:cubicBezTo>
                <a:cubicBezTo>
                  <a:pt x="1650972" y="402605"/>
                  <a:pt x="1688872" y="410142"/>
                  <a:pt x="1727200" y="410826"/>
                </a:cubicBezTo>
                <a:cubicBezTo>
                  <a:pt x="1926135" y="414378"/>
                  <a:pt x="2125133" y="410826"/>
                  <a:pt x="2324100" y="410826"/>
                </a:cubicBezTo>
              </a:path>
            </a:pathLst>
          </a:cu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5181600" y="2476500"/>
            <a:ext cx="1689100" cy="857084"/>
          </a:xfrm>
          <a:custGeom>
            <a:avLst/>
            <a:gdLst>
              <a:gd name="connsiteX0" fmla="*/ 0 w 1689100"/>
              <a:gd name="connsiteY0" fmla="*/ 825500 h 857084"/>
              <a:gd name="connsiteX1" fmla="*/ 76200 w 1689100"/>
              <a:gd name="connsiteY1" fmla="*/ 850900 h 857084"/>
              <a:gd name="connsiteX2" fmla="*/ 266700 w 1689100"/>
              <a:gd name="connsiteY2" fmla="*/ 825500 h 857084"/>
              <a:gd name="connsiteX3" fmla="*/ 381000 w 1689100"/>
              <a:gd name="connsiteY3" fmla="*/ 812800 h 857084"/>
              <a:gd name="connsiteX4" fmla="*/ 444500 w 1689100"/>
              <a:gd name="connsiteY4" fmla="*/ 736600 h 857084"/>
              <a:gd name="connsiteX5" fmla="*/ 469900 w 1689100"/>
              <a:gd name="connsiteY5" fmla="*/ 342900 h 857084"/>
              <a:gd name="connsiteX6" fmla="*/ 482600 w 1689100"/>
              <a:gd name="connsiteY6" fmla="*/ 177800 h 857084"/>
              <a:gd name="connsiteX7" fmla="*/ 508000 w 1689100"/>
              <a:gd name="connsiteY7" fmla="*/ 101600 h 857084"/>
              <a:gd name="connsiteX8" fmla="*/ 533400 w 1689100"/>
              <a:gd name="connsiteY8" fmla="*/ 0 h 857084"/>
              <a:gd name="connsiteX9" fmla="*/ 558800 w 1689100"/>
              <a:gd name="connsiteY9" fmla="*/ 76200 h 857084"/>
              <a:gd name="connsiteX10" fmla="*/ 571500 w 1689100"/>
              <a:gd name="connsiteY10" fmla="*/ 774700 h 857084"/>
              <a:gd name="connsiteX11" fmla="*/ 647700 w 1689100"/>
              <a:gd name="connsiteY11" fmla="*/ 825500 h 857084"/>
              <a:gd name="connsiteX12" fmla="*/ 1689100 w 1689100"/>
              <a:gd name="connsiteY12" fmla="*/ 825500 h 857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89100" h="857084">
                <a:moveTo>
                  <a:pt x="0" y="825500"/>
                </a:moveTo>
                <a:cubicBezTo>
                  <a:pt x="25400" y="833967"/>
                  <a:pt x="49467" y="849415"/>
                  <a:pt x="76200" y="850900"/>
                </a:cubicBezTo>
                <a:cubicBezTo>
                  <a:pt x="385276" y="868071"/>
                  <a:pt x="142598" y="846184"/>
                  <a:pt x="266700" y="825500"/>
                </a:cubicBezTo>
                <a:cubicBezTo>
                  <a:pt x="304513" y="819198"/>
                  <a:pt x="342900" y="817033"/>
                  <a:pt x="381000" y="812800"/>
                </a:cubicBezTo>
                <a:cubicBezTo>
                  <a:pt x="390511" y="803289"/>
                  <a:pt x="442606" y="756176"/>
                  <a:pt x="444500" y="736600"/>
                </a:cubicBezTo>
                <a:cubicBezTo>
                  <a:pt x="489424" y="272382"/>
                  <a:pt x="416109" y="504272"/>
                  <a:pt x="469900" y="342900"/>
                </a:cubicBezTo>
                <a:cubicBezTo>
                  <a:pt x="474133" y="287867"/>
                  <a:pt x="473992" y="232320"/>
                  <a:pt x="482600" y="177800"/>
                </a:cubicBezTo>
                <a:cubicBezTo>
                  <a:pt x="486776" y="151354"/>
                  <a:pt x="499533" y="127000"/>
                  <a:pt x="508000" y="101600"/>
                </a:cubicBezTo>
                <a:cubicBezTo>
                  <a:pt x="527526" y="43022"/>
                  <a:pt x="518075" y="76627"/>
                  <a:pt x="533400" y="0"/>
                </a:cubicBezTo>
                <a:cubicBezTo>
                  <a:pt x="541867" y="25400"/>
                  <a:pt x="558313" y="49430"/>
                  <a:pt x="558800" y="76200"/>
                </a:cubicBezTo>
                <a:cubicBezTo>
                  <a:pt x="563033" y="309033"/>
                  <a:pt x="544064" y="543450"/>
                  <a:pt x="571500" y="774700"/>
                </a:cubicBezTo>
                <a:cubicBezTo>
                  <a:pt x="575097" y="805014"/>
                  <a:pt x="617173" y="825500"/>
                  <a:pt x="647700" y="825500"/>
                </a:cubicBezTo>
                <a:lnTo>
                  <a:pt x="1689100" y="825500"/>
                </a:lnTo>
              </a:path>
            </a:pathLst>
          </a:cu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987290" y="2903874"/>
            <a:ext cx="588341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>
            <a:off x="987290" y="2476500"/>
            <a:ext cx="588341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6096000" y="4737800"/>
            <a:ext cx="21446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2 electrons in 1s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 flipH="1" flipV="1">
            <a:off x="5867400" y="3517497"/>
            <a:ext cx="609600" cy="1254540"/>
          </a:xfrm>
          <a:prstGeom prst="straightConnector1">
            <a:avLst/>
          </a:prstGeom>
          <a:noFill/>
          <a:ln w="762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353446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51" grpId="0"/>
      <p:bldP spid="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8512250" cy="1143000"/>
          </a:xfrm>
        </p:spPr>
        <p:txBody>
          <a:bodyPr/>
          <a:lstStyle/>
          <a:p>
            <a:pPr algn="l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Hydrogen vs. Helium</a:t>
            </a: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947877" y="350643"/>
            <a:ext cx="3917950" cy="440120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+mn-lt"/>
              </a:rPr>
              <a:t>He peak is farther to the left (higher energy)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+mn-lt"/>
              </a:rPr>
              <a:t>More energy is needed to remove the 1s e in He.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+mn-lt"/>
              </a:rPr>
              <a:t>Held more tightly b/c there is a higher effective nuclear charge. 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295400" y="1688068"/>
            <a:ext cx="18313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3200" u="sng" dirty="0">
                <a:solidFill>
                  <a:srgbClr val="0070C0"/>
                </a:solidFill>
                <a:latin typeface="Calibri"/>
              </a:rPr>
              <a:t>Hydrogen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172199" y="1541502"/>
            <a:ext cx="140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3200" u="sng" dirty="0">
                <a:solidFill>
                  <a:srgbClr val="0070C0"/>
                </a:solidFill>
                <a:latin typeface="Calibri"/>
              </a:rPr>
              <a:t>Helium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245703" y="4609621"/>
            <a:ext cx="18854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1 electron in 1s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H="1" flipV="1">
            <a:off x="1929823" y="3436178"/>
            <a:ext cx="1041977" cy="1079500"/>
          </a:xfrm>
          <a:prstGeom prst="straightConnector1">
            <a:avLst/>
          </a:prstGeom>
          <a:noFill/>
          <a:ln w="762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6096000" y="4737800"/>
            <a:ext cx="21446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2 electrons in 1s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 flipH="1" flipV="1">
            <a:off x="5867400" y="3517497"/>
            <a:ext cx="609600" cy="1254540"/>
          </a:xfrm>
          <a:prstGeom prst="straightConnector1">
            <a:avLst/>
          </a:prstGeom>
          <a:noFill/>
          <a:ln w="762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55" name="Straight Connector 54"/>
          <p:cNvCxnSpPr/>
          <p:nvPr/>
        </p:nvCxnSpPr>
        <p:spPr>
          <a:xfrm>
            <a:off x="762000" y="2057400"/>
            <a:ext cx="0" cy="175260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56" name="Straight Connector 55"/>
          <p:cNvCxnSpPr/>
          <p:nvPr/>
        </p:nvCxnSpPr>
        <p:spPr>
          <a:xfrm>
            <a:off x="762000" y="3810000"/>
            <a:ext cx="2314052" cy="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183277" y="274320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#e</a:t>
            </a:r>
            <a:r>
              <a:rPr lang="en-US" sz="1800" baseline="30000" dirty="0">
                <a:solidFill>
                  <a:prstClr val="black"/>
                </a:solidFill>
                <a:latin typeface="Calibri"/>
              </a:rPr>
              <a:t>-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987290" y="3975601"/>
            <a:ext cx="110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  <a:sym typeface="Wingdings" pitchFamily="2" charset="2"/>
              </a:rPr>
              <a:t> 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energy</a:t>
            </a:r>
            <a:endParaRPr lang="en-US" sz="1800" baseline="300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5192589" y="2012434"/>
            <a:ext cx="0" cy="175260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60" name="Straight Connector 59"/>
          <p:cNvCxnSpPr/>
          <p:nvPr/>
        </p:nvCxnSpPr>
        <p:spPr>
          <a:xfrm>
            <a:off x="5192589" y="3765034"/>
            <a:ext cx="2314052" cy="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4613866" y="2698234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#e</a:t>
            </a:r>
            <a:r>
              <a:rPr lang="en-US" sz="1800" baseline="30000" dirty="0">
                <a:solidFill>
                  <a:prstClr val="black"/>
                </a:solidFill>
                <a:latin typeface="Calibri"/>
              </a:rPr>
              <a:t>-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180796" y="3861112"/>
            <a:ext cx="110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  <a:sym typeface="Wingdings" pitchFamily="2" charset="2"/>
              </a:rPr>
              <a:t> 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energy</a:t>
            </a:r>
            <a:endParaRPr lang="en-US" sz="1800" baseline="30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Freeform 62"/>
          <p:cNvSpPr/>
          <p:nvPr/>
        </p:nvSpPr>
        <p:spPr>
          <a:xfrm>
            <a:off x="774700" y="2903874"/>
            <a:ext cx="2324100" cy="412404"/>
          </a:xfrm>
          <a:custGeom>
            <a:avLst/>
            <a:gdLst>
              <a:gd name="connsiteX0" fmla="*/ 0 w 2324100"/>
              <a:gd name="connsiteY0" fmla="*/ 385426 h 412404"/>
              <a:gd name="connsiteX1" fmla="*/ 927100 w 2324100"/>
              <a:gd name="connsiteY1" fmla="*/ 372726 h 412404"/>
              <a:gd name="connsiteX2" fmla="*/ 1041400 w 2324100"/>
              <a:gd name="connsiteY2" fmla="*/ 283826 h 412404"/>
              <a:gd name="connsiteX3" fmla="*/ 1092200 w 2324100"/>
              <a:gd name="connsiteY3" fmla="*/ 207626 h 412404"/>
              <a:gd name="connsiteX4" fmla="*/ 1104900 w 2324100"/>
              <a:gd name="connsiteY4" fmla="*/ 131426 h 412404"/>
              <a:gd name="connsiteX5" fmla="*/ 1130300 w 2324100"/>
              <a:gd name="connsiteY5" fmla="*/ 42526 h 412404"/>
              <a:gd name="connsiteX6" fmla="*/ 1143000 w 2324100"/>
              <a:gd name="connsiteY6" fmla="*/ 233026 h 412404"/>
              <a:gd name="connsiteX7" fmla="*/ 1206500 w 2324100"/>
              <a:gd name="connsiteY7" fmla="*/ 334626 h 412404"/>
              <a:gd name="connsiteX8" fmla="*/ 1346200 w 2324100"/>
              <a:gd name="connsiteY8" fmla="*/ 347326 h 412404"/>
              <a:gd name="connsiteX9" fmla="*/ 1460500 w 2324100"/>
              <a:gd name="connsiteY9" fmla="*/ 372726 h 412404"/>
              <a:gd name="connsiteX10" fmla="*/ 1612900 w 2324100"/>
              <a:gd name="connsiteY10" fmla="*/ 398126 h 412404"/>
              <a:gd name="connsiteX11" fmla="*/ 1727200 w 2324100"/>
              <a:gd name="connsiteY11" fmla="*/ 410826 h 412404"/>
              <a:gd name="connsiteX12" fmla="*/ 2324100 w 2324100"/>
              <a:gd name="connsiteY12" fmla="*/ 410826 h 412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24100" h="412404">
                <a:moveTo>
                  <a:pt x="0" y="385426"/>
                </a:moveTo>
                <a:lnTo>
                  <a:pt x="927100" y="372726"/>
                </a:lnTo>
                <a:cubicBezTo>
                  <a:pt x="949545" y="371305"/>
                  <a:pt x="1022133" y="308598"/>
                  <a:pt x="1041400" y="283826"/>
                </a:cubicBezTo>
                <a:cubicBezTo>
                  <a:pt x="1060142" y="259729"/>
                  <a:pt x="1092200" y="207626"/>
                  <a:pt x="1092200" y="207626"/>
                </a:cubicBezTo>
                <a:cubicBezTo>
                  <a:pt x="1096433" y="182226"/>
                  <a:pt x="1101706" y="156978"/>
                  <a:pt x="1104900" y="131426"/>
                </a:cubicBezTo>
                <a:cubicBezTo>
                  <a:pt x="1121483" y="-1241"/>
                  <a:pt x="1103343" y="-38344"/>
                  <a:pt x="1130300" y="42526"/>
                </a:cubicBezTo>
                <a:cubicBezTo>
                  <a:pt x="1134533" y="106026"/>
                  <a:pt x="1134000" y="170025"/>
                  <a:pt x="1143000" y="233026"/>
                </a:cubicBezTo>
                <a:cubicBezTo>
                  <a:pt x="1148348" y="270464"/>
                  <a:pt x="1160306" y="324727"/>
                  <a:pt x="1206500" y="334626"/>
                </a:cubicBezTo>
                <a:cubicBezTo>
                  <a:pt x="1252221" y="344423"/>
                  <a:pt x="1299633" y="343093"/>
                  <a:pt x="1346200" y="347326"/>
                </a:cubicBezTo>
                <a:cubicBezTo>
                  <a:pt x="1420349" y="372042"/>
                  <a:pt x="1348744" y="350375"/>
                  <a:pt x="1460500" y="372726"/>
                </a:cubicBezTo>
                <a:cubicBezTo>
                  <a:pt x="1589927" y="398611"/>
                  <a:pt x="1404979" y="373665"/>
                  <a:pt x="1612900" y="398126"/>
                </a:cubicBezTo>
                <a:cubicBezTo>
                  <a:pt x="1650972" y="402605"/>
                  <a:pt x="1688872" y="410142"/>
                  <a:pt x="1727200" y="410826"/>
                </a:cubicBezTo>
                <a:cubicBezTo>
                  <a:pt x="1926135" y="414378"/>
                  <a:pt x="2125133" y="410826"/>
                  <a:pt x="2324100" y="410826"/>
                </a:cubicBezTo>
              </a:path>
            </a:pathLst>
          </a:cu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5181600" y="2476500"/>
            <a:ext cx="1689100" cy="857084"/>
          </a:xfrm>
          <a:custGeom>
            <a:avLst/>
            <a:gdLst>
              <a:gd name="connsiteX0" fmla="*/ 0 w 1689100"/>
              <a:gd name="connsiteY0" fmla="*/ 825500 h 857084"/>
              <a:gd name="connsiteX1" fmla="*/ 76200 w 1689100"/>
              <a:gd name="connsiteY1" fmla="*/ 850900 h 857084"/>
              <a:gd name="connsiteX2" fmla="*/ 266700 w 1689100"/>
              <a:gd name="connsiteY2" fmla="*/ 825500 h 857084"/>
              <a:gd name="connsiteX3" fmla="*/ 381000 w 1689100"/>
              <a:gd name="connsiteY3" fmla="*/ 812800 h 857084"/>
              <a:gd name="connsiteX4" fmla="*/ 444500 w 1689100"/>
              <a:gd name="connsiteY4" fmla="*/ 736600 h 857084"/>
              <a:gd name="connsiteX5" fmla="*/ 469900 w 1689100"/>
              <a:gd name="connsiteY5" fmla="*/ 342900 h 857084"/>
              <a:gd name="connsiteX6" fmla="*/ 482600 w 1689100"/>
              <a:gd name="connsiteY6" fmla="*/ 177800 h 857084"/>
              <a:gd name="connsiteX7" fmla="*/ 508000 w 1689100"/>
              <a:gd name="connsiteY7" fmla="*/ 101600 h 857084"/>
              <a:gd name="connsiteX8" fmla="*/ 533400 w 1689100"/>
              <a:gd name="connsiteY8" fmla="*/ 0 h 857084"/>
              <a:gd name="connsiteX9" fmla="*/ 558800 w 1689100"/>
              <a:gd name="connsiteY9" fmla="*/ 76200 h 857084"/>
              <a:gd name="connsiteX10" fmla="*/ 571500 w 1689100"/>
              <a:gd name="connsiteY10" fmla="*/ 774700 h 857084"/>
              <a:gd name="connsiteX11" fmla="*/ 647700 w 1689100"/>
              <a:gd name="connsiteY11" fmla="*/ 825500 h 857084"/>
              <a:gd name="connsiteX12" fmla="*/ 1689100 w 1689100"/>
              <a:gd name="connsiteY12" fmla="*/ 825500 h 857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89100" h="857084">
                <a:moveTo>
                  <a:pt x="0" y="825500"/>
                </a:moveTo>
                <a:cubicBezTo>
                  <a:pt x="25400" y="833967"/>
                  <a:pt x="49467" y="849415"/>
                  <a:pt x="76200" y="850900"/>
                </a:cubicBezTo>
                <a:cubicBezTo>
                  <a:pt x="385276" y="868071"/>
                  <a:pt x="142598" y="846184"/>
                  <a:pt x="266700" y="825500"/>
                </a:cubicBezTo>
                <a:cubicBezTo>
                  <a:pt x="304513" y="819198"/>
                  <a:pt x="342900" y="817033"/>
                  <a:pt x="381000" y="812800"/>
                </a:cubicBezTo>
                <a:cubicBezTo>
                  <a:pt x="390511" y="803289"/>
                  <a:pt x="442606" y="756176"/>
                  <a:pt x="444500" y="736600"/>
                </a:cubicBezTo>
                <a:cubicBezTo>
                  <a:pt x="489424" y="272382"/>
                  <a:pt x="416109" y="504272"/>
                  <a:pt x="469900" y="342900"/>
                </a:cubicBezTo>
                <a:cubicBezTo>
                  <a:pt x="474133" y="287867"/>
                  <a:pt x="473992" y="232320"/>
                  <a:pt x="482600" y="177800"/>
                </a:cubicBezTo>
                <a:cubicBezTo>
                  <a:pt x="486776" y="151354"/>
                  <a:pt x="499533" y="127000"/>
                  <a:pt x="508000" y="101600"/>
                </a:cubicBezTo>
                <a:cubicBezTo>
                  <a:pt x="527526" y="43022"/>
                  <a:pt x="518075" y="76627"/>
                  <a:pt x="533400" y="0"/>
                </a:cubicBezTo>
                <a:cubicBezTo>
                  <a:pt x="541867" y="25400"/>
                  <a:pt x="558313" y="49430"/>
                  <a:pt x="558800" y="76200"/>
                </a:cubicBezTo>
                <a:cubicBezTo>
                  <a:pt x="563033" y="309033"/>
                  <a:pt x="544064" y="543450"/>
                  <a:pt x="571500" y="774700"/>
                </a:cubicBezTo>
                <a:cubicBezTo>
                  <a:pt x="575097" y="805014"/>
                  <a:pt x="617173" y="825500"/>
                  <a:pt x="647700" y="825500"/>
                </a:cubicBezTo>
                <a:lnTo>
                  <a:pt x="1689100" y="825500"/>
                </a:lnTo>
              </a:path>
            </a:pathLst>
          </a:cu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905000" y="2465067"/>
            <a:ext cx="0" cy="294538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>
            <a:off x="5715000" y="2000250"/>
            <a:ext cx="0" cy="36195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280892" y="5619750"/>
            <a:ext cx="3025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+mj-lt"/>
              </a:rPr>
              <a:t>1 proton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195197" y="5632257"/>
            <a:ext cx="3025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+mj-lt"/>
              </a:rPr>
              <a:t>2 proton</a:t>
            </a:r>
          </a:p>
        </p:txBody>
      </p:sp>
    </p:spTree>
    <p:extLst>
      <p:ext uri="{BB962C8B-B14F-4D97-AF65-F5344CB8AC3E}">
        <p14:creationId xmlns:p14="http://schemas.microsoft.com/office/powerpoint/2010/main" val="2909830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8512250" cy="1143000"/>
          </a:xfrm>
        </p:spPr>
        <p:txBody>
          <a:bodyPr/>
          <a:lstStyle/>
          <a:p>
            <a:pPr algn="l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Oxygen – 1s</a:t>
            </a:r>
            <a:r>
              <a:rPr lang="en-US" b="1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b="1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2p</a:t>
            </a:r>
            <a:r>
              <a:rPr lang="en-US" b="1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1333500" y="2011317"/>
            <a:ext cx="0" cy="3657600"/>
          </a:xfrm>
          <a:prstGeom prst="line">
            <a:avLst/>
          </a:prstGeom>
          <a:noFill/>
          <a:ln w="5715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2" name="Straight Connector 21"/>
          <p:cNvCxnSpPr/>
          <p:nvPr/>
        </p:nvCxnSpPr>
        <p:spPr>
          <a:xfrm>
            <a:off x="1333500" y="5668917"/>
            <a:ext cx="6212432" cy="0"/>
          </a:xfrm>
          <a:prstGeom prst="line">
            <a:avLst/>
          </a:prstGeom>
          <a:noFill/>
          <a:ln w="5715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1371600" y="5751493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Energy to remove an electron (binding energy)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  <a:sym typeface="Wingdings" pitchFamily="2" charset="2"/>
              </a:rPr>
              <a:t>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 rot="16200000">
            <a:off x="-1244971" y="3718208"/>
            <a:ext cx="40799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electrons  #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907666" y="1714480"/>
            <a:ext cx="3714749" cy="954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Calibri"/>
              </a:rPr>
              <a:t>The bigger the peak – the more electrons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893050" y="571480"/>
            <a:ext cx="3695699" cy="954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Calibri"/>
              </a:rPr>
              <a:t>3 sublevels – 3 peaks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Calibri"/>
              </a:rPr>
              <a:t>1s, 2s, 2p</a:t>
            </a:r>
          </a:p>
        </p:txBody>
      </p:sp>
      <p:sp>
        <p:nvSpPr>
          <p:cNvPr id="2" name="Arc 1"/>
          <p:cNvSpPr/>
          <p:nvPr/>
        </p:nvSpPr>
        <p:spPr bwMode="auto">
          <a:xfrm>
            <a:off x="38709" y="4364099"/>
            <a:ext cx="2636277" cy="2570101"/>
          </a:xfrm>
          <a:prstGeom prst="arc">
            <a:avLst/>
          </a:prstGeom>
          <a:solidFill>
            <a:srgbClr val="008080">
              <a:alpha val="24000"/>
            </a:srgbClr>
          </a:solidFill>
          <a:ln w="571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sp>
        <p:nvSpPr>
          <p:cNvPr id="32" name="Arc 31"/>
          <p:cNvSpPr/>
          <p:nvPr/>
        </p:nvSpPr>
        <p:spPr bwMode="auto">
          <a:xfrm>
            <a:off x="-1740413" y="3025995"/>
            <a:ext cx="6154157" cy="5243028"/>
          </a:xfrm>
          <a:prstGeom prst="arc">
            <a:avLst>
              <a:gd name="adj1" fmla="val 16200000"/>
              <a:gd name="adj2" fmla="val 21587707"/>
            </a:avLst>
          </a:prstGeom>
          <a:solidFill>
            <a:srgbClr val="008080">
              <a:alpha val="24000"/>
            </a:srgbClr>
          </a:solidFill>
          <a:ln w="571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1066800" y="5275218"/>
            <a:ext cx="762000" cy="744582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</a:rPr>
              <a:t>+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907666" y="2880320"/>
            <a:ext cx="3714749" cy="954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Calibri"/>
              </a:rPr>
              <a:t>2p peak should be twice as high as 1s peak</a:t>
            </a:r>
          </a:p>
        </p:txBody>
      </p:sp>
      <p:sp>
        <p:nvSpPr>
          <p:cNvPr id="20" name="Freeform 19"/>
          <p:cNvSpPr/>
          <p:nvPr/>
        </p:nvSpPr>
        <p:spPr>
          <a:xfrm>
            <a:off x="1356849" y="3786399"/>
            <a:ext cx="5638800" cy="1270128"/>
          </a:xfrm>
          <a:custGeom>
            <a:avLst/>
            <a:gdLst>
              <a:gd name="connsiteX0" fmla="*/ 0 w 5638800"/>
              <a:gd name="connsiteY0" fmla="*/ 1270128 h 1270128"/>
              <a:gd name="connsiteX1" fmla="*/ 635000 w 5638800"/>
              <a:gd name="connsiteY1" fmla="*/ 1257428 h 1270128"/>
              <a:gd name="connsiteX2" fmla="*/ 673100 w 5638800"/>
              <a:gd name="connsiteY2" fmla="*/ 1219328 h 1270128"/>
              <a:gd name="connsiteX3" fmla="*/ 723900 w 5638800"/>
              <a:gd name="connsiteY3" fmla="*/ 1143128 h 1270128"/>
              <a:gd name="connsiteX4" fmla="*/ 749300 w 5638800"/>
              <a:gd name="connsiteY4" fmla="*/ 990728 h 1270128"/>
              <a:gd name="connsiteX5" fmla="*/ 762000 w 5638800"/>
              <a:gd name="connsiteY5" fmla="*/ 774828 h 1270128"/>
              <a:gd name="connsiteX6" fmla="*/ 838200 w 5638800"/>
              <a:gd name="connsiteY6" fmla="*/ 825628 h 1270128"/>
              <a:gd name="connsiteX7" fmla="*/ 876300 w 5638800"/>
              <a:gd name="connsiteY7" fmla="*/ 1244728 h 1270128"/>
              <a:gd name="connsiteX8" fmla="*/ 2641600 w 5638800"/>
              <a:gd name="connsiteY8" fmla="*/ 1232028 h 1270128"/>
              <a:gd name="connsiteX9" fmla="*/ 2667000 w 5638800"/>
              <a:gd name="connsiteY9" fmla="*/ 1155828 h 1270128"/>
              <a:gd name="connsiteX10" fmla="*/ 2679700 w 5638800"/>
              <a:gd name="connsiteY10" fmla="*/ 1117728 h 1270128"/>
              <a:gd name="connsiteX11" fmla="*/ 2705100 w 5638800"/>
              <a:gd name="connsiteY11" fmla="*/ 1016128 h 1270128"/>
              <a:gd name="connsiteX12" fmla="*/ 2717800 w 5638800"/>
              <a:gd name="connsiteY12" fmla="*/ 825628 h 1270128"/>
              <a:gd name="connsiteX13" fmla="*/ 2730500 w 5638800"/>
              <a:gd name="connsiteY13" fmla="*/ 749428 h 1270128"/>
              <a:gd name="connsiteX14" fmla="*/ 2768600 w 5638800"/>
              <a:gd name="connsiteY14" fmla="*/ 774828 h 1270128"/>
              <a:gd name="connsiteX15" fmla="*/ 2806700 w 5638800"/>
              <a:gd name="connsiteY15" fmla="*/ 1117728 h 1270128"/>
              <a:gd name="connsiteX16" fmla="*/ 2832100 w 5638800"/>
              <a:gd name="connsiteY16" fmla="*/ 1232028 h 1270128"/>
              <a:gd name="connsiteX17" fmla="*/ 4546600 w 5638800"/>
              <a:gd name="connsiteY17" fmla="*/ 1219328 h 1270128"/>
              <a:gd name="connsiteX18" fmla="*/ 4572000 w 5638800"/>
              <a:gd name="connsiteY18" fmla="*/ 1181228 h 1270128"/>
              <a:gd name="connsiteX19" fmla="*/ 4597400 w 5638800"/>
              <a:gd name="connsiteY19" fmla="*/ 1105028 h 1270128"/>
              <a:gd name="connsiteX20" fmla="*/ 4610100 w 5638800"/>
              <a:gd name="connsiteY20" fmla="*/ 127128 h 1270128"/>
              <a:gd name="connsiteX21" fmla="*/ 4673600 w 5638800"/>
              <a:gd name="connsiteY21" fmla="*/ 12828 h 1270128"/>
              <a:gd name="connsiteX22" fmla="*/ 4699000 w 5638800"/>
              <a:gd name="connsiteY22" fmla="*/ 660528 h 1270128"/>
              <a:gd name="connsiteX23" fmla="*/ 4711700 w 5638800"/>
              <a:gd name="connsiteY23" fmla="*/ 914528 h 1270128"/>
              <a:gd name="connsiteX24" fmla="*/ 4724400 w 5638800"/>
              <a:gd name="connsiteY24" fmla="*/ 952628 h 1270128"/>
              <a:gd name="connsiteX25" fmla="*/ 4737100 w 5638800"/>
              <a:gd name="connsiteY25" fmla="*/ 1016128 h 1270128"/>
              <a:gd name="connsiteX26" fmla="*/ 4749800 w 5638800"/>
              <a:gd name="connsiteY26" fmla="*/ 1232028 h 1270128"/>
              <a:gd name="connsiteX27" fmla="*/ 5092700 w 5638800"/>
              <a:gd name="connsiteY27" fmla="*/ 1219328 h 1270128"/>
              <a:gd name="connsiteX28" fmla="*/ 5638800 w 5638800"/>
              <a:gd name="connsiteY28" fmla="*/ 1206628 h 1270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638800" h="1270128">
                <a:moveTo>
                  <a:pt x="0" y="1270128"/>
                </a:moveTo>
                <a:cubicBezTo>
                  <a:pt x="211667" y="1265895"/>
                  <a:pt x="423891" y="1273361"/>
                  <a:pt x="635000" y="1257428"/>
                </a:cubicBezTo>
                <a:cubicBezTo>
                  <a:pt x="652910" y="1256076"/>
                  <a:pt x="662073" y="1233505"/>
                  <a:pt x="673100" y="1219328"/>
                </a:cubicBezTo>
                <a:cubicBezTo>
                  <a:pt x="691842" y="1195231"/>
                  <a:pt x="723900" y="1143128"/>
                  <a:pt x="723900" y="1143128"/>
                </a:cubicBezTo>
                <a:cubicBezTo>
                  <a:pt x="734357" y="1090845"/>
                  <a:pt x="744799" y="1044737"/>
                  <a:pt x="749300" y="990728"/>
                </a:cubicBezTo>
                <a:cubicBezTo>
                  <a:pt x="755287" y="918886"/>
                  <a:pt x="757767" y="846795"/>
                  <a:pt x="762000" y="774828"/>
                </a:cubicBezTo>
                <a:cubicBezTo>
                  <a:pt x="787400" y="791761"/>
                  <a:pt x="837183" y="795118"/>
                  <a:pt x="838200" y="825628"/>
                </a:cubicBezTo>
                <a:cubicBezTo>
                  <a:pt x="851409" y="1221883"/>
                  <a:pt x="780414" y="1100899"/>
                  <a:pt x="876300" y="1244728"/>
                </a:cubicBezTo>
                <a:lnTo>
                  <a:pt x="2641600" y="1232028"/>
                </a:lnTo>
                <a:cubicBezTo>
                  <a:pt x="2668341" y="1230700"/>
                  <a:pt x="2658533" y="1181228"/>
                  <a:pt x="2667000" y="1155828"/>
                </a:cubicBezTo>
                <a:cubicBezTo>
                  <a:pt x="2671233" y="1143128"/>
                  <a:pt x="2677075" y="1130855"/>
                  <a:pt x="2679700" y="1117728"/>
                </a:cubicBezTo>
                <a:cubicBezTo>
                  <a:pt x="2695025" y="1041101"/>
                  <a:pt x="2685574" y="1074706"/>
                  <a:pt x="2705100" y="1016128"/>
                </a:cubicBezTo>
                <a:cubicBezTo>
                  <a:pt x="2709333" y="952628"/>
                  <a:pt x="2711766" y="888982"/>
                  <a:pt x="2717800" y="825628"/>
                </a:cubicBezTo>
                <a:cubicBezTo>
                  <a:pt x="2720241" y="799994"/>
                  <a:pt x="2712292" y="767636"/>
                  <a:pt x="2730500" y="749428"/>
                </a:cubicBezTo>
                <a:cubicBezTo>
                  <a:pt x="2741293" y="738635"/>
                  <a:pt x="2755900" y="766361"/>
                  <a:pt x="2768600" y="774828"/>
                </a:cubicBezTo>
                <a:cubicBezTo>
                  <a:pt x="2851741" y="899539"/>
                  <a:pt x="2784474" y="784342"/>
                  <a:pt x="2806700" y="1117728"/>
                </a:cubicBezTo>
                <a:cubicBezTo>
                  <a:pt x="2810425" y="1173606"/>
                  <a:pt x="2817067" y="1186929"/>
                  <a:pt x="2832100" y="1232028"/>
                </a:cubicBezTo>
                <a:lnTo>
                  <a:pt x="4546600" y="1219328"/>
                </a:lnTo>
                <a:cubicBezTo>
                  <a:pt x="4561857" y="1218883"/>
                  <a:pt x="4565801" y="1195176"/>
                  <a:pt x="4572000" y="1181228"/>
                </a:cubicBezTo>
                <a:cubicBezTo>
                  <a:pt x="4582874" y="1156762"/>
                  <a:pt x="4597400" y="1105028"/>
                  <a:pt x="4597400" y="1105028"/>
                </a:cubicBezTo>
                <a:cubicBezTo>
                  <a:pt x="4601633" y="779061"/>
                  <a:pt x="4602608" y="453036"/>
                  <a:pt x="4610100" y="127128"/>
                </a:cubicBezTo>
                <a:cubicBezTo>
                  <a:pt x="4613482" y="-20003"/>
                  <a:pt x="4586061" y="-9057"/>
                  <a:pt x="4673600" y="12828"/>
                </a:cubicBezTo>
                <a:cubicBezTo>
                  <a:pt x="4750957" y="244900"/>
                  <a:pt x="4680160" y="19960"/>
                  <a:pt x="4699000" y="660528"/>
                </a:cubicBezTo>
                <a:cubicBezTo>
                  <a:pt x="4701492" y="745264"/>
                  <a:pt x="4704356" y="830074"/>
                  <a:pt x="4711700" y="914528"/>
                </a:cubicBezTo>
                <a:cubicBezTo>
                  <a:pt x="4712860" y="927865"/>
                  <a:pt x="4721153" y="939641"/>
                  <a:pt x="4724400" y="952628"/>
                </a:cubicBezTo>
                <a:cubicBezTo>
                  <a:pt x="4729635" y="973569"/>
                  <a:pt x="4732867" y="994961"/>
                  <a:pt x="4737100" y="1016128"/>
                </a:cubicBezTo>
                <a:cubicBezTo>
                  <a:pt x="4741333" y="1088095"/>
                  <a:pt x="4687207" y="1196261"/>
                  <a:pt x="4749800" y="1232028"/>
                </a:cubicBezTo>
                <a:cubicBezTo>
                  <a:pt x="4849108" y="1288776"/>
                  <a:pt x="4978434" y="1224406"/>
                  <a:pt x="5092700" y="1219328"/>
                </a:cubicBezTo>
                <a:cubicBezTo>
                  <a:pt x="5510538" y="1200757"/>
                  <a:pt x="5129095" y="1206628"/>
                  <a:pt x="5638800" y="1206628"/>
                </a:cubicBezTo>
              </a:path>
            </a:pathLst>
          </a:cu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1398550" y="1352601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2 e- in 1s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2169582" y="1963810"/>
            <a:ext cx="11120" cy="2418119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537444" y="1304514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2 e- in 2s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4120025" y="1939836"/>
            <a:ext cx="56224" cy="2318058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rc 36"/>
          <p:cNvSpPr/>
          <p:nvPr/>
        </p:nvSpPr>
        <p:spPr bwMode="auto">
          <a:xfrm>
            <a:off x="-4176249" y="2040010"/>
            <a:ext cx="10958049" cy="7332590"/>
          </a:xfrm>
          <a:prstGeom prst="arc">
            <a:avLst>
              <a:gd name="adj1" fmla="val 16200000"/>
              <a:gd name="adj2" fmla="val 21587707"/>
            </a:avLst>
          </a:prstGeom>
          <a:solidFill>
            <a:srgbClr val="008080">
              <a:alpha val="24000"/>
            </a:srgbClr>
          </a:solidFill>
          <a:ln w="571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498068" y="1524426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4 e- in 2p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flipH="1">
            <a:off x="6022386" y="2088062"/>
            <a:ext cx="19571" cy="1479608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cartoon of a glue bottle&#10;&#10;Description automatically generated with low confidence">
            <a:extLst>
              <a:ext uri="{FF2B5EF4-FFF2-40B4-BE49-F238E27FC236}">
                <a16:creationId xmlns:a16="http://schemas.microsoft.com/office/drawing/2014/main" id="{77AE4E2F-89D7-E308-CA10-4CC301DFDB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68953">
            <a:off x="6520761" y="263503"/>
            <a:ext cx="662764" cy="132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90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2" grpId="0" animBg="1"/>
      <p:bldP spid="32" grpId="0" animBg="1"/>
      <p:bldP spid="3" grpId="0" animBg="1"/>
      <p:bldP spid="19" grpId="0" animBg="1"/>
      <p:bldP spid="20" grpId="0" animBg="1"/>
      <p:bldP spid="33" grpId="0"/>
      <p:bldP spid="35" grpId="0"/>
      <p:bldP spid="37" grpId="0" animBg="1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1331650" cy="1143000"/>
          </a:xfrm>
        </p:spPr>
        <p:txBody>
          <a:bodyPr/>
          <a:lstStyle/>
          <a:p>
            <a:pPr algn="l"/>
            <a:r>
              <a:rPr lang="en-US" b="1" u="sng" dirty="0">
                <a:latin typeface="+mn-lt"/>
              </a:rPr>
              <a:t>Scandium (1s</a:t>
            </a:r>
            <a:r>
              <a:rPr lang="en-US" b="1" u="sng" baseline="30000" dirty="0">
                <a:latin typeface="+mn-lt"/>
              </a:rPr>
              <a:t>2</a:t>
            </a:r>
            <a:r>
              <a:rPr lang="en-US" b="1" u="sng" dirty="0">
                <a:latin typeface="+mn-lt"/>
              </a:rPr>
              <a:t>2s</a:t>
            </a:r>
            <a:r>
              <a:rPr lang="en-US" b="1" u="sng" baseline="30000" dirty="0">
                <a:latin typeface="+mn-lt"/>
              </a:rPr>
              <a:t>2</a:t>
            </a:r>
            <a:r>
              <a:rPr lang="en-US" b="1" u="sng" dirty="0">
                <a:latin typeface="+mn-lt"/>
              </a:rPr>
              <a:t>2p</a:t>
            </a:r>
            <a:r>
              <a:rPr lang="en-US" b="1" u="sng" baseline="30000" dirty="0">
                <a:latin typeface="+mn-lt"/>
              </a:rPr>
              <a:t>6</a:t>
            </a:r>
            <a:r>
              <a:rPr lang="en-US" b="1" u="sng" dirty="0">
                <a:latin typeface="+mn-lt"/>
              </a:rPr>
              <a:t>3s</a:t>
            </a:r>
            <a:r>
              <a:rPr lang="en-US" b="1" u="sng" baseline="30000" dirty="0">
                <a:latin typeface="+mn-lt"/>
              </a:rPr>
              <a:t>2</a:t>
            </a:r>
            <a:r>
              <a:rPr lang="en-US" b="1" u="sng" dirty="0">
                <a:latin typeface="+mn-lt"/>
              </a:rPr>
              <a:t>3p</a:t>
            </a:r>
            <a:r>
              <a:rPr lang="en-US" b="1" u="sng" baseline="30000" dirty="0">
                <a:latin typeface="+mn-lt"/>
              </a:rPr>
              <a:t>6</a:t>
            </a:r>
            <a:r>
              <a:rPr lang="en-US" b="1" u="sng" dirty="0">
                <a:latin typeface="+mn-lt"/>
              </a:rPr>
              <a:t>4s</a:t>
            </a:r>
            <a:r>
              <a:rPr lang="en-US" b="1" u="sng" baseline="30000" dirty="0">
                <a:latin typeface="+mn-lt"/>
              </a:rPr>
              <a:t>2</a:t>
            </a:r>
            <a:r>
              <a:rPr lang="en-US" b="1" u="sng" dirty="0">
                <a:latin typeface="+mn-lt"/>
              </a:rPr>
              <a:t>3d</a:t>
            </a:r>
            <a:r>
              <a:rPr lang="en-US" b="1" u="sng" baseline="30000" dirty="0">
                <a:latin typeface="+mn-lt"/>
              </a:rPr>
              <a:t>1</a:t>
            </a:r>
            <a:r>
              <a:rPr lang="en-US" b="1" u="sng" dirty="0">
                <a:latin typeface="+mn-lt"/>
              </a:rPr>
              <a:t>)</a:t>
            </a:r>
            <a:endParaRPr lang="en-US" b="1" u="sng" baseline="300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71600" y="5751493"/>
            <a:ext cx="6271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Binding energy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  <a:sym typeface="Wingdings" pitchFamily="2" charset="2"/>
              </a:rPr>
              <a:t>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 rot="16200000">
            <a:off x="-1244971" y="3718208"/>
            <a:ext cx="40799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electrons  #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907665" y="2286000"/>
            <a:ext cx="3714749" cy="954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Calibri"/>
              </a:rPr>
              <a:t>2p and 3p peak should be biggest – 6 electrons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926716" y="1244586"/>
            <a:ext cx="3695699" cy="954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Calibri"/>
              </a:rPr>
              <a:t>7 sublevels – 7 peaks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Calibri"/>
              </a:rPr>
              <a:t>1s, 2s, 2p, 3s, 3p, 4s, 3d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907665" y="3313093"/>
            <a:ext cx="3714749" cy="954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Calibri"/>
              </a:rPr>
              <a:t>3d peak should be smallest – 1 electron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447001" y="4692336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2 in1s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119850" y="5070021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2 in 2s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754801" y="4700689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2 in 4s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 flipV="1">
            <a:off x="1853401" y="4230545"/>
            <a:ext cx="0" cy="455948"/>
          </a:xfrm>
          <a:prstGeom prst="straightConnector1">
            <a:avLst/>
          </a:prstGeom>
          <a:noFill/>
          <a:ln w="381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71" name="Straight Arrow Connector 70"/>
          <p:cNvCxnSpPr/>
          <p:nvPr/>
        </p:nvCxnSpPr>
        <p:spPr>
          <a:xfrm flipH="1" flipV="1">
            <a:off x="4399352" y="4165292"/>
            <a:ext cx="438549" cy="929910"/>
          </a:xfrm>
          <a:prstGeom prst="straightConnector1">
            <a:avLst/>
          </a:prstGeom>
          <a:noFill/>
          <a:ln w="381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72" name="Straight Arrow Connector 71"/>
          <p:cNvCxnSpPr/>
          <p:nvPr/>
        </p:nvCxnSpPr>
        <p:spPr>
          <a:xfrm flipH="1" flipV="1">
            <a:off x="5995822" y="4230545"/>
            <a:ext cx="914399" cy="429516"/>
          </a:xfrm>
          <a:prstGeom prst="straightConnector1">
            <a:avLst/>
          </a:prstGeom>
          <a:noFill/>
          <a:ln w="381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2908849" y="5095202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6 in 2p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769502" y="4725870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2 in 3s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633104" y="5117068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6 in 3p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835163" y="4932402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1 in 3d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 flipH="1" flipV="1">
            <a:off x="2908849" y="4216594"/>
            <a:ext cx="205265" cy="878608"/>
          </a:xfrm>
          <a:prstGeom prst="straightConnector1">
            <a:avLst/>
          </a:prstGeom>
          <a:noFill/>
          <a:ln w="381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78" name="Straight Arrow Connector 77"/>
          <p:cNvCxnSpPr>
            <a:stCxn id="74" idx="0"/>
          </p:cNvCxnSpPr>
          <p:nvPr/>
        </p:nvCxnSpPr>
        <p:spPr>
          <a:xfrm flipH="1" flipV="1">
            <a:off x="4034708" y="4230545"/>
            <a:ext cx="129294" cy="495325"/>
          </a:xfrm>
          <a:prstGeom prst="straightConnector1">
            <a:avLst/>
          </a:prstGeom>
          <a:noFill/>
          <a:ln w="381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79" name="Straight Arrow Connector 78"/>
          <p:cNvCxnSpPr/>
          <p:nvPr/>
        </p:nvCxnSpPr>
        <p:spPr>
          <a:xfrm flipH="1" flipV="1">
            <a:off x="5744198" y="4139671"/>
            <a:ext cx="389103" cy="792731"/>
          </a:xfrm>
          <a:prstGeom prst="straightConnector1">
            <a:avLst/>
          </a:prstGeom>
          <a:noFill/>
          <a:ln w="381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80" name="Straight Arrow Connector 79"/>
          <p:cNvCxnSpPr/>
          <p:nvPr/>
        </p:nvCxnSpPr>
        <p:spPr>
          <a:xfrm flipV="1">
            <a:off x="2603500" y="4178494"/>
            <a:ext cx="0" cy="880882"/>
          </a:xfrm>
          <a:prstGeom prst="straightConnector1">
            <a:avLst/>
          </a:prstGeom>
          <a:noFill/>
          <a:ln w="381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41E6CB98-D810-4BFD-32D0-DF46508F1781}"/>
              </a:ext>
            </a:extLst>
          </p:cNvPr>
          <p:cNvGrpSpPr/>
          <p:nvPr/>
        </p:nvGrpSpPr>
        <p:grpSpPr>
          <a:xfrm>
            <a:off x="1333500" y="2011317"/>
            <a:ext cx="6212432" cy="3657600"/>
            <a:chOff x="1333500" y="2011317"/>
            <a:chExt cx="6212432" cy="3657600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1333500" y="2011317"/>
              <a:ext cx="0" cy="3657600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>
            <a:xfrm>
              <a:off x="1333500" y="5668917"/>
              <a:ext cx="6212432" cy="0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81" name="Freeform 80"/>
            <p:cNvSpPr/>
            <p:nvPr/>
          </p:nvSpPr>
          <p:spPr>
            <a:xfrm>
              <a:off x="1371600" y="2361458"/>
              <a:ext cx="5791200" cy="1845306"/>
            </a:xfrm>
            <a:custGeom>
              <a:avLst/>
              <a:gdLst>
                <a:gd name="connsiteX0" fmla="*/ 0 w 4457700"/>
                <a:gd name="connsiteY0" fmla="*/ 1333500 h 1379053"/>
                <a:gd name="connsiteX1" fmla="*/ 304800 w 4457700"/>
                <a:gd name="connsiteY1" fmla="*/ 1320800 h 1379053"/>
                <a:gd name="connsiteX2" fmla="*/ 317500 w 4457700"/>
                <a:gd name="connsiteY2" fmla="*/ 1282700 h 1379053"/>
                <a:gd name="connsiteX3" fmla="*/ 355600 w 4457700"/>
                <a:gd name="connsiteY3" fmla="*/ 1244600 h 1379053"/>
                <a:gd name="connsiteX4" fmla="*/ 381000 w 4457700"/>
                <a:gd name="connsiteY4" fmla="*/ 1168400 h 1379053"/>
                <a:gd name="connsiteX5" fmla="*/ 393700 w 4457700"/>
                <a:gd name="connsiteY5" fmla="*/ 1054100 h 1379053"/>
                <a:gd name="connsiteX6" fmla="*/ 431800 w 4457700"/>
                <a:gd name="connsiteY6" fmla="*/ 1028700 h 1379053"/>
                <a:gd name="connsiteX7" fmla="*/ 431800 w 4457700"/>
                <a:gd name="connsiteY7" fmla="*/ 1295400 h 1379053"/>
                <a:gd name="connsiteX8" fmla="*/ 482600 w 4457700"/>
                <a:gd name="connsiteY8" fmla="*/ 1308100 h 1379053"/>
                <a:gd name="connsiteX9" fmla="*/ 850900 w 4457700"/>
                <a:gd name="connsiteY9" fmla="*/ 1295400 h 1379053"/>
                <a:gd name="connsiteX10" fmla="*/ 863600 w 4457700"/>
                <a:gd name="connsiteY10" fmla="*/ 1257300 h 1379053"/>
                <a:gd name="connsiteX11" fmla="*/ 914400 w 4457700"/>
                <a:gd name="connsiteY11" fmla="*/ 1028700 h 1379053"/>
                <a:gd name="connsiteX12" fmla="*/ 927100 w 4457700"/>
                <a:gd name="connsiteY12" fmla="*/ 1244600 h 1379053"/>
                <a:gd name="connsiteX13" fmla="*/ 939800 w 4457700"/>
                <a:gd name="connsiteY13" fmla="*/ 1282700 h 1379053"/>
                <a:gd name="connsiteX14" fmla="*/ 1104900 w 4457700"/>
                <a:gd name="connsiteY14" fmla="*/ 1257300 h 1379053"/>
                <a:gd name="connsiteX15" fmla="*/ 1130300 w 4457700"/>
                <a:gd name="connsiteY15" fmla="*/ 482600 h 1379053"/>
                <a:gd name="connsiteX16" fmla="*/ 1143000 w 4457700"/>
                <a:gd name="connsiteY16" fmla="*/ 177800 h 1379053"/>
                <a:gd name="connsiteX17" fmla="*/ 1206500 w 4457700"/>
                <a:gd name="connsiteY17" fmla="*/ 228600 h 1379053"/>
                <a:gd name="connsiteX18" fmla="*/ 1219200 w 4457700"/>
                <a:gd name="connsiteY18" fmla="*/ 1282700 h 1379053"/>
                <a:gd name="connsiteX19" fmla="*/ 1752600 w 4457700"/>
                <a:gd name="connsiteY19" fmla="*/ 1295400 h 1379053"/>
                <a:gd name="connsiteX20" fmla="*/ 2006600 w 4457700"/>
                <a:gd name="connsiteY20" fmla="*/ 990600 h 1379053"/>
                <a:gd name="connsiteX21" fmla="*/ 2019300 w 4457700"/>
                <a:gd name="connsiteY21" fmla="*/ 952500 h 1379053"/>
                <a:gd name="connsiteX22" fmla="*/ 2057400 w 4457700"/>
                <a:gd name="connsiteY22" fmla="*/ 1193800 h 1379053"/>
                <a:gd name="connsiteX23" fmla="*/ 2120900 w 4457700"/>
                <a:gd name="connsiteY23" fmla="*/ 1282700 h 1379053"/>
                <a:gd name="connsiteX24" fmla="*/ 2235200 w 4457700"/>
                <a:gd name="connsiteY24" fmla="*/ 1270000 h 1379053"/>
                <a:gd name="connsiteX25" fmla="*/ 2222500 w 4457700"/>
                <a:gd name="connsiteY25" fmla="*/ 1231900 h 1379053"/>
                <a:gd name="connsiteX26" fmla="*/ 2235200 w 4457700"/>
                <a:gd name="connsiteY26" fmla="*/ 1079500 h 1379053"/>
                <a:gd name="connsiteX27" fmla="*/ 2222500 w 4457700"/>
                <a:gd name="connsiteY27" fmla="*/ 342900 h 1379053"/>
                <a:gd name="connsiteX28" fmla="*/ 2222500 w 4457700"/>
                <a:gd name="connsiteY28" fmla="*/ 76200 h 1379053"/>
                <a:gd name="connsiteX29" fmla="*/ 2247900 w 4457700"/>
                <a:gd name="connsiteY29" fmla="*/ 0 h 1379053"/>
                <a:gd name="connsiteX30" fmla="*/ 2298700 w 4457700"/>
                <a:gd name="connsiteY30" fmla="*/ 50800 h 1379053"/>
                <a:gd name="connsiteX31" fmla="*/ 2324100 w 4457700"/>
                <a:gd name="connsiteY31" fmla="*/ 711200 h 1379053"/>
                <a:gd name="connsiteX32" fmla="*/ 2349500 w 4457700"/>
                <a:gd name="connsiteY32" fmla="*/ 1130300 h 1379053"/>
                <a:gd name="connsiteX33" fmla="*/ 2362200 w 4457700"/>
                <a:gd name="connsiteY33" fmla="*/ 1244600 h 1379053"/>
                <a:gd name="connsiteX34" fmla="*/ 2400300 w 4457700"/>
                <a:gd name="connsiteY34" fmla="*/ 1257300 h 1379053"/>
                <a:gd name="connsiteX35" fmla="*/ 2552700 w 4457700"/>
                <a:gd name="connsiteY35" fmla="*/ 1270000 h 1379053"/>
                <a:gd name="connsiteX36" fmla="*/ 3175000 w 4457700"/>
                <a:gd name="connsiteY36" fmla="*/ 1282700 h 1379053"/>
                <a:gd name="connsiteX37" fmla="*/ 3263900 w 4457700"/>
                <a:gd name="connsiteY37" fmla="*/ 1270000 h 1379053"/>
                <a:gd name="connsiteX38" fmla="*/ 3289300 w 4457700"/>
                <a:gd name="connsiteY38" fmla="*/ 1231900 h 1379053"/>
                <a:gd name="connsiteX39" fmla="*/ 3302000 w 4457700"/>
                <a:gd name="connsiteY39" fmla="*/ 1168400 h 1379053"/>
                <a:gd name="connsiteX40" fmla="*/ 3314700 w 4457700"/>
                <a:gd name="connsiteY40" fmla="*/ 1130300 h 1379053"/>
                <a:gd name="connsiteX41" fmla="*/ 3352800 w 4457700"/>
                <a:gd name="connsiteY41" fmla="*/ 1117600 h 1379053"/>
                <a:gd name="connsiteX42" fmla="*/ 3390900 w 4457700"/>
                <a:gd name="connsiteY42" fmla="*/ 1130300 h 1379053"/>
                <a:gd name="connsiteX43" fmla="*/ 3352800 w 4457700"/>
                <a:gd name="connsiteY43" fmla="*/ 1219200 h 1379053"/>
                <a:gd name="connsiteX44" fmla="*/ 3365500 w 4457700"/>
                <a:gd name="connsiteY44" fmla="*/ 1257300 h 1379053"/>
                <a:gd name="connsiteX45" fmla="*/ 3505200 w 4457700"/>
                <a:gd name="connsiteY45" fmla="*/ 1257300 h 1379053"/>
                <a:gd name="connsiteX46" fmla="*/ 3517900 w 4457700"/>
                <a:gd name="connsiteY46" fmla="*/ 1104900 h 1379053"/>
                <a:gd name="connsiteX47" fmla="*/ 3543300 w 4457700"/>
                <a:gd name="connsiteY47" fmla="*/ 901700 h 1379053"/>
                <a:gd name="connsiteX48" fmla="*/ 3581400 w 4457700"/>
                <a:gd name="connsiteY48" fmla="*/ 1155700 h 1379053"/>
                <a:gd name="connsiteX49" fmla="*/ 3594100 w 4457700"/>
                <a:gd name="connsiteY49" fmla="*/ 1231900 h 1379053"/>
                <a:gd name="connsiteX50" fmla="*/ 4457700 w 4457700"/>
                <a:gd name="connsiteY50" fmla="*/ 1270000 h 1379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4457700" h="1379053">
                  <a:moveTo>
                    <a:pt x="0" y="1333500"/>
                  </a:moveTo>
                  <a:cubicBezTo>
                    <a:pt x="101600" y="1329267"/>
                    <a:pt x="204389" y="1336866"/>
                    <a:pt x="304800" y="1320800"/>
                  </a:cubicBezTo>
                  <a:cubicBezTo>
                    <a:pt x="318019" y="1318685"/>
                    <a:pt x="310074" y="1293839"/>
                    <a:pt x="317500" y="1282700"/>
                  </a:cubicBezTo>
                  <a:cubicBezTo>
                    <a:pt x="327463" y="1267756"/>
                    <a:pt x="342900" y="1257300"/>
                    <a:pt x="355600" y="1244600"/>
                  </a:cubicBezTo>
                  <a:cubicBezTo>
                    <a:pt x="364067" y="1219200"/>
                    <a:pt x="378043" y="1195010"/>
                    <a:pt x="381000" y="1168400"/>
                  </a:cubicBezTo>
                  <a:cubicBezTo>
                    <a:pt x="385233" y="1130300"/>
                    <a:pt x="380599" y="1090126"/>
                    <a:pt x="393700" y="1054100"/>
                  </a:cubicBezTo>
                  <a:cubicBezTo>
                    <a:pt x="398916" y="1039755"/>
                    <a:pt x="419100" y="1037167"/>
                    <a:pt x="431800" y="1028700"/>
                  </a:cubicBezTo>
                  <a:cubicBezTo>
                    <a:pt x="412492" y="1125240"/>
                    <a:pt x="396684" y="1176005"/>
                    <a:pt x="431800" y="1295400"/>
                  </a:cubicBezTo>
                  <a:cubicBezTo>
                    <a:pt x="436725" y="1312145"/>
                    <a:pt x="465667" y="1303867"/>
                    <a:pt x="482600" y="1308100"/>
                  </a:cubicBezTo>
                  <a:cubicBezTo>
                    <a:pt x="605367" y="1303867"/>
                    <a:pt x="729138" y="1311635"/>
                    <a:pt x="850900" y="1295400"/>
                  </a:cubicBezTo>
                  <a:cubicBezTo>
                    <a:pt x="864170" y="1293631"/>
                    <a:pt x="862268" y="1270621"/>
                    <a:pt x="863600" y="1257300"/>
                  </a:cubicBezTo>
                  <a:cubicBezTo>
                    <a:pt x="886852" y="1024781"/>
                    <a:pt x="806095" y="1064802"/>
                    <a:pt x="914400" y="1028700"/>
                  </a:cubicBezTo>
                  <a:cubicBezTo>
                    <a:pt x="918633" y="1100667"/>
                    <a:pt x="919927" y="1172867"/>
                    <a:pt x="927100" y="1244600"/>
                  </a:cubicBezTo>
                  <a:cubicBezTo>
                    <a:pt x="928432" y="1257921"/>
                    <a:pt x="926447" y="1281746"/>
                    <a:pt x="939800" y="1282700"/>
                  </a:cubicBezTo>
                  <a:cubicBezTo>
                    <a:pt x="995339" y="1286667"/>
                    <a:pt x="1049867" y="1265767"/>
                    <a:pt x="1104900" y="1257300"/>
                  </a:cubicBezTo>
                  <a:cubicBezTo>
                    <a:pt x="1195571" y="985286"/>
                    <a:pt x="1111584" y="1249939"/>
                    <a:pt x="1130300" y="482600"/>
                  </a:cubicBezTo>
                  <a:cubicBezTo>
                    <a:pt x="1132779" y="380942"/>
                    <a:pt x="1138767" y="279400"/>
                    <a:pt x="1143000" y="177800"/>
                  </a:cubicBezTo>
                  <a:cubicBezTo>
                    <a:pt x="1167976" y="186125"/>
                    <a:pt x="1205148" y="189853"/>
                    <a:pt x="1206500" y="228600"/>
                  </a:cubicBezTo>
                  <a:cubicBezTo>
                    <a:pt x="1218750" y="579779"/>
                    <a:pt x="1059081" y="969909"/>
                    <a:pt x="1219200" y="1282700"/>
                  </a:cubicBezTo>
                  <a:cubicBezTo>
                    <a:pt x="1300241" y="1441013"/>
                    <a:pt x="1574800" y="1291167"/>
                    <a:pt x="1752600" y="1295400"/>
                  </a:cubicBezTo>
                  <a:cubicBezTo>
                    <a:pt x="2101564" y="1277033"/>
                    <a:pt x="1977890" y="1363827"/>
                    <a:pt x="2006600" y="990600"/>
                  </a:cubicBezTo>
                  <a:cubicBezTo>
                    <a:pt x="2007627" y="977252"/>
                    <a:pt x="2015067" y="965200"/>
                    <a:pt x="2019300" y="952500"/>
                  </a:cubicBezTo>
                  <a:cubicBezTo>
                    <a:pt x="2086907" y="1053910"/>
                    <a:pt x="2023465" y="944942"/>
                    <a:pt x="2057400" y="1193800"/>
                  </a:cubicBezTo>
                  <a:cubicBezTo>
                    <a:pt x="2068689" y="1276585"/>
                    <a:pt x="2066572" y="1264591"/>
                    <a:pt x="2120900" y="1282700"/>
                  </a:cubicBezTo>
                  <a:cubicBezTo>
                    <a:pt x="2159000" y="1278467"/>
                    <a:pt x="2200913" y="1287144"/>
                    <a:pt x="2235200" y="1270000"/>
                  </a:cubicBezTo>
                  <a:cubicBezTo>
                    <a:pt x="2247174" y="1264013"/>
                    <a:pt x="2222500" y="1245287"/>
                    <a:pt x="2222500" y="1231900"/>
                  </a:cubicBezTo>
                  <a:cubicBezTo>
                    <a:pt x="2222500" y="1180924"/>
                    <a:pt x="2230967" y="1130300"/>
                    <a:pt x="2235200" y="1079500"/>
                  </a:cubicBezTo>
                  <a:cubicBezTo>
                    <a:pt x="2230967" y="833967"/>
                    <a:pt x="2229827" y="588360"/>
                    <a:pt x="2222500" y="342900"/>
                  </a:cubicBezTo>
                  <a:cubicBezTo>
                    <a:pt x="2217354" y="170504"/>
                    <a:pt x="2189086" y="276685"/>
                    <a:pt x="2222500" y="76200"/>
                  </a:cubicBezTo>
                  <a:cubicBezTo>
                    <a:pt x="2226902" y="49790"/>
                    <a:pt x="2247900" y="0"/>
                    <a:pt x="2247900" y="0"/>
                  </a:cubicBezTo>
                  <a:cubicBezTo>
                    <a:pt x="2283804" y="11968"/>
                    <a:pt x="2296663" y="4965"/>
                    <a:pt x="2298700" y="50800"/>
                  </a:cubicBezTo>
                  <a:cubicBezTo>
                    <a:pt x="2333804" y="840650"/>
                    <a:pt x="2288586" y="356060"/>
                    <a:pt x="2324100" y="711200"/>
                  </a:cubicBezTo>
                  <a:cubicBezTo>
                    <a:pt x="2348517" y="1370464"/>
                    <a:pt x="2315573" y="875847"/>
                    <a:pt x="2349500" y="1130300"/>
                  </a:cubicBezTo>
                  <a:cubicBezTo>
                    <a:pt x="2354566" y="1168298"/>
                    <a:pt x="2347963" y="1209007"/>
                    <a:pt x="2362200" y="1244600"/>
                  </a:cubicBezTo>
                  <a:cubicBezTo>
                    <a:pt x="2367172" y="1257029"/>
                    <a:pt x="2387030" y="1255531"/>
                    <a:pt x="2400300" y="1257300"/>
                  </a:cubicBezTo>
                  <a:cubicBezTo>
                    <a:pt x="2450829" y="1264037"/>
                    <a:pt x="2501751" y="1268330"/>
                    <a:pt x="2552700" y="1270000"/>
                  </a:cubicBezTo>
                  <a:cubicBezTo>
                    <a:pt x="2760065" y="1276799"/>
                    <a:pt x="2967567" y="1278467"/>
                    <a:pt x="3175000" y="1282700"/>
                  </a:cubicBezTo>
                  <a:cubicBezTo>
                    <a:pt x="3204633" y="1278467"/>
                    <a:pt x="3236546" y="1282157"/>
                    <a:pt x="3263900" y="1270000"/>
                  </a:cubicBezTo>
                  <a:cubicBezTo>
                    <a:pt x="3277848" y="1263801"/>
                    <a:pt x="3283941" y="1246192"/>
                    <a:pt x="3289300" y="1231900"/>
                  </a:cubicBezTo>
                  <a:cubicBezTo>
                    <a:pt x="3296879" y="1211689"/>
                    <a:pt x="3296765" y="1189341"/>
                    <a:pt x="3302000" y="1168400"/>
                  </a:cubicBezTo>
                  <a:cubicBezTo>
                    <a:pt x="3305247" y="1155413"/>
                    <a:pt x="3305234" y="1139766"/>
                    <a:pt x="3314700" y="1130300"/>
                  </a:cubicBezTo>
                  <a:cubicBezTo>
                    <a:pt x="3324166" y="1120834"/>
                    <a:pt x="3340100" y="1121833"/>
                    <a:pt x="3352800" y="1117600"/>
                  </a:cubicBezTo>
                  <a:cubicBezTo>
                    <a:pt x="3365500" y="1121833"/>
                    <a:pt x="3385928" y="1117871"/>
                    <a:pt x="3390900" y="1130300"/>
                  </a:cubicBezTo>
                  <a:cubicBezTo>
                    <a:pt x="3401151" y="1155928"/>
                    <a:pt x="3364574" y="1201538"/>
                    <a:pt x="3352800" y="1219200"/>
                  </a:cubicBezTo>
                  <a:cubicBezTo>
                    <a:pt x="3357033" y="1231900"/>
                    <a:pt x="3356034" y="1247834"/>
                    <a:pt x="3365500" y="1257300"/>
                  </a:cubicBezTo>
                  <a:cubicBezTo>
                    <a:pt x="3394214" y="1286014"/>
                    <a:pt x="3496797" y="1258350"/>
                    <a:pt x="3505200" y="1257300"/>
                  </a:cubicBezTo>
                  <a:cubicBezTo>
                    <a:pt x="3509433" y="1206500"/>
                    <a:pt x="3512469" y="1155586"/>
                    <a:pt x="3517900" y="1104900"/>
                  </a:cubicBezTo>
                  <a:cubicBezTo>
                    <a:pt x="3525172" y="1037028"/>
                    <a:pt x="3543300" y="901700"/>
                    <a:pt x="3543300" y="901700"/>
                  </a:cubicBezTo>
                  <a:cubicBezTo>
                    <a:pt x="3610272" y="1002158"/>
                    <a:pt x="3560326" y="913346"/>
                    <a:pt x="3581400" y="1155700"/>
                  </a:cubicBezTo>
                  <a:cubicBezTo>
                    <a:pt x="3583631" y="1181354"/>
                    <a:pt x="3588514" y="1206763"/>
                    <a:pt x="3594100" y="1231900"/>
                  </a:cubicBezTo>
                  <a:cubicBezTo>
                    <a:pt x="3662362" y="1539078"/>
                    <a:pt x="4316554" y="1270000"/>
                    <a:pt x="4457700" y="1270000"/>
                  </a:cubicBezTo>
                </a:path>
              </a:pathLst>
            </a:cu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2" name="Oval 81"/>
          <p:cNvSpPr/>
          <p:nvPr/>
        </p:nvSpPr>
        <p:spPr>
          <a:xfrm>
            <a:off x="5342036" y="3240107"/>
            <a:ext cx="1231589" cy="1208634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901039" y="4343400"/>
            <a:ext cx="3714749" cy="138499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Calibri"/>
              </a:rPr>
              <a:t>1</a:t>
            </a:r>
            <a:r>
              <a:rPr lang="en-US" baseline="30000" dirty="0">
                <a:solidFill>
                  <a:srgbClr val="0070C0"/>
                </a:solidFill>
                <a:latin typeface="Calibri"/>
              </a:rPr>
              <a:t>st</a:t>
            </a:r>
            <a:r>
              <a:rPr lang="en-US" dirty="0">
                <a:solidFill>
                  <a:srgbClr val="0070C0"/>
                </a:solidFill>
                <a:latin typeface="Calibri"/>
              </a:rPr>
              <a:t> peak should be 1s</a:t>
            </a:r>
            <a:r>
              <a:rPr lang="en-US" baseline="30000" dirty="0">
                <a:solidFill>
                  <a:srgbClr val="0070C0"/>
                </a:solidFill>
                <a:latin typeface="Calibri"/>
              </a:rPr>
              <a:t>2</a:t>
            </a:r>
            <a:r>
              <a:rPr lang="en-US" dirty="0">
                <a:solidFill>
                  <a:srgbClr val="0070C0"/>
                </a:solidFill>
                <a:latin typeface="Calibri"/>
              </a:rPr>
              <a:t> – use that height to figure out the rest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4965095" y="1988574"/>
            <a:ext cx="2677785" cy="95410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  <a:latin typeface="Calibri"/>
              </a:rPr>
              <a:t>These are out of order?! Why?! </a:t>
            </a:r>
          </a:p>
        </p:txBody>
      </p:sp>
      <p:sp>
        <p:nvSpPr>
          <p:cNvPr id="3" name="Oval 2"/>
          <p:cNvSpPr/>
          <p:nvPr/>
        </p:nvSpPr>
        <p:spPr bwMode="auto">
          <a:xfrm>
            <a:off x="1066800" y="5275218"/>
            <a:ext cx="762000" cy="744582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</a:rPr>
              <a:t>+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84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19" grpId="0" animBg="1"/>
      <p:bldP spid="67" grpId="0"/>
      <p:bldP spid="68" grpId="0"/>
      <p:bldP spid="69" grpId="0"/>
      <p:bldP spid="73" grpId="0"/>
      <p:bldP spid="74" grpId="0"/>
      <p:bldP spid="75" grpId="0"/>
      <p:bldP spid="76" grpId="0"/>
      <p:bldP spid="82" grpId="0" animBg="1"/>
      <p:bldP spid="83" grpId="0" animBg="1"/>
      <p:bldP spid="84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1331650" cy="1143000"/>
          </a:xfrm>
        </p:spPr>
        <p:txBody>
          <a:bodyPr/>
          <a:lstStyle/>
          <a:p>
            <a:pPr algn="l"/>
            <a:r>
              <a:rPr lang="en-US" b="1" u="sng" dirty="0">
                <a:latin typeface="+mn-lt"/>
              </a:rPr>
              <a:t>Scandium (1s</a:t>
            </a:r>
            <a:r>
              <a:rPr lang="en-US" b="1" u="sng" baseline="30000" dirty="0">
                <a:latin typeface="+mn-lt"/>
              </a:rPr>
              <a:t>2</a:t>
            </a:r>
            <a:r>
              <a:rPr lang="en-US" b="1" u="sng" dirty="0">
                <a:latin typeface="+mn-lt"/>
              </a:rPr>
              <a:t>2s</a:t>
            </a:r>
            <a:r>
              <a:rPr lang="en-US" b="1" u="sng" baseline="30000" dirty="0">
                <a:latin typeface="+mn-lt"/>
              </a:rPr>
              <a:t>2</a:t>
            </a:r>
            <a:r>
              <a:rPr lang="en-US" b="1" u="sng" dirty="0">
                <a:latin typeface="+mn-lt"/>
              </a:rPr>
              <a:t>2p</a:t>
            </a:r>
            <a:r>
              <a:rPr lang="en-US" b="1" u="sng" baseline="30000" dirty="0">
                <a:latin typeface="+mn-lt"/>
              </a:rPr>
              <a:t>6</a:t>
            </a:r>
            <a:r>
              <a:rPr lang="en-US" b="1" u="sng" dirty="0">
                <a:latin typeface="+mn-lt"/>
              </a:rPr>
              <a:t>3s</a:t>
            </a:r>
            <a:r>
              <a:rPr lang="en-US" b="1" u="sng" baseline="30000" dirty="0">
                <a:latin typeface="+mn-lt"/>
              </a:rPr>
              <a:t>2</a:t>
            </a:r>
            <a:r>
              <a:rPr lang="en-US" b="1" u="sng" dirty="0">
                <a:latin typeface="+mn-lt"/>
              </a:rPr>
              <a:t>3p</a:t>
            </a:r>
            <a:r>
              <a:rPr lang="en-US" b="1" u="sng" baseline="30000" dirty="0">
                <a:latin typeface="+mn-lt"/>
              </a:rPr>
              <a:t>6</a:t>
            </a:r>
            <a:r>
              <a:rPr lang="en-US" b="1" u="sng" dirty="0">
                <a:latin typeface="+mn-lt"/>
              </a:rPr>
              <a:t>4s</a:t>
            </a:r>
            <a:r>
              <a:rPr lang="en-US" b="1" u="sng" baseline="30000" dirty="0">
                <a:latin typeface="+mn-lt"/>
              </a:rPr>
              <a:t>2</a:t>
            </a:r>
            <a:r>
              <a:rPr lang="en-US" b="1" u="sng" dirty="0">
                <a:latin typeface="+mn-lt"/>
              </a:rPr>
              <a:t>3d</a:t>
            </a:r>
            <a:r>
              <a:rPr lang="en-US" b="1" u="sng" baseline="30000" dirty="0">
                <a:latin typeface="+mn-lt"/>
              </a:rPr>
              <a:t>1</a:t>
            </a:r>
            <a:r>
              <a:rPr lang="en-US" b="1" u="sng" dirty="0">
                <a:latin typeface="+mn-lt"/>
              </a:rPr>
              <a:t>)</a:t>
            </a:r>
            <a:endParaRPr lang="en-US" b="1" u="sng" baseline="300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1333500" y="2011317"/>
            <a:ext cx="0" cy="3657600"/>
          </a:xfrm>
          <a:prstGeom prst="line">
            <a:avLst/>
          </a:prstGeom>
          <a:noFill/>
          <a:ln w="5715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2" name="Straight Connector 21"/>
          <p:cNvCxnSpPr/>
          <p:nvPr/>
        </p:nvCxnSpPr>
        <p:spPr>
          <a:xfrm>
            <a:off x="1333500" y="5668917"/>
            <a:ext cx="6212432" cy="0"/>
          </a:xfrm>
          <a:prstGeom prst="line">
            <a:avLst/>
          </a:prstGeom>
          <a:noFill/>
          <a:ln w="5715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1371600" y="5751493"/>
            <a:ext cx="617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Binding energy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  <a:sym typeface="Wingdings" pitchFamily="2" charset="2"/>
              </a:rPr>
              <a:t>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 rot="16200000">
            <a:off x="-1244971" y="3718208"/>
            <a:ext cx="40799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electrons  #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926716" y="1244586"/>
            <a:ext cx="3808084" cy="954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Calibri"/>
              </a:rPr>
              <a:t>This is NOT a graph of what order things fill in!</a:t>
            </a:r>
          </a:p>
        </p:txBody>
      </p:sp>
      <p:sp>
        <p:nvSpPr>
          <p:cNvPr id="3" name="Oval 2"/>
          <p:cNvSpPr/>
          <p:nvPr/>
        </p:nvSpPr>
        <p:spPr bwMode="auto">
          <a:xfrm>
            <a:off x="1066800" y="5275218"/>
            <a:ext cx="762000" cy="744582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</a:rPr>
              <a:t>+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447001" y="4692336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2 in1s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119850" y="5070021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2 in 2s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754801" y="4700689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2 in 4s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 flipV="1">
            <a:off x="1853401" y="4230545"/>
            <a:ext cx="0" cy="455948"/>
          </a:xfrm>
          <a:prstGeom prst="straightConnector1">
            <a:avLst/>
          </a:prstGeom>
          <a:noFill/>
          <a:ln w="381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71" name="Straight Arrow Connector 70"/>
          <p:cNvCxnSpPr/>
          <p:nvPr/>
        </p:nvCxnSpPr>
        <p:spPr>
          <a:xfrm flipH="1" flipV="1">
            <a:off x="4399352" y="4165292"/>
            <a:ext cx="438549" cy="929910"/>
          </a:xfrm>
          <a:prstGeom prst="straightConnector1">
            <a:avLst/>
          </a:prstGeom>
          <a:noFill/>
          <a:ln w="381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72" name="Straight Arrow Connector 71"/>
          <p:cNvCxnSpPr/>
          <p:nvPr/>
        </p:nvCxnSpPr>
        <p:spPr>
          <a:xfrm flipH="1" flipV="1">
            <a:off x="5995822" y="4230545"/>
            <a:ext cx="914399" cy="429516"/>
          </a:xfrm>
          <a:prstGeom prst="straightConnector1">
            <a:avLst/>
          </a:prstGeom>
          <a:noFill/>
          <a:ln w="381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2908849" y="5095202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6 in 2p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769502" y="4725870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2 in 3s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633104" y="5117068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6 in 3p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835163" y="4932402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1 in 3d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 flipH="1" flipV="1">
            <a:off x="2908849" y="4216594"/>
            <a:ext cx="205265" cy="878608"/>
          </a:xfrm>
          <a:prstGeom prst="straightConnector1">
            <a:avLst/>
          </a:prstGeom>
          <a:noFill/>
          <a:ln w="381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78" name="Straight Arrow Connector 77"/>
          <p:cNvCxnSpPr>
            <a:stCxn id="74" idx="0"/>
          </p:cNvCxnSpPr>
          <p:nvPr/>
        </p:nvCxnSpPr>
        <p:spPr>
          <a:xfrm flipH="1" flipV="1">
            <a:off x="4034708" y="4230545"/>
            <a:ext cx="129294" cy="495325"/>
          </a:xfrm>
          <a:prstGeom prst="straightConnector1">
            <a:avLst/>
          </a:prstGeom>
          <a:noFill/>
          <a:ln w="381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79" name="Straight Arrow Connector 78"/>
          <p:cNvCxnSpPr/>
          <p:nvPr/>
        </p:nvCxnSpPr>
        <p:spPr>
          <a:xfrm flipH="1" flipV="1">
            <a:off x="5744198" y="4139671"/>
            <a:ext cx="389103" cy="792731"/>
          </a:xfrm>
          <a:prstGeom prst="straightConnector1">
            <a:avLst/>
          </a:prstGeom>
          <a:noFill/>
          <a:ln w="381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80" name="Straight Arrow Connector 79"/>
          <p:cNvCxnSpPr/>
          <p:nvPr/>
        </p:nvCxnSpPr>
        <p:spPr>
          <a:xfrm flipV="1">
            <a:off x="2603500" y="4178494"/>
            <a:ext cx="0" cy="880882"/>
          </a:xfrm>
          <a:prstGeom prst="straightConnector1">
            <a:avLst/>
          </a:prstGeom>
          <a:noFill/>
          <a:ln w="381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81" name="Freeform 80"/>
          <p:cNvSpPr/>
          <p:nvPr/>
        </p:nvSpPr>
        <p:spPr>
          <a:xfrm>
            <a:off x="1371600" y="2361458"/>
            <a:ext cx="5791200" cy="1845306"/>
          </a:xfrm>
          <a:custGeom>
            <a:avLst/>
            <a:gdLst>
              <a:gd name="connsiteX0" fmla="*/ 0 w 4457700"/>
              <a:gd name="connsiteY0" fmla="*/ 1333500 h 1379053"/>
              <a:gd name="connsiteX1" fmla="*/ 304800 w 4457700"/>
              <a:gd name="connsiteY1" fmla="*/ 1320800 h 1379053"/>
              <a:gd name="connsiteX2" fmla="*/ 317500 w 4457700"/>
              <a:gd name="connsiteY2" fmla="*/ 1282700 h 1379053"/>
              <a:gd name="connsiteX3" fmla="*/ 355600 w 4457700"/>
              <a:gd name="connsiteY3" fmla="*/ 1244600 h 1379053"/>
              <a:gd name="connsiteX4" fmla="*/ 381000 w 4457700"/>
              <a:gd name="connsiteY4" fmla="*/ 1168400 h 1379053"/>
              <a:gd name="connsiteX5" fmla="*/ 393700 w 4457700"/>
              <a:gd name="connsiteY5" fmla="*/ 1054100 h 1379053"/>
              <a:gd name="connsiteX6" fmla="*/ 431800 w 4457700"/>
              <a:gd name="connsiteY6" fmla="*/ 1028700 h 1379053"/>
              <a:gd name="connsiteX7" fmla="*/ 431800 w 4457700"/>
              <a:gd name="connsiteY7" fmla="*/ 1295400 h 1379053"/>
              <a:gd name="connsiteX8" fmla="*/ 482600 w 4457700"/>
              <a:gd name="connsiteY8" fmla="*/ 1308100 h 1379053"/>
              <a:gd name="connsiteX9" fmla="*/ 850900 w 4457700"/>
              <a:gd name="connsiteY9" fmla="*/ 1295400 h 1379053"/>
              <a:gd name="connsiteX10" fmla="*/ 863600 w 4457700"/>
              <a:gd name="connsiteY10" fmla="*/ 1257300 h 1379053"/>
              <a:gd name="connsiteX11" fmla="*/ 914400 w 4457700"/>
              <a:gd name="connsiteY11" fmla="*/ 1028700 h 1379053"/>
              <a:gd name="connsiteX12" fmla="*/ 927100 w 4457700"/>
              <a:gd name="connsiteY12" fmla="*/ 1244600 h 1379053"/>
              <a:gd name="connsiteX13" fmla="*/ 939800 w 4457700"/>
              <a:gd name="connsiteY13" fmla="*/ 1282700 h 1379053"/>
              <a:gd name="connsiteX14" fmla="*/ 1104900 w 4457700"/>
              <a:gd name="connsiteY14" fmla="*/ 1257300 h 1379053"/>
              <a:gd name="connsiteX15" fmla="*/ 1130300 w 4457700"/>
              <a:gd name="connsiteY15" fmla="*/ 482600 h 1379053"/>
              <a:gd name="connsiteX16" fmla="*/ 1143000 w 4457700"/>
              <a:gd name="connsiteY16" fmla="*/ 177800 h 1379053"/>
              <a:gd name="connsiteX17" fmla="*/ 1206500 w 4457700"/>
              <a:gd name="connsiteY17" fmla="*/ 228600 h 1379053"/>
              <a:gd name="connsiteX18" fmla="*/ 1219200 w 4457700"/>
              <a:gd name="connsiteY18" fmla="*/ 1282700 h 1379053"/>
              <a:gd name="connsiteX19" fmla="*/ 1752600 w 4457700"/>
              <a:gd name="connsiteY19" fmla="*/ 1295400 h 1379053"/>
              <a:gd name="connsiteX20" fmla="*/ 2006600 w 4457700"/>
              <a:gd name="connsiteY20" fmla="*/ 990600 h 1379053"/>
              <a:gd name="connsiteX21" fmla="*/ 2019300 w 4457700"/>
              <a:gd name="connsiteY21" fmla="*/ 952500 h 1379053"/>
              <a:gd name="connsiteX22" fmla="*/ 2057400 w 4457700"/>
              <a:gd name="connsiteY22" fmla="*/ 1193800 h 1379053"/>
              <a:gd name="connsiteX23" fmla="*/ 2120900 w 4457700"/>
              <a:gd name="connsiteY23" fmla="*/ 1282700 h 1379053"/>
              <a:gd name="connsiteX24" fmla="*/ 2235200 w 4457700"/>
              <a:gd name="connsiteY24" fmla="*/ 1270000 h 1379053"/>
              <a:gd name="connsiteX25" fmla="*/ 2222500 w 4457700"/>
              <a:gd name="connsiteY25" fmla="*/ 1231900 h 1379053"/>
              <a:gd name="connsiteX26" fmla="*/ 2235200 w 4457700"/>
              <a:gd name="connsiteY26" fmla="*/ 1079500 h 1379053"/>
              <a:gd name="connsiteX27" fmla="*/ 2222500 w 4457700"/>
              <a:gd name="connsiteY27" fmla="*/ 342900 h 1379053"/>
              <a:gd name="connsiteX28" fmla="*/ 2222500 w 4457700"/>
              <a:gd name="connsiteY28" fmla="*/ 76200 h 1379053"/>
              <a:gd name="connsiteX29" fmla="*/ 2247900 w 4457700"/>
              <a:gd name="connsiteY29" fmla="*/ 0 h 1379053"/>
              <a:gd name="connsiteX30" fmla="*/ 2298700 w 4457700"/>
              <a:gd name="connsiteY30" fmla="*/ 50800 h 1379053"/>
              <a:gd name="connsiteX31" fmla="*/ 2324100 w 4457700"/>
              <a:gd name="connsiteY31" fmla="*/ 711200 h 1379053"/>
              <a:gd name="connsiteX32" fmla="*/ 2349500 w 4457700"/>
              <a:gd name="connsiteY32" fmla="*/ 1130300 h 1379053"/>
              <a:gd name="connsiteX33" fmla="*/ 2362200 w 4457700"/>
              <a:gd name="connsiteY33" fmla="*/ 1244600 h 1379053"/>
              <a:gd name="connsiteX34" fmla="*/ 2400300 w 4457700"/>
              <a:gd name="connsiteY34" fmla="*/ 1257300 h 1379053"/>
              <a:gd name="connsiteX35" fmla="*/ 2552700 w 4457700"/>
              <a:gd name="connsiteY35" fmla="*/ 1270000 h 1379053"/>
              <a:gd name="connsiteX36" fmla="*/ 3175000 w 4457700"/>
              <a:gd name="connsiteY36" fmla="*/ 1282700 h 1379053"/>
              <a:gd name="connsiteX37" fmla="*/ 3263900 w 4457700"/>
              <a:gd name="connsiteY37" fmla="*/ 1270000 h 1379053"/>
              <a:gd name="connsiteX38" fmla="*/ 3289300 w 4457700"/>
              <a:gd name="connsiteY38" fmla="*/ 1231900 h 1379053"/>
              <a:gd name="connsiteX39" fmla="*/ 3302000 w 4457700"/>
              <a:gd name="connsiteY39" fmla="*/ 1168400 h 1379053"/>
              <a:gd name="connsiteX40" fmla="*/ 3314700 w 4457700"/>
              <a:gd name="connsiteY40" fmla="*/ 1130300 h 1379053"/>
              <a:gd name="connsiteX41" fmla="*/ 3352800 w 4457700"/>
              <a:gd name="connsiteY41" fmla="*/ 1117600 h 1379053"/>
              <a:gd name="connsiteX42" fmla="*/ 3390900 w 4457700"/>
              <a:gd name="connsiteY42" fmla="*/ 1130300 h 1379053"/>
              <a:gd name="connsiteX43" fmla="*/ 3352800 w 4457700"/>
              <a:gd name="connsiteY43" fmla="*/ 1219200 h 1379053"/>
              <a:gd name="connsiteX44" fmla="*/ 3365500 w 4457700"/>
              <a:gd name="connsiteY44" fmla="*/ 1257300 h 1379053"/>
              <a:gd name="connsiteX45" fmla="*/ 3505200 w 4457700"/>
              <a:gd name="connsiteY45" fmla="*/ 1257300 h 1379053"/>
              <a:gd name="connsiteX46" fmla="*/ 3517900 w 4457700"/>
              <a:gd name="connsiteY46" fmla="*/ 1104900 h 1379053"/>
              <a:gd name="connsiteX47" fmla="*/ 3543300 w 4457700"/>
              <a:gd name="connsiteY47" fmla="*/ 901700 h 1379053"/>
              <a:gd name="connsiteX48" fmla="*/ 3581400 w 4457700"/>
              <a:gd name="connsiteY48" fmla="*/ 1155700 h 1379053"/>
              <a:gd name="connsiteX49" fmla="*/ 3594100 w 4457700"/>
              <a:gd name="connsiteY49" fmla="*/ 1231900 h 1379053"/>
              <a:gd name="connsiteX50" fmla="*/ 4457700 w 4457700"/>
              <a:gd name="connsiteY50" fmla="*/ 1270000 h 1379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4457700" h="1379053">
                <a:moveTo>
                  <a:pt x="0" y="1333500"/>
                </a:moveTo>
                <a:cubicBezTo>
                  <a:pt x="101600" y="1329267"/>
                  <a:pt x="204389" y="1336866"/>
                  <a:pt x="304800" y="1320800"/>
                </a:cubicBezTo>
                <a:cubicBezTo>
                  <a:pt x="318019" y="1318685"/>
                  <a:pt x="310074" y="1293839"/>
                  <a:pt x="317500" y="1282700"/>
                </a:cubicBezTo>
                <a:cubicBezTo>
                  <a:pt x="327463" y="1267756"/>
                  <a:pt x="342900" y="1257300"/>
                  <a:pt x="355600" y="1244600"/>
                </a:cubicBezTo>
                <a:cubicBezTo>
                  <a:pt x="364067" y="1219200"/>
                  <a:pt x="378043" y="1195010"/>
                  <a:pt x="381000" y="1168400"/>
                </a:cubicBezTo>
                <a:cubicBezTo>
                  <a:pt x="385233" y="1130300"/>
                  <a:pt x="380599" y="1090126"/>
                  <a:pt x="393700" y="1054100"/>
                </a:cubicBezTo>
                <a:cubicBezTo>
                  <a:pt x="398916" y="1039755"/>
                  <a:pt x="419100" y="1037167"/>
                  <a:pt x="431800" y="1028700"/>
                </a:cubicBezTo>
                <a:cubicBezTo>
                  <a:pt x="412492" y="1125240"/>
                  <a:pt x="396684" y="1176005"/>
                  <a:pt x="431800" y="1295400"/>
                </a:cubicBezTo>
                <a:cubicBezTo>
                  <a:pt x="436725" y="1312145"/>
                  <a:pt x="465667" y="1303867"/>
                  <a:pt x="482600" y="1308100"/>
                </a:cubicBezTo>
                <a:cubicBezTo>
                  <a:pt x="605367" y="1303867"/>
                  <a:pt x="729138" y="1311635"/>
                  <a:pt x="850900" y="1295400"/>
                </a:cubicBezTo>
                <a:cubicBezTo>
                  <a:pt x="864170" y="1293631"/>
                  <a:pt x="862268" y="1270621"/>
                  <a:pt x="863600" y="1257300"/>
                </a:cubicBezTo>
                <a:cubicBezTo>
                  <a:pt x="886852" y="1024781"/>
                  <a:pt x="806095" y="1064802"/>
                  <a:pt x="914400" y="1028700"/>
                </a:cubicBezTo>
                <a:cubicBezTo>
                  <a:pt x="918633" y="1100667"/>
                  <a:pt x="919927" y="1172867"/>
                  <a:pt x="927100" y="1244600"/>
                </a:cubicBezTo>
                <a:cubicBezTo>
                  <a:pt x="928432" y="1257921"/>
                  <a:pt x="926447" y="1281746"/>
                  <a:pt x="939800" y="1282700"/>
                </a:cubicBezTo>
                <a:cubicBezTo>
                  <a:pt x="995339" y="1286667"/>
                  <a:pt x="1049867" y="1265767"/>
                  <a:pt x="1104900" y="1257300"/>
                </a:cubicBezTo>
                <a:cubicBezTo>
                  <a:pt x="1195571" y="985286"/>
                  <a:pt x="1111584" y="1249939"/>
                  <a:pt x="1130300" y="482600"/>
                </a:cubicBezTo>
                <a:cubicBezTo>
                  <a:pt x="1132779" y="380942"/>
                  <a:pt x="1138767" y="279400"/>
                  <a:pt x="1143000" y="177800"/>
                </a:cubicBezTo>
                <a:cubicBezTo>
                  <a:pt x="1167976" y="186125"/>
                  <a:pt x="1205148" y="189853"/>
                  <a:pt x="1206500" y="228600"/>
                </a:cubicBezTo>
                <a:cubicBezTo>
                  <a:pt x="1218750" y="579779"/>
                  <a:pt x="1059081" y="969909"/>
                  <a:pt x="1219200" y="1282700"/>
                </a:cubicBezTo>
                <a:cubicBezTo>
                  <a:pt x="1300241" y="1441013"/>
                  <a:pt x="1574800" y="1291167"/>
                  <a:pt x="1752600" y="1295400"/>
                </a:cubicBezTo>
                <a:cubicBezTo>
                  <a:pt x="2101564" y="1277033"/>
                  <a:pt x="1977890" y="1363827"/>
                  <a:pt x="2006600" y="990600"/>
                </a:cubicBezTo>
                <a:cubicBezTo>
                  <a:pt x="2007627" y="977252"/>
                  <a:pt x="2015067" y="965200"/>
                  <a:pt x="2019300" y="952500"/>
                </a:cubicBezTo>
                <a:cubicBezTo>
                  <a:pt x="2086907" y="1053910"/>
                  <a:pt x="2023465" y="944942"/>
                  <a:pt x="2057400" y="1193800"/>
                </a:cubicBezTo>
                <a:cubicBezTo>
                  <a:pt x="2068689" y="1276585"/>
                  <a:pt x="2066572" y="1264591"/>
                  <a:pt x="2120900" y="1282700"/>
                </a:cubicBezTo>
                <a:cubicBezTo>
                  <a:pt x="2159000" y="1278467"/>
                  <a:pt x="2200913" y="1287144"/>
                  <a:pt x="2235200" y="1270000"/>
                </a:cubicBezTo>
                <a:cubicBezTo>
                  <a:pt x="2247174" y="1264013"/>
                  <a:pt x="2222500" y="1245287"/>
                  <a:pt x="2222500" y="1231900"/>
                </a:cubicBezTo>
                <a:cubicBezTo>
                  <a:pt x="2222500" y="1180924"/>
                  <a:pt x="2230967" y="1130300"/>
                  <a:pt x="2235200" y="1079500"/>
                </a:cubicBezTo>
                <a:cubicBezTo>
                  <a:pt x="2230967" y="833967"/>
                  <a:pt x="2229827" y="588360"/>
                  <a:pt x="2222500" y="342900"/>
                </a:cubicBezTo>
                <a:cubicBezTo>
                  <a:pt x="2217354" y="170504"/>
                  <a:pt x="2189086" y="276685"/>
                  <a:pt x="2222500" y="76200"/>
                </a:cubicBezTo>
                <a:cubicBezTo>
                  <a:pt x="2226902" y="49790"/>
                  <a:pt x="2247900" y="0"/>
                  <a:pt x="2247900" y="0"/>
                </a:cubicBezTo>
                <a:cubicBezTo>
                  <a:pt x="2283804" y="11968"/>
                  <a:pt x="2296663" y="4965"/>
                  <a:pt x="2298700" y="50800"/>
                </a:cubicBezTo>
                <a:cubicBezTo>
                  <a:pt x="2333804" y="840650"/>
                  <a:pt x="2288586" y="356060"/>
                  <a:pt x="2324100" y="711200"/>
                </a:cubicBezTo>
                <a:cubicBezTo>
                  <a:pt x="2348517" y="1370464"/>
                  <a:pt x="2315573" y="875847"/>
                  <a:pt x="2349500" y="1130300"/>
                </a:cubicBezTo>
                <a:cubicBezTo>
                  <a:pt x="2354566" y="1168298"/>
                  <a:pt x="2347963" y="1209007"/>
                  <a:pt x="2362200" y="1244600"/>
                </a:cubicBezTo>
                <a:cubicBezTo>
                  <a:pt x="2367172" y="1257029"/>
                  <a:pt x="2387030" y="1255531"/>
                  <a:pt x="2400300" y="1257300"/>
                </a:cubicBezTo>
                <a:cubicBezTo>
                  <a:pt x="2450829" y="1264037"/>
                  <a:pt x="2501751" y="1268330"/>
                  <a:pt x="2552700" y="1270000"/>
                </a:cubicBezTo>
                <a:cubicBezTo>
                  <a:pt x="2760065" y="1276799"/>
                  <a:pt x="2967567" y="1278467"/>
                  <a:pt x="3175000" y="1282700"/>
                </a:cubicBezTo>
                <a:cubicBezTo>
                  <a:pt x="3204633" y="1278467"/>
                  <a:pt x="3236546" y="1282157"/>
                  <a:pt x="3263900" y="1270000"/>
                </a:cubicBezTo>
                <a:cubicBezTo>
                  <a:pt x="3277848" y="1263801"/>
                  <a:pt x="3283941" y="1246192"/>
                  <a:pt x="3289300" y="1231900"/>
                </a:cubicBezTo>
                <a:cubicBezTo>
                  <a:pt x="3296879" y="1211689"/>
                  <a:pt x="3296765" y="1189341"/>
                  <a:pt x="3302000" y="1168400"/>
                </a:cubicBezTo>
                <a:cubicBezTo>
                  <a:pt x="3305247" y="1155413"/>
                  <a:pt x="3305234" y="1139766"/>
                  <a:pt x="3314700" y="1130300"/>
                </a:cubicBezTo>
                <a:cubicBezTo>
                  <a:pt x="3324166" y="1120834"/>
                  <a:pt x="3340100" y="1121833"/>
                  <a:pt x="3352800" y="1117600"/>
                </a:cubicBezTo>
                <a:cubicBezTo>
                  <a:pt x="3365500" y="1121833"/>
                  <a:pt x="3385928" y="1117871"/>
                  <a:pt x="3390900" y="1130300"/>
                </a:cubicBezTo>
                <a:cubicBezTo>
                  <a:pt x="3401151" y="1155928"/>
                  <a:pt x="3364574" y="1201538"/>
                  <a:pt x="3352800" y="1219200"/>
                </a:cubicBezTo>
                <a:cubicBezTo>
                  <a:pt x="3357033" y="1231900"/>
                  <a:pt x="3356034" y="1247834"/>
                  <a:pt x="3365500" y="1257300"/>
                </a:cubicBezTo>
                <a:cubicBezTo>
                  <a:pt x="3394214" y="1286014"/>
                  <a:pt x="3496797" y="1258350"/>
                  <a:pt x="3505200" y="1257300"/>
                </a:cubicBezTo>
                <a:cubicBezTo>
                  <a:pt x="3509433" y="1206500"/>
                  <a:pt x="3512469" y="1155586"/>
                  <a:pt x="3517900" y="1104900"/>
                </a:cubicBezTo>
                <a:cubicBezTo>
                  <a:pt x="3525172" y="1037028"/>
                  <a:pt x="3543300" y="901700"/>
                  <a:pt x="3543300" y="901700"/>
                </a:cubicBezTo>
                <a:cubicBezTo>
                  <a:pt x="3610272" y="1002158"/>
                  <a:pt x="3560326" y="913346"/>
                  <a:pt x="3581400" y="1155700"/>
                </a:cubicBezTo>
                <a:cubicBezTo>
                  <a:pt x="3583631" y="1181354"/>
                  <a:pt x="3588514" y="1206763"/>
                  <a:pt x="3594100" y="1231900"/>
                </a:cubicBezTo>
                <a:cubicBezTo>
                  <a:pt x="3662362" y="1539078"/>
                  <a:pt x="4316554" y="1270000"/>
                  <a:pt x="4457700" y="1270000"/>
                </a:cubicBezTo>
              </a:path>
            </a:pathLst>
          </a:cu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2" name="Oval 81"/>
          <p:cNvSpPr/>
          <p:nvPr/>
        </p:nvSpPr>
        <p:spPr>
          <a:xfrm>
            <a:off x="5342036" y="3240107"/>
            <a:ext cx="1231589" cy="1208634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965095" y="1988574"/>
            <a:ext cx="2677785" cy="95410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  <a:latin typeface="Calibri"/>
              </a:rPr>
              <a:t>These are out of order?! Why?!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926716" y="2387586"/>
            <a:ext cx="3808084" cy="138499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Calibri"/>
              </a:rPr>
              <a:t>This is a graph of the energy it takes to REMOVE electrons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926716" y="3968822"/>
            <a:ext cx="3808084" cy="224676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3d shield 4s so it’s easier (takes less energy) to remove 4s electrons compared to 3d electrons.</a:t>
            </a:r>
          </a:p>
        </p:txBody>
      </p:sp>
      <p:pic>
        <p:nvPicPr>
          <p:cNvPr id="2" name="Picture 1" descr="A cartoon of a glue bottle&#10;&#10;Description automatically generated with low confidence">
            <a:extLst>
              <a:ext uri="{FF2B5EF4-FFF2-40B4-BE49-F238E27FC236}">
                <a16:creationId xmlns:a16="http://schemas.microsoft.com/office/drawing/2014/main" id="{D6D2667B-C47E-215F-DB82-D541FE95CB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68953">
            <a:off x="10966098" y="151815"/>
            <a:ext cx="662764" cy="132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083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</p:bld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5475</TotalTime>
  <Words>734</Words>
  <Application>Microsoft Office PowerPoint</Application>
  <PresentationFormat>Widescreen</PresentationFormat>
  <Paragraphs>136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Comic Sans MS</vt:lpstr>
      <vt:lpstr>Impact</vt:lpstr>
      <vt:lpstr>1_Default Design</vt:lpstr>
      <vt:lpstr>N19 – Atomic Structure and Periodicity</vt:lpstr>
      <vt:lpstr>N19 – Atomic Structure and Periodicity</vt:lpstr>
      <vt:lpstr>Photoelectron Spectroscopy</vt:lpstr>
      <vt:lpstr>PES Data</vt:lpstr>
      <vt:lpstr>Hydrogen vs. Helium</vt:lpstr>
      <vt:lpstr>Hydrogen vs. Helium</vt:lpstr>
      <vt:lpstr>Oxygen – 1s22s22p4</vt:lpstr>
      <vt:lpstr>Scandium (1s22s22p63s23p64s23d1)</vt:lpstr>
      <vt:lpstr>Scandium (1s22s22p63s23p64s23d1)</vt:lpstr>
      <vt:lpstr>Example #1</vt:lpstr>
      <vt:lpstr>Example #2</vt:lpstr>
      <vt:lpstr>Example #3</vt:lpstr>
      <vt:lpstr>Link to YouTube Presentation</vt:lpstr>
    </vt:vector>
  </TitlesOfParts>
  <Company>Independent Web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Allan</dc:creator>
  <cp:lastModifiedBy>Farmer, Stephanie [DH]</cp:lastModifiedBy>
  <cp:revision>179</cp:revision>
  <cp:lastPrinted>2018-10-08T20:25:31Z</cp:lastPrinted>
  <dcterms:created xsi:type="dcterms:W3CDTF">2006-06-20T23:17:27Z</dcterms:created>
  <dcterms:modified xsi:type="dcterms:W3CDTF">2024-11-12T22:52:47Z</dcterms:modified>
</cp:coreProperties>
</file>