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7" r:id="rId2"/>
    <p:sldId id="260" r:id="rId3"/>
    <p:sldId id="316" r:id="rId4"/>
    <p:sldId id="317" r:id="rId5"/>
    <p:sldId id="343" r:id="rId6"/>
    <p:sldId id="318" r:id="rId7"/>
    <p:sldId id="338" r:id="rId8"/>
    <p:sldId id="342" r:id="rId9"/>
    <p:sldId id="341" r:id="rId10"/>
    <p:sldId id="321" r:id="rId11"/>
    <p:sldId id="261" r:id="rId12"/>
    <p:sldId id="263" r:id="rId13"/>
    <p:sldId id="344" r:id="rId14"/>
    <p:sldId id="264" r:id="rId15"/>
    <p:sldId id="329" r:id="rId16"/>
    <p:sldId id="33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  <a:srgbClr val="FF33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586"/>
  </p:normalViewPr>
  <p:slideViewPr>
    <p:cSldViewPr>
      <p:cViewPr varScale="1">
        <p:scale>
          <a:sx n="102" d="100"/>
          <a:sy n="102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98D79-B8ED-4D35-889D-4ACB6B48429D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9692A-CB2B-47A0-BE49-BFD69A82E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1BF6154-BABA-8941-9B8D-13FD6765B7D6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081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2AA2-9D4C-4A35-921A-5ECDBD61F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FE964-D218-4C53-9E0D-5179B0F8E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CD25-1406-44CD-A146-3652853F0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B7CCFC-6107-49AA-BFF6-2759F8866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E0D756-5049-4817-968A-3520F516A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011BF-DC55-4589-9D86-3BACF8349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C81CB-8733-4FE2-959C-0F77DEA20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DDDE5-71B2-4011-B986-3A77DD801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57B35-31D5-48AD-B9D2-6C0B7E6A3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3F2B0-3790-4BEA-A3B0-7F0054605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3C9AB-CA4C-46C7-B7FB-95B56A8EB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10B5C-1AC7-492C-932F-E3E2A9C25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8FBAF-81A1-43D3-AD39-7ABC61425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E28081A-3C72-4DB9-9736-8ABA16800E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9800"/>
            <a:ext cx="8458200" cy="1828800"/>
          </a:xfrm>
        </p:spPr>
        <p:txBody>
          <a:bodyPr/>
          <a:lstStyle/>
          <a:p>
            <a:r>
              <a:rPr lang="en-US" sz="4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Bonding – </a:t>
            </a:r>
            <a:r>
              <a:rPr lang="en-US" sz="48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Concepts</a:t>
            </a:r>
            <a:br>
              <a:rPr lang="en-US" sz="48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sz="4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Coulomb’s Law, </a:t>
            </a:r>
            <a:r>
              <a:rPr lang="en-US" sz="32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Lattice Energy, Bond E</a:t>
            </a:r>
            <a:endParaRPr lang="en-US" sz="4800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685800"/>
          </a:xfrm>
        </p:spPr>
        <p:txBody>
          <a:bodyPr/>
          <a:lstStyle/>
          <a:p>
            <a:r>
              <a:rPr lang="en-US" sz="3200"/>
              <a:t>Estimate </a:t>
            </a:r>
            <a:r>
              <a:rPr lang="en-US" sz="3200">
                <a:sym typeface="Symbol" pitchFamily="18" charset="2"/>
              </a:rPr>
              <a:t>H</a:t>
            </a:r>
            <a:r>
              <a:rPr lang="en-US" sz="3200" baseline="-25000">
                <a:sym typeface="Symbol" pitchFamily="18" charset="2"/>
              </a:rPr>
              <a:t>f</a:t>
            </a:r>
            <a:r>
              <a:rPr lang="en-US" sz="3200">
                <a:sym typeface="Symbol" pitchFamily="18" charset="2"/>
              </a:rPr>
              <a:t> for Sodium Chloride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09800" y="6858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Na(s) + ½ Cl</a:t>
            </a:r>
            <a:r>
              <a:rPr lang="en-US" b="1" baseline="-2500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rgbClr val="FFFF00"/>
                </a:solidFill>
                <a:sym typeface="Symbol" pitchFamily="18" charset="2"/>
              </a:rPr>
              <a:t>(g) </a:t>
            </a:r>
            <a:r>
              <a:rPr lang="en-US" b="1">
                <a:solidFill>
                  <a:srgbClr val="FFFF00"/>
                </a:solidFill>
                <a:sym typeface="Wingdings" pitchFamily="2" charset="2"/>
              </a:rPr>
              <a:t> NaCl(s)</a:t>
            </a:r>
            <a:endParaRPr lang="en-US" b="1">
              <a:solidFill>
                <a:srgbClr val="FFFF00"/>
              </a:solidFill>
              <a:sym typeface="Symbol" pitchFamily="18" charset="2"/>
            </a:endParaRPr>
          </a:p>
        </p:txBody>
      </p:sp>
      <p:graphicFrame>
        <p:nvGraphicFramePr>
          <p:cNvPr id="72785" name="Group 81"/>
          <p:cNvGraphicFramePr>
            <a:graphicFrameLocks noGrp="1"/>
          </p:cNvGraphicFramePr>
          <p:nvPr>
            <p:ph idx="1"/>
          </p:nvPr>
        </p:nvGraphicFramePr>
        <p:xfrm>
          <a:off x="1447800" y="1371600"/>
          <a:ext cx="6248400" cy="198120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Lattice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-786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Ionization Energy for 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495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Electron Affinity for 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-349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Bond energy of Cl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239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Enthalpy of sublimation for 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109 kJ/mol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86" name="Text Box 82"/>
          <p:cNvSpPr txBox="1">
            <a:spLocks noChangeArrowheads="1"/>
          </p:cNvSpPr>
          <p:nvPr/>
        </p:nvSpPr>
        <p:spPr bwMode="auto">
          <a:xfrm>
            <a:off x="2057400" y="3581400"/>
            <a:ext cx="531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Na(s) </a:t>
            </a:r>
            <a:r>
              <a:rPr lang="en-US" sz="2400">
                <a:sym typeface="Wingdings" pitchFamily="2" charset="2"/>
              </a:rPr>
              <a:t> Na(g)                     + 109 kJ</a:t>
            </a:r>
            <a:endParaRPr lang="en-US" sz="2400"/>
          </a:p>
        </p:txBody>
      </p:sp>
      <p:sp>
        <p:nvSpPr>
          <p:cNvPr id="72787" name="Text Box 83"/>
          <p:cNvSpPr txBox="1">
            <a:spLocks noChangeArrowheads="1"/>
          </p:cNvSpPr>
          <p:nvPr/>
        </p:nvSpPr>
        <p:spPr bwMode="auto">
          <a:xfrm>
            <a:off x="2057400" y="3962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Na(g) </a:t>
            </a:r>
            <a:r>
              <a:rPr lang="en-US" sz="2400">
                <a:sym typeface="Wingdings" pitchFamily="2" charset="2"/>
              </a:rPr>
              <a:t> Na</a:t>
            </a:r>
            <a:r>
              <a:rPr lang="en-US" sz="2400" baseline="30000">
                <a:sym typeface="Wingdings" pitchFamily="2" charset="2"/>
              </a:rPr>
              <a:t>+</a:t>
            </a:r>
            <a:r>
              <a:rPr lang="en-US" sz="2400">
                <a:sym typeface="Wingdings" pitchFamily="2" charset="2"/>
              </a:rPr>
              <a:t>(g) + e</a:t>
            </a:r>
            <a:r>
              <a:rPr lang="en-US" sz="2400" baseline="30000">
                <a:sym typeface="Wingdings" pitchFamily="2" charset="2"/>
              </a:rPr>
              <a:t>-</a:t>
            </a:r>
            <a:r>
              <a:rPr lang="en-US" sz="2400">
                <a:sym typeface="Wingdings" pitchFamily="2" charset="2"/>
              </a:rPr>
              <a:t>             + 495 kJ</a:t>
            </a:r>
            <a:endParaRPr lang="en-US" sz="2400"/>
          </a:p>
        </p:txBody>
      </p:sp>
      <p:sp>
        <p:nvSpPr>
          <p:cNvPr id="72789" name="Text Box 85"/>
          <p:cNvSpPr txBox="1">
            <a:spLocks noChangeArrowheads="1"/>
          </p:cNvSpPr>
          <p:nvPr/>
        </p:nvSpPr>
        <p:spPr bwMode="auto">
          <a:xfrm>
            <a:off x="1752600" y="4389438"/>
            <a:ext cx="577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½ Cl</a:t>
            </a:r>
            <a:r>
              <a:rPr lang="en-US" sz="2400" baseline="-25000"/>
              <a:t>2</a:t>
            </a:r>
            <a:r>
              <a:rPr lang="en-US" sz="2400"/>
              <a:t>(g) </a:t>
            </a:r>
            <a:r>
              <a:rPr lang="en-US" sz="2400">
                <a:sym typeface="Wingdings" pitchFamily="2" charset="2"/>
              </a:rPr>
              <a:t> Cl(g)                   + ½(239 kJ)</a:t>
            </a:r>
            <a:endParaRPr lang="en-US" sz="2400"/>
          </a:p>
        </p:txBody>
      </p:sp>
      <p:sp>
        <p:nvSpPr>
          <p:cNvPr id="72790" name="Text Box 86"/>
          <p:cNvSpPr txBox="1">
            <a:spLocks noChangeArrowheads="1"/>
          </p:cNvSpPr>
          <p:nvPr/>
        </p:nvSpPr>
        <p:spPr bwMode="auto">
          <a:xfrm>
            <a:off x="1600200" y="4800600"/>
            <a:ext cx="618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Cl(g) + e</a:t>
            </a:r>
            <a:r>
              <a:rPr lang="en-US" sz="2400" baseline="30000"/>
              <a:t>-</a:t>
            </a:r>
            <a:r>
              <a:rPr lang="en-US" sz="2400"/>
              <a:t> </a:t>
            </a:r>
            <a:r>
              <a:rPr lang="en-US" sz="2400">
                <a:sym typeface="Wingdings" pitchFamily="2" charset="2"/>
              </a:rPr>
              <a:t> Cl</a:t>
            </a:r>
            <a:r>
              <a:rPr lang="en-US" sz="2400" baseline="30000">
                <a:sym typeface="Wingdings" pitchFamily="2" charset="2"/>
              </a:rPr>
              <a:t>-</a:t>
            </a:r>
            <a:r>
              <a:rPr lang="en-US" sz="2400">
                <a:sym typeface="Wingdings" pitchFamily="2" charset="2"/>
              </a:rPr>
              <a:t>(g)                      - 349 kJ</a:t>
            </a:r>
            <a:endParaRPr lang="en-US" sz="2400"/>
          </a:p>
        </p:txBody>
      </p:sp>
      <p:sp>
        <p:nvSpPr>
          <p:cNvPr id="72791" name="Text Box 87"/>
          <p:cNvSpPr txBox="1">
            <a:spLocks noChangeArrowheads="1"/>
          </p:cNvSpPr>
          <p:nvPr/>
        </p:nvSpPr>
        <p:spPr bwMode="auto">
          <a:xfrm>
            <a:off x="838200" y="5257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Na</a:t>
            </a:r>
            <a:r>
              <a:rPr lang="en-US" sz="2400" baseline="30000"/>
              <a:t>+</a:t>
            </a:r>
            <a:r>
              <a:rPr lang="en-US" sz="2400"/>
              <a:t>(g) + Cl</a:t>
            </a:r>
            <a:r>
              <a:rPr lang="en-US" sz="2400" baseline="30000"/>
              <a:t>-</a:t>
            </a:r>
            <a:r>
              <a:rPr lang="en-US" sz="2400"/>
              <a:t>(g) </a:t>
            </a:r>
            <a:r>
              <a:rPr lang="en-US" sz="2400">
                <a:sym typeface="Wingdings" pitchFamily="2" charset="2"/>
              </a:rPr>
              <a:t> NaCl(s)                    -786 kJ</a:t>
            </a:r>
            <a:endParaRPr lang="en-US" sz="2400"/>
          </a:p>
        </p:txBody>
      </p:sp>
      <p:sp>
        <p:nvSpPr>
          <p:cNvPr id="72792" name="Line 88"/>
          <p:cNvSpPr>
            <a:spLocks noChangeShapeType="1"/>
          </p:cNvSpPr>
          <p:nvPr/>
        </p:nvSpPr>
        <p:spPr bwMode="auto">
          <a:xfrm>
            <a:off x="609600" y="5715000"/>
            <a:ext cx="723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3" name="Text Box 89"/>
          <p:cNvSpPr txBox="1">
            <a:spLocks noChangeArrowheads="1"/>
          </p:cNvSpPr>
          <p:nvPr/>
        </p:nvSpPr>
        <p:spPr bwMode="auto">
          <a:xfrm>
            <a:off x="304800" y="5791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sym typeface="Symbol" pitchFamily="18" charset="2"/>
              </a:rPr>
              <a:t> Na(s) + ½ Cl</a:t>
            </a:r>
            <a:r>
              <a:rPr lang="en-US" sz="2400" b="1" baseline="-2500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sz="2400" b="1">
                <a:solidFill>
                  <a:srgbClr val="FFFF00"/>
                </a:solidFill>
                <a:sym typeface="Symbol" pitchFamily="18" charset="2"/>
              </a:rPr>
              <a:t>(g) </a:t>
            </a:r>
            <a:r>
              <a:rPr lang="en-US" sz="2400" b="1">
                <a:solidFill>
                  <a:srgbClr val="FFFF00"/>
                </a:solidFill>
                <a:sym typeface="Wingdings" pitchFamily="2" charset="2"/>
              </a:rPr>
              <a:t> NaCl(s)            -412 kJ/mol</a:t>
            </a:r>
          </a:p>
        </p:txBody>
      </p:sp>
      <p:sp>
        <p:nvSpPr>
          <p:cNvPr id="72794" name="Line 90"/>
          <p:cNvSpPr>
            <a:spLocks noChangeShapeType="1"/>
          </p:cNvSpPr>
          <p:nvPr/>
        </p:nvSpPr>
        <p:spPr bwMode="auto">
          <a:xfrm flipV="1">
            <a:off x="2133600" y="41148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5" name="Line 91"/>
          <p:cNvSpPr>
            <a:spLocks noChangeShapeType="1"/>
          </p:cNvSpPr>
          <p:nvPr/>
        </p:nvSpPr>
        <p:spPr bwMode="auto">
          <a:xfrm flipV="1">
            <a:off x="3429000" y="37338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6" name="Line 92"/>
          <p:cNvSpPr>
            <a:spLocks noChangeShapeType="1"/>
          </p:cNvSpPr>
          <p:nvPr/>
        </p:nvSpPr>
        <p:spPr bwMode="auto">
          <a:xfrm flipV="1">
            <a:off x="3505200" y="4038600"/>
            <a:ext cx="457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7" name="Line 93"/>
          <p:cNvSpPr>
            <a:spLocks noChangeShapeType="1"/>
          </p:cNvSpPr>
          <p:nvPr/>
        </p:nvSpPr>
        <p:spPr bwMode="auto">
          <a:xfrm flipV="1">
            <a:off x="914400" y="5334000"/>
            <a:ext cx="457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8" name="Line 94"/>
          <p:cNvSpPr>
            <a:spLocks noChangeShapeType="1"/>
          </p:cNvSpPr>
          <p:nvPr/>
        </p:nvSpPr>
        <p:spPr bwMode="auto">
          <a:xfrm flipV="1">
            <a:off x="2133600" y="53340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99" name="Line 95"/>
          <p:cNvSpPr>
            <a:spLocks noChangeShapeType="1"/>
          </p:cNvSpPr>
          <p:nvPr/>
        </p:nvSpPr>
        <p:spPr bwMode="auto">
          <a:xfrm flipV="1">
            <a:off x="3429000" y="48768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0" name="Line 96"/>
          <p:cNvSpPr>
            <a:spLocks noChangeShapeType="1"/>
          </p:cNvSpPr>
          <p:nvPr/>
        </p:nvSpPr>
        <p:spPr bwMode="auto">
          <a:xfrm flipV="1">
            <a:off x="2590800" y="48768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1" name="Line 97"/>
          <p:cNvSpPr>
            <a:spLocks noChangeShapeType="1"/>
          </p:cNvSpPr>
          <p:nvPr/>
        </p:nvSpPr>
        <p:spPr bwMode="auto">
          <a:xfrm flipV="1">
            <a:off x="4495800" y="40386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2" name="Line 98"/>
          <p:cNvSpPr>
            <a:spLocks noChangeShapeType="1"/>
          </p:cNvSpPr>
          <p:nvPr/>
        </p:nvSpPr>
        <p:spPr bwMode="auto">
          <a:xfrm flipV="1">
            <a:off x="1752600" y="48768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803" name="Line 99"/>
          <p:cNvSpPr>
            <a:spLocks noChangeShapeType="1"/>
          </p:cNvSpPr>
          <p:nvPr/>
        </p:nvSpPr>
        <p:spPr bwMode="auto">
          <a:xfrm flipV="1">
            <a:off x="3505200" y="44196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7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86" grpId="0"/>
      <p:bldP spid="72787" grpId="0"/>
      <p:bldP spid="72789" grpId="0"/>
      <p:bldP spid="72790" grpId="0"/>
      <p:bldP spid="72791" grpId="0"/>
      <p:bldP spid="72792" grpId="0" animBg="1"/>
      <p:bldP spid="72793" grpId="0"/>
      <p:bldP spid="72794" grpId="0" animBg="1"/>
      <p:bldP spid="72795" grpId="0" animBg="1"/>
      <p:bldP spid="72796" grpId="0" animBg="1"/>
      <p:bldP spid="72797" grpId="0" animBg="1"/>
      <p:bldP spid="72798" grpId="0" animBg="1"/>
      <p:bldP spid="72799" grpId="0" animBg="1"/>
      <p:bldP spid="72800" grpId="0" animBg="1"/>
      <p:bldP spid="72801" grpId="0" animBg="1"/>
      <p:bldP spid="72802" grpId="0" animBg="1"/>
      <p:bldP spid="728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990600"/>
            <a:ext cx="4572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Polar-Covalent bonds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2819400"/>
            <a:ext cx="6934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Nonpolar-Covalent bonds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Covalent Bonds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7772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/>
              <a:t> Electrons are unequally shared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/>
              <a:t> Electronegativity difference between .3 and 1.7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27125" y="3505200"/>
            <a:ext cx="70262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/>
              <a:t> Electrons are equally shared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b="1"/>
              <a:t> Electronegativity difference of 0 to 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  <p:bldP spid="819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315200" cy="533400"/>
          </a:xfrm>
          <a:noFill/>
          <a:ln/>
        </p:spPr>
        <p:txBody>
          <a:bodyPr lIns="90488" tIns="44450" rIns="90488" bIns="44450"/>
          <a:lstStyle/>
          <a:p>
            <a:r>
              <a:rPr lang="en-US" sz="3600" u="sng"/>
              <a:t>Covalent Bonding Forces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43400" y="1371600"/>
            <a:ext cx="46482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 Electron – electron   </a:t>
            </a:r>
          </a:p>
          <a:p>
            <a:pPr eaLnBrk="0" hangingPunct="0"/>
            <a:r>
              <a:rPr lang="en-US" b="1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   repulsive forces = Bad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343400" y="2438400"/>
            <a:ext cx="4724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b="1" dirty="0"/>
              <a:t> Proton – proton  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en-US" b="1" dirty="0"/>
              <a:t>   repulsive forces = bad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343400" y="3505200"/>
            <a:ext cx="48006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q"/>
            </a:pPr>
            <a:r>
              <a:rPr lang="en-US" b="1" dirty="0"/>
              <a:t> Electron – proton 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en-US" b="1" dirty="0"/>
              <a:t>   attractive forces = good</a:t>
            </a:r>
          </a:p>
        </p:txBody>
      </p:sp>
      <p:pic>
        <p:nvPicPr>
          <p:cNvPr id="10246" name="Picture 6" descr="lond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217988" cy="2949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icture 3" descr="10_06_Figure.jpg"/>
          <p:cNvSpPr>
            <a:spLocks noChangeAspect="1"/>
          </p:cNvSpPr>
          <p:nvPr/>
        </p:nvSpPr>
        <p:spPr bwMode="auto">
          <a:xfrm>
            <a:off x="920750" y="468313"/>
            <a:ext cx="7259638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55" name="Picture 1" descr="10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838200" y="546100"/>
            <a:ext cx="74549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3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ondleng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668338"/>
            <a:ext cx="9097963" cy="5521325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2800" u="sng"/>
              <a:t>Bond Length Diagram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Bond Length and Energy</a:t>
            </a:r>
          </a:p>
        </p:txBody>
      </p:sp>
      <p:graphicFrame>
        <p:nvGraphicFramePr>
          <p:cNvPr id="85143" name="Group 151"/>
          <p:cNvGraphicFramePr>
            <a:graphicFrameLocks noGrp="1"/>
          </p:cNvGraphicFramePr>
          <p:nvPr>
            <p:ph idx="1"/>
          </p:nvPr>
        </p:nvGraphicFramePr>
        <p:xfrm>
          <a:off x="685800" y="685800"/>
          <a:ext cx="7848600" cy="455371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Bond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Bond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Bond length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(pm)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Bond Energy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(kJ/mol)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- 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Single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= 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614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 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Triple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839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- 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Single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= 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745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- 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Single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305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= N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615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 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Triple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891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5144" name="Text Box 152"/>
          <p:cNvSpPr txBox="1">
            <a:spLocks noChangeArrowheads="1"/>
          </p:cNvSpPr>
          <p:nvPr/>
        </p:nvSpPr>
        <p:spPr bwMode="auto">
          <a:xfrm>
            <a:off x="593725" y="5330825"/>
            <a:ext cx="8169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Bonds between elements become </a:t>
            </a:r>
            <a:r>
              <a:rPr lang="en-US">
                <a:solidFill>
                  <a:srgbClr val="FFFF00"/>
                </a:solidFill>
              </a:rPr>
              <a:t>shorter</a:t>
            </a:r>
            <a:r>
              <a:rPr lang="en-US"/>
              <a:t> and </a:t>
            </a:r>
            <a:r>
              <a:rPr lang="en-US">
                <a:solidFill>
                  <a:srgbClr val="FFFF00"/>
                </a:solidFill>
              </a:rPr>
              <a:t>stronger</a:t>
            </a:r>
            <a:r>
              <a:rPr lang="en-US"/>
              <a:t> as multiplicity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914400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Bond Energy and Enthalpy</a:t>
            </a:r>
          </a:p>
        </p:txBody>
      </p:sp>
      <p:graphicFrame>
        <p:nvGraphicFramePr>
          <p:cNvPr id="962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85991"/>
              </p:ext>
            </p:extLst>
          </p:nvPr>
        </p:nvGraphicFramePr>
        <p:xfrm>
          <a:off x="1066800" y="1066800"/>
          <a:ext cx="73914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2" name="Equation" r:id="rId3" imgW="2108160" imgH="253800" progId="Equation.3">
                  <p:embed/>
                </p:oleObj>
              </mc:Choice>
              <mc:Fallback>
                <p:oleObj name="Equation" r:id="rId3" imgW="2108160" imgH="253800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391400" cy="890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557463" y="2667000"/>
            <a:ext cx="6053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i="1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en-US"/>
              <a:t> = Bond energy per mole of bonds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574925" y="2057400"/>
            <a:ext cx="2851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 required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943600" y="2057400"/>
            <a:ext cx="2859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 released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066800" y="3657600"/>
            <a:ext cx="717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Breaking</a:t>
            </a:r>
            <a:r>
              <a:rPr lang="en-US"/>
              <a:t> bonds always </a:t>
            </a:r>
            <a:r>
              <a:rPr lang="en-US" u="sng"/>
              <a:t>requires</a:t>
            </a:r>
            <a:r>
              <a:rPr lang="en-US"/>
              <a:t> energy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200400" y="4191000"/>
            <a:ext cx="409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Breaking = endothermic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1066800" y="4953000"/>
            <a:ext cx="717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Forming</a:t>
            </a:r>
            <a:r>
              <a:rPr lang="en-US"/>
              <a:t> bonds always </a:t>
            </a:r>
            <a:r>
              <a:rPr lang="en-US" u="sng"/>
              <a:t>releases</a:t>
            </a:r>
            <a:r>
              <a:rPr lang="en-US"/>
              <a:t> energy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216275" y="5486400"/>
            <a:ext cx="379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Forming = exothermic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  <p:bldP spid="96264" grpId="0"/>
      <p:bldP spid="96265" grpId="0"/>
      <p:bldP spid="96266" grpId="0"/>
      <p:bldP spid="96267" grpId="0"/>
      <p:bldP spid="96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lectronegativ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246688"/>
          </a:xfrm>
          <a:noFill/>
          <a:ln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239000" cy="129540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</a:rPr>
              <a:t>Electronegativity: </a:t>
            </a: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ability of an</a:t>
            </a:r>
            <a:b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 in a molecule to attract shared electrons to itself.</a:t>
            </a:r>
            <a:b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41525" y="987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33800" cy="762000"/>
          </a:xfrm>
        </p:spPr>
        <p:txBody>
          <a:bodyPr/>
          <a:lstStyle/>
          <a:p>
            <a:r>
              <a:rPr lang="en-US" sz="3600" u="sng">
                <a:effectLst>
                  <a:outerShdw blurRad="38100" dist="38100" dir="2700000" algn="tl">
                    <a:srgbClr val="808080"/>
                  </a:outerShdw>
                </a:effectLst>
              </a:rPr>
              <a:t>Ionic Bonds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6553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200" b="1"/>
              <a:t> Electrons are transferred</a:t>
            </a:r>
          </a:p>
        </p:txBody>
      </p:sp>
      <p:pic>
        <p:nvPicPr>
          <p:cNvPr id="65540" name="Picture 4" descr="NaClionicb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23125" cy="2846388"/>
          </a:xfrm>
          <a:prstGeom prst="rect">
            <a:avLst/>
          </a:prstGeom>
          <a:noFill/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898525" y="4368800"/>
            <a:ext cx="7305675" cy="240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200" b="1"/>
              <a:t> Electronegativity differences are 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/>
              <a:t>  generally greater than 1.7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200" b="1"/>
              <a:t> The formation of ionic bonds is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/>
              <a:t>  always exothermic!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None/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33800" cy="17526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808080"/>
                  </a:outerShdw>
                </a:effectLst>
              </a:rPr>
              <a:t>Determination of Ionic Character</a:t>
            </a:r>
          </a:p>
        </p:txBody>
      </p:sp>
      <p:pic>
        <p:nvPicPr>
          <p:cNvPr id="66563" name="Picture 3" descr="electrolysis_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700" y="0"/>
            <a:ext cx="5321300" cy="6858000"/>
          </a:xfrm>
          <a:prstGeom prst="rect">
            <a:avLst/>
          </a:prstGeom>
          <a:noFill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28600" y="4495800"/>
            <a:ext cx="358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Compounds are ionic if they conduct electricity in their molten state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33686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Electronegativity difference is </a:t>
            </a:r>
            <a:r>
              <a:rPr lang="en-US" b="1" u="sng">
                <a:solidFill>
                  <a:srgbClr val="FFFF00"/>
                </a:solidFill>
              </a:rPr>
              <a:t>not</a:t>
            </a:r>
            <a:r>
              <a:rPr lang="en-US"/>
              <a:t> the final determination of ionic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835" y="0"/>
            <a:ext cx="5181600" cy="1143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latin typeface="Arial" charset="0"/>
                <a:cs typeface="ヒラギノ角ゴ Pro W3" charset="0"/>
              </a:rPr>
              <a:t>Coulomb</a:t>
            </a:r>
            <a:r>
              <a:rPr lang="ja-JP" altLang="en-US" sz="40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0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 Law</a:t>
            </a:r>
            <a:endParaRPr lang="en-US" sz="4000" dirty="0">
              <a:solidFill>
                <a:srgbClr val="FFFF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4175" y="1143000"/>
            <a:ext cx="8534400" cy="4343400"/>
          </a:xfrm>
        </p:spPr>
        <p:txBody>
          <a:bodyPr/>
          <a:lstStyle/>
          <a:p>
            <a:r>
              <a:rPr lang="en-US" sz="2600" dirty="0">
                <a:latin typeface="Arial" charset="0"/>
              </a:rPr>
              <a:t>Coulomb</a:t>
            </a:r>
            <a:r>
              <a:rPr lang="ja-JP" altLang="en-US" sz="2600" dirty="0">
                <a:latin typeface="Arial" charset="0"/>
              </a:rPr>
              <a:t>’</a:t>
            </a:r>
            <a:r>
              <a:rPr lang="en-US" altLang="ja-JP" sz="2600" dirty="0">
                <a:latin typeface="Arial" charset="0"/>
              </a:rPr>
              <a:t>s law describes the attractions and repulsions between charged particles.</a:t>
            </a:r>
          </a:p>
          <a:p>
            <a:r>
              <a:rPr lang="en-US" sz="2600" dirty="0">
                <a:latin typeface="Arial" charset="0"/>
              </a:rPr>
              <a:t>For like charges, the potential energy (E) is positive and decreases as the particles get farther apart as </a:t>
            </a:r>
            <a:r>
              <a:rPr lang="en-US" sz="2600" i="1" dirty="0">
                <a:latin typeface="Arial" charset="0"/>
              </a:rPr>
              <a:t>r</a:t>
            </a:r>
            <a:r>
              <a:rPr lang="en-US" sz="2600" dirty="0">
                <a:latin typeface="Arial" charset="0"/>
              </a:rPr>
              <a:t> increases. 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r should be squared</a:t>
            </a:r>
          </a:p>
          <a:p>
            <a:r>
              <a:rPr lang="en-US" sz="2600" dirty="0">
                <a:latin typeface="Arial" charset="0"/>
              </a:rPr>
              <a:t>For opposite charges, the potential energy is negative and becomes more negative as the particles get closer together.</a:t>
            </a:r>
          </a:p>
          <a:p>
            <a:r>
              <a:rPr lang="en-US" sz="2600" dirty="0">
                <a:latin typeface="Arial" charset="0"/>
              </a:rPr>
              <a:t>The strength of the interaction increases as the size of the charges increases.</a:t>
            </a:r>
          </a:p>
          <a:p>
            <a:pPr lvl="1"/>
            <a:r>
              <a:rPr lang="en-US" dirty="0">
                <a:latin typeface="Arial" charset="0"/>
              </a:rPr>
              <a:t>Electrons are more strongly attracted to a nucleus with a 2+ charge than a nucleus with a 1+ charge. </a:t>
            </a:r>
          </a:p>
          <a:p>
            <a:endParaRPr lang="en-US" sz="2600" dirty="0">
              <a:latin typeface="Arial" charset="0"/>
            </a:endParaRPr>
          </a:p>
        </p:txBody>
      </p:sp>
      <p:pic>
        <p:nvPicPr>
          <p:cNvPr id="21508" name="Picture 5" descr="08_pg339_eq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6850"/>
            <a:ext cx="2514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67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3124200" cy="32004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808080"/>
                  </a:outerShdw>
                </a:effectLst>
              </a:rPr>
              <a:t>Sodium Chloride Crystal Lattice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1000" y="45720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808080"/>
                  </a:outerShdw>
                </a:effectLst>
              </a:rPr>
              <a:t>Ionic compounds form solids at ordinary temperatures.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83058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808080"/>
                  </a:outerShdw>
                </a:effectLst>
              </a:rPr>
              <a:t>Ionic compounds organize in a characteristic crystal lattice of alternating positive and negative ions.</a:t>
            </a:r>
          </a:p>
        </p:txBody>
      </p:sp>
      <p:pic>
        <p:nvPicPr>
          <p:cNvPr id="67590" name="Picture 6" descr="NaC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utoUpdateAnimBg="0"/>
      <p:bldP spid="6758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en-US" dirty="0"/>
              <a:t>Lattice Energy Steps</a:t>
            </a:r>
          </a:p>
        </p:txBody>
      </p:sp>
      <p:pic>
        <p:nvPicPr>
          <p:cNvPr id="3" name="Picture 2" descr="Lattice Ene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224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Lattice Energy cont…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Lattice energy can be represented by a modified form of Coulomb’s Law: </a:t>
            </a:r>
            <a:r>
              <a:rPr lang="en-US" i="1" dirty="0"/>
              <a:t>k is a</a:t>
            </a:r>
          </a:p>
          <a:p>
            <a:r>
              <a:rPr lang="en-US" dirty="0"/>
              <a:t>proportionality constant that depends on the structure of the solid and the electron configurations of the ions.</a:t>
            </a:r>
          </a:p>
          <a:p>
            <a:r>
              <a:rPr lang="en-US" i="1" dirty="0">
                <a:solidFill>
                  <a:srgbClr val="FFFF00"/>
                </a:solidFill>
              </a:rPr>
              <a:t>k is not the rate constant from this point of view</a:t>
            </a:r>
          </a:p>
        </p:txBody>
      </p:sp>
      <p:graphicFrame>
        <p:nvGraphicFramePr>
          <p:cNvPr id="136194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73201275"/>
              </p:ext>
            </p:extLst>
          </p:nvPr>
        </p:nvGraphicFramePr>
        <p:xfrm>
          <a:off x="685800" y="4495800"/>
          <a:ext cx="7812741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5" name="Equation" r:id="rId3" imgW="1625400" imgH="431640" progId="Equation.3">
                  <p:embed/>
                </p:oleObj>
              </mc:Choice>
              <mc:Fallback>
                <p:oleObj name="Equation" r:id="rId3" imgW="1625400" imgH="43164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7812741" cy="1600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419600" cy="381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228600"/>
            <a:ext cx="441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Enthalpy of dissociation </a:t>
            </a:r>
            <a:r>
              <a:rPr lang="en-US" dirty="0"/>
              <a:t>--energy required to decompose an ion pair (from a lattice) into ions ∴ a measure of the strength of the ionic bond</a:t>
            </a:r>
          </a:p>
        </p:txBody>
      </p:sp>
      <p:graphicFrame>
        <p:nvGraphicFramePr>
          <p:cNvPr id="135171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229974"/>
              </p:ext>
            </p:extLst>
          </p:nvPr>
        </p:nvGraphicFramePr>
        <p:xfrm>
          <a:off x="1752600" y="4191000"/>
          <a:ext cx="5867400" cy="175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2" name="Equation" r:id="rId4" imgW="1447560" imgH="431640" progId="Equation.3">
                  <p:embed/>
                </p:oleObj>
              </mc:Choice>
              <mc:Fallback>
                <p:oleObj name="Equation" r:id="rId4" imgW="1447560" imgH="431640" progId="Equation.3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91000"/>
                        <a:ext cx="5867400" cy="17512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5943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Reminder: Q are the ion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5806</TotalTime>
  <Words>630</Words>
  <Application>Microsoft Macintosh PowerPoint</Application>
  <PresentationFormat>On-screen Show (4:3)</PresentationFormat>
  <Paragraphs>111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Times</vt:lpstr>
      <vt:lpstr>Times New Roman</vt:lpstr>
      <vt:lpstr>Wingdings</vt:lpstr>
      <vt:lpstr>Chemistry Format</vt:lpstr>
      <vt:lpstr>Equation</vt:lpstr>
      <vt:lpstr>Bonding – General Concepts  Coulomb’s Law, Lattice Energy, Bond E</vt:lpstr>
      <vt:lpstr>Electronegativity: The ability of an atom in a molecule to attract shared electrons to itself. </vt:lpstr>
      <vt:lpstr>Ionic Bonds</vt:lpstr>
      <vt:lpstr>Determination of Ionic Character</vt:lpstr>
      <vt:lpstr>Coulomb’s Law</vt:lpstr>
      <vt:lpstr>Sodium Chloride Crystal Lattice</vt:lpstr>
      <vt:lpstr>Lattice Energy Steps</vt:lpstr>
      <vt:lpstr>Lattice Energy cont…</vt:lpstr>
      <vt:lpstr>PowerPoint Presentation</vt:lpstr>
      <vt:lpstr>Estimate Hf for Sodium Chloride</vt:lpstr>
      <vt:lpstr>Covalent Bonds</vt:lpstr>
      <vt:lpstr>Covalent Bonding Forces</vt:lpstr>
      <vt:lpstr>PowerPoint Presentation</vt:lpstr>
      <vt:lpstr>Bond Length Diagram</vt:lpstr>
      <vt:lpstr>Bond Length and Energy</vt:lpstr>
      <vt:lpstr>Bond Energy and Enthalpy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185</cp:revision>
  <cp:lastPrinted>2017-11-28T15:24:29Z</cp:lastPrinted>
  <dcterms:created xsi:type="dcterms:W3CDTF">2006-05-22T16:00:24Z</dcterms:created>
  <dcterms:modified xsi:type="dcterms:W3CDTF">2020-03-20T02:44:05Z</dcterms:modified>
</cp:coreProperties>
</file>