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30"/>
  </p:notesMasterIdLst>
  <p:sldIdLst>
    <p:sldId id="257" r:id="rId3"/>
    <p:sldId id="352" r:id="rId4"/>
    <p:sldId id="353" r:id="rId5"/>
    <p:sldId id="354" r:id="rId6"/>
    <p:sldId id="355" r:id="rId7"/>
    <p:sldId id="339" r:id="rId8"/>
    <p:sldId id="340" r:id="rId9"/>
    <p:sldId id="331" r:id="rId10"/>
    <p:sldId id="335" r:id="rId11"/>
    <p:sldId id="336" r:id="rId12"/>
    <p:sldId id="337" r:id="rId13"/>
    <p:sldId id="323" r:id="rId14"/>
    <p:sldId id="324" r:id="rId15"/>
    <p:sldId id="325" r:id="rId16"/>
    <p:sldId id="326" r:id="rId17"/>
    <p:sldId id="327" r:id="rId18"/>
    <p:sldId id="328" r:id="rId19"/>
    <p:sldId id="345" r:id="rId20"/>
    <p:sldId id="347" r:id="rId21"/>
    <p:sldId id="356" r:id="rId22"/>
    <p:sldId id="357" r:id="rId23"/>
    <p:sldId id="358" r:id="rId24"/>
    <p:sldId id="346" r:id="rId25"/>
    <p:sldId id="348" r:id="rId26"/>
    <p:sldId id="349" r:id="rId27"/>
    <p:sldId id="350" r:id="rId28"/>
    <p:sldId id="351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333333"/>
    <a:srgbClr val="FF3300"/>
    <a:srgbClr val="0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4586"/>
  </p:normalViewPr>
  <p:slideViewPr>
    <p:cSldViewPr>
      <p:cViewPr varScale="1">
        <p:scale>
          <a:sx n="101" d="100"/>
          <a:sy n="101" d="100"/>
        </p:scale>
        <p:origin x="200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98D79-B8ED-4D35-889D-4ACB6B48429D}" type="datetimeFigureOut">
              <a:rPr lang="en-US" smtClean="0"/>
              <a:pPr/>
              <a:t>3/19/20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9692A-CB2B-47A0-BE49-BFD69A82EE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917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E2AA2-9D4C-4A35-921A-5ECDBD61FB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FE964-D218-4C53-9E0D-5179B0F8E8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89CD25-1406-44CD-A146-3652853F01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1B7CCFC-6107-49AA-BFF6-2759F88665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EE0D756-5049-4817-968A-3520F516A1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877C4-1DE8-47AF-A57E-0A3E8D34CB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E8472-3706-4944-A431-0781D3A485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2CCBA9-6F90-4C30-9F21-B97DB57ADE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115A64-ED4E-4577-BD18-AA7508499E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06CC6-E487-4033-B469-180D97A7A1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5A1F0-DF53-4CD7-8F5E-A6C6696E03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011BF-DC55-4589-9D86-3BACF83493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960CE-8D0C-4331-BEF8-60A2852654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CB580-3210-441F-9DEA-41D605BF56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4B7EE-ED0D-4C0C-9E7B-A67A3C779E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F49410-35AB-4049-BC13-E5844B33E6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2FCE9-C785-48C2-837F-1C3AD85C58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0BB082E-8719-428B-A20E-53918C0F8D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C81CB-8733-4FE2-959C-0F77DEA202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DDDE5-71B2-4011-B986-3A77DD8014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57B35-31D5-48AD-B9D2-6C0B7E6A3A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93F2B0-3790-4BEA-A3B0-7F00546052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3C9AB-CA4C-46C7-B7FB-95B56A8EB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B10B5C-1AC7-492C-932F-E3E2A9C25C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8FBAF-81A1-43D3-AD39-7ABC614251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8E28081A-3C72-4DB9-9736-8ABA16800E9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FBE3868B-BC9E-4237-9BD2-6EAF88802EB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5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oleObject" Target="../embeddings/oleObject4.bin"/><Relationship Id="rId7" Type="http://schemas.openxmlformats.org/officeDocument/2006/relationships/image" Target="../media/image13.gif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11" Type="http://schemas.openxmlformats.org/officeDocument/2006/relationships/image" Target="../media/image20.gi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9.gif"/><Relationship Id="rId4" Type="http://schemas.openxmlformats.org/officeDocument/2006/relationships/image" Target="../media/image15.wmf"/><Relationship Id="rId9" Type="http://schemas.openxmlformats.org/officeDocument/2006/relationships/image" Target="../media/image18.gi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24.wmf"/><Relationship Id="rId3" Type="http://schemas.openxmlformats.org/officeDocument/2006/relationships/image" Target="../media/image25.gif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23.wmf"/><Relationship Id="rId5" Type="http://schemas.openxmlformats.org/officeDocument/2006/relationships/image" Target="../media/image27.gif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26.gif"/><Relationship Id="rId9" Type="http://schemas.openxmlformats.org/officeDocument/2006/relationships/image" Target="../media/image22.wmf"/><Relationship Id="rId14" Type="http://schemas.openxmlformats.org/officeDocument/2006/relationships/image" Target="../media/image28.gi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0.wmf"/><Relationship Id="rId11" Type="http://schemas.openxmlformats.org/officeDocument/2006/relationships/image" Target="../media/image34.gi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33.gif"/><Relationship Id="rId4" Type="http://schemas.openxmlformats.org/officeDocument/2006/relationships/image" Target="../media/image29.wmf"/><Relationship Id="rId9" Type="http://schemas.openxmlformats.org/officeDocument/2006/relationships/image" Target="../media/image32.gi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39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4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09800"/>
            <a:ext cx="8458200" cy="1828800"/>
          </a:xfrm>
        </p:spPr>
        <p:txBody>
          <a:bodyPr/>
          <a:lstStyle/>
          <a:p>
            <a:r>
              <a:rPr lang="en-US" sz="4800" u="sng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Bonding – General Concepts</a:t>
            </a:r>
            <a:br>
              <a:rPr lang="en-US" sz="4800" u="sng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en-US" sz="4800" u="sng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600" u="sng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FC, VSEPR</a:t>
            </a:r>
            <a:endParaRPr lang="en-US" sz="4800" u="sng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6934200" cy="609600"/>
          </a:xfrm>
          <a:noFill/>
          <a:ln/>
        </p:spPr>
        <p:txBody>
          <a:bodyPr lIns="90488" tIns="44450" rIns="90488" bIns="44450"/>
          <a:lstStyle/>
          <a:p>
            <a:r>
              <a:rPr lang="en-US" sz="3200" u="sng" dirty="0">
                <a:solidFill>
                  <a:schemeClr val="tx1"/>
                </a:solidFill>
              </a:rPr>
              <a:t>Predicting a VSEPR Structure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838200"/>
            <a:ext cx="8153400" cy="47244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800000"/>
              </a:buCl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sz="2800" dirty="0">
                <a:solidFill>
                  <a:schemeClr val="tx1"/>
                </a:solidFill>
              </a:rPr>
              <a:t>Draw Lewis structure.</a:t>
            </a:r>
          </a:p>
          <a:p>
            <a:pPr>
              <a:buClr>
                <a:srgbClr val="800000"/>
              </a:buClr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Clr>
                <a:srgbClr val="800000"/>
              </a:buClr>
              <a:buFont typeface="Wingdings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 Put pairs as far apart as possible.</a:t>
            </a:r>
          </a:p>
          <a:p>
            <a:pPr>
              <a:buClr>
                <a:srgbClr val="800000"/>
              </a:buClr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Clr>
                <a:srgbClr val="800000"/>
              </a:buClr>
              <a:buFont typeface="Wingdings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 Determine positions of atoms from the  way electron pairs are shared</a:t>
            </a:r>
          </a:p>
          <a:p>
            <a:pPr>
              <a:buClr>
                <a:srgbClr val="800000"/>
              </a:buClr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Clr>
                <a:srgbClr val="800000"/>
              </a:buClr>
              <a:buFont typeface="Wingdings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 Determine the name of molecular structure from positions of the atoms using the AXE formula (next slide).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685800"/>
          </a:xfrm>
        </p:spPr>
        <p:txBody>
          <a:bodyPr anchor="ctr"/>
          <a:lstStyle/>
          <a:p>
            <a:r>
              <a:rPr lang="en-US" sz="3000" b="1" dirty="0">
                <a:solidFill>
                  <a:schemeClr val="tx1"/>
                </a:solidFill>
              </a:rPr>
              <a:t>VSEPR – AXE Method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594725" cy="4343400"/>
          </a:xfrm>
        </p:spPr>
        <p:txBody>
          <a:bodyPr>
            <a:noAutofit/>
          </a:bodyPr>
          <a:lstStyle/>
          <a:p>
            <a:r>
              <a:rPr lang="en-US" sz="2600" b="1" dirty="0">
                <a:solidFill>
                  <a:schemeClr val="tx2"/>
                </a:solidFill>
              </a:rPr>
              <a:t>The </a:t>
            </a:r>
            <a:r>
              <a:rPr lang="en-US" sz="2600" b="1" dirty="0">
                <a:solidFill>
                  <a:srgbClr val="C00000"/>
                </a:solidFill>
              </a:rPr>
              <a:t>A</a:t>
            </a:r>
            <a:r>
              <a:rPr lang="en-US" sz="2600" b="1" dirty="0">
                <a:solidFill>
                  <a:schemeClr val="tx2"/>
                </a:solidFill>
              </a:rPr>
              <a:t> represents the central atom.</a:t>
            </a:r>
          </a:p>
          <a:p>
            <a:r>
              <a:rPr lang="en-US" sz="2600" b="1" dirty="0">
                <a:solidFill>
                  <a:schemeClr val="tx2"/>
                </a:solidFill>
              </a:rPr>
              <a:t>The </a:t>
            </a:r>
            <a:r>
              <a:rPr lang="en-US" sz="2600" b="1" dirty="0">
                <a:solidFill>
                  <a:srgbClr val="C00000"/>
                </a:solidFill>
              </a:rPr>
              <a:t>X</a:t>
            </a:r>
            <a:r>
              <a:rPr lang="en-US" sz="2600" b="1" dirty="0">
                <a:solidFill>
                  <a:schemeClr val="tx2"/>
                </a:solidFill>
              </a:rPr>
              <a:t> represents how many sigma bonds are formed between the central atoms and outside atoms. Multiple covalent bonds (</a:t>
            </a:r>
            <a:r>
              <a:rPr lang="en-US" sz="2600" b="1" dirty="0">
                <a:solidFill>
                  <a:schemeClr val="tx2"/>
                </a:solidFill>
                <a:sym typeface="Symbol"/>
              </a:rPr>
              <a:t></a:t>
            </a:r>
            <a:r>
              <a:rPr lang="en-US" sz="2600" dirty="0">
                <a:solidFill>
                  <a:schemeClr val="tx2"/>
                </a:solidFill>
                <a:sym typeface="Symbol"/>
              </a:rPr>
              <a:t>, </a:t>
            </a:r>
            <a:r>
              <a:rPr lang="en-US" sz="2600" b="1" dirty="0">
                <a:solidFill>
                  <a:schemeClr val="tx2"/>
                </a:solidFill>
              </a:rPr>
              <a:t>double or triple) count as one </a:t>
            </a:r>
            <a:r>
              <a:rPr lang="en-US" sz="2600" b="1" dirty="0">
                <a:solidFill>
                  <a:srgbClr val="C00000"/>
                </a:solidFill>
              </a:rPr>
              <a:t>X</a:t>
            </a:r>
            <a:r>
              <a:rPr lang="en-US" sz="2600" b="1" dirty="0">
                <a:solidFill>
                  <a:schemeClr val="tx2"/>
                </a:solidFill>
              </a:rPr>
              <a:t>.</a:t>
            </a:r>
          </a:p>
          <a:p>
            <a:r>
              <a:rPr lang="en-US" sz="2600" b="1" dirty="0">
                <a:solidFill>
                  <a:schemeClr val="tx2"/>
                </a:solidFill>
              </a:rPr>
              <a:t>The </a:t>
            </a:r>
            <a:r>
              <a:rPr lang="en-US" sz="2600" b="1" dirty="0">
                <a:solidFill>
                  <a:srgbClr val="C00000"/>
                </a:solidFill>
              </a:rPr>
              <a:t>E</a:t>
            </a:r>
            <a:r>
              <a:rPr lang="en-US" sz="2600" b="1" dirty="0">
                <a:solidFill>
                  <a:schemeClr val="tx2"/>
                </a:solidFill>
              </a:rPr>
              <a:t> represents the number of lone electron pairs </a:t>
            </a:r>
            <a:r>
              <a:rPr lang="en-US" sz="2600" b="1">
                <a:solidFill>
                  <a:schemeClr val="tx2"/>
                </a:solidFill>
              </a:rPr>
              <a:t>present on </a:t>
            </a:r>
            <a:r>
              <a:rPr lang="en-US" sz="2600" b="1" dirty="0">
                <a:solidFill>
                  <a:schemeClr val="tx2"/>
                </a:solidFill>
              </a:rPr>
              <a:t>the central atom. </a:t>
            </a:r>
          </a:p>
          <a:p>
            <a:r>
              <a:rPr lang="en-US" sz="2600" b="1" dirty="0">
                <a:solidFill>
                  <a:schemeClr val="tx2"/>
                </a:solidFill>
              </a:rPr>
              <a:t>The sum of </a:t>
            </a:r>
            <a:r>
              <a:rPr lang="en-US" sz="2600" b="1" dirty="0">
                <a:solidFill>
                  <a:srgbClr val="C00000"/>
                </a:solidFill>
              </a:rPr>
              <a:t>X</a:t>
            </a:r>
            <a:r>
              <a:rPr lang="en-US" sz="2600" b="1" dirty="0">
                <a:solidFill>
                  <a:schemeClr val="tx2"/>
                </a:solidFill>
              </a:rPr>
              <a:t> and </a:t>
            </a:r>
            <a:r>
              <a:rPr lang="en-US" sz="2600" b="1" dirty="0">
                <a:solidFill>
                  <a:srgbClr val="C00000"/>
                </a:solidFill>
              </a:rPr>
              <a:t>E</a:t>
            </a:r>
            <a:r>
              <a:rPr lang="en-US" sz="2600" b="1" dirty="0">
                <a:solidFill>
                  <a:schemeClr val="tx2"/>
                </a:solidFill>
              </a:rPr>
              <a:t>, sometimes known as the </a:t>
            </a:r>
            <a:r>
              <a:rPr lang="en-US" sz="2600" b="1" dirty="0" err="1">
                <a:solidFill>
                  <a:schemeClr val="tx2"/>
                </a:solidFill>
              </a:rPr>
              <a:t>steric</a:t>
            </a:r>
            <a:r>
              <a:rPr lang="en-US" sz="2600" b="1" dirty="0">
                <a:solidFill>
                  <a:schemeClr val="tx2"/>
                </a:solidFill>
              </a:rPr>
              <a:t> number.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60F9C-8933-4B16-8D50-AABF7C1A4ADA}" type="slidenum">
              <a:rPr lang="en-US" smtClean="0">
                <a:solidFill>
                  <a:srgbClr val="FF0000"/>
                </a:solidFill>
              </a:rPr>
              <a:pPr/>
              <a:t>11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696200" cy="914400"/>
          </a:xfrm>
        </p:spPr>
        <p:txBody>
          <a:bodyPr/>
          <a:lstStyle/>
          <a:p>
            <a:pPr algn="l"/>
            <a:r>
              <a:rPr lang="en-US" sz="3200"/>
              <a:t>VSEPR – Valence Shell Electron Pair </a:t>
            </a:r>
            <a:br>
              <a:rPr lang="en-US" sz="3200"/>
            </a:br>
            <a:r>
              <a:rPr lang="en-US" sz="3200"/>
              <a:t>                   Repulsion</a:t>
            </a:r>
          </a:p>
        </p:txBody>
      </p:sp>
      <p:graphicFrame>
        <p:nvGraphicFramePr>
          <p:cNvPr id="76803" name="Group 3"/>
          <p:cNvGraphicFramePr>
            <a:graphicFrameLocks noGrp="1"/>
          </p:cNvGraphicFramePr>
          <p:nvPr/>
        </p:nvGraphicFramePr>
        <p:xfrm>
          <a:off x="609600" y="1219200"/>
          <a:ext cx="7848600" cy="2980944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X + E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Overall Structure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(Electronic Geometry)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Forms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Linear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Trigonal Planar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, 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Tetrahedral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, 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E, 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Trigonal bipyramidal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, 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E, 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, 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endParaRPr kumimoji="0" 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Octahedral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, 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E, AX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D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6835" name="Text Box 35"/>
          <p:cNvSpPr txBox="1">
            <a:spLocks noChangeArrowheads="1"/>
          </p:cNvSpPr>
          <p:nvPr/>
        </p:nvSpPr>
        <p:spPr bwMode="auto">
          <a:xfrm>
            <a:off x="1828800" y="4419600"/>
            <a:ext cx="3152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= central atom</a:t>
            </a:r>
          </a:p>
        </p:txBody>
      </p:sp>
      <p:sp>
        <p:nvSpPr>
          <p:cNvPr id="76836" name="Text Box 36"/>
          <p:cNvSpPr txBox="1">
            <a:spLocks noChangeArrowheads="1"/>
          </p:cNvSpPr>
          <p:nvPr/>
        </p:nvSpPr>
        <p:spPr bwMode="auto">
          <a:xfrm>
            <a:off x="1828800" y="4953000"/>
            <a:ext cx="429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 =</a:t>
            </a:r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atoms bonded to A</a:t>
            </a:r>
            <a:endParaRPr lang="en-US" sz="36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6837" name="Text Box 37"/>
          <p:cNvSpPr txBox="1">
            <a:spLocks noChangeArrowheads="1"/>
          </p:cNvSpPr>
          <p:nvPr/>
        </p:nvSpPr>
        <p:spPr bwMode="auto">
          <a:xfrm>
            <a:off x="1828800" y="5715000"/>
            <a:ext cx="6229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 = nonbonding electron pairs on 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VSEPR: Linear (180</a:t>
            </a:r>
            <a:r>
              <a:rPr lang="en-US" u="sng" dirty="0">
                <a:sym typeface="Symbol"/>
              </a:rPr>
              <a:t>)</a:t>
            </a:r>
            <a:endParaRPr lang="en-US" u="sng" dirty="0"/>
          </a:p>
        </p:txBody>
      </p:sp>
      <p:pic>
        <p:nvPicPr>
          <p:cNvPr id="77827" name="Picture 3" descr="an_AX2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248400" y="2057400"/>
            <a:ext cx="2381250" cy="1790700"/>
          </a:xfrm>
          <a:noFill/>
          <a:ln/>
        </p:spPr>
      </p:pic>
      <p:sp>
        <p:nvSpPr>
          <p:cNvPr id="77828" name="Line 4"/>
          <p:cNvSpPr>
            <a:spLocks noChangeShapeType="1"/>
          </p:cNvSpPr>
          <p:nvPr/>
        </p:nvSpPr>
        <p:spPr bwMode="auto">
          <a:xfrm>
            <a:off x="914400" y="2895600"/>
            <a:ext cx="1905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3124200" y="2590800"/>
            <a:ext cx="103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AX</a:t>
            </a:r>
            <a:r>
              <a:rPr lang="en-US" sz="3600" b="1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5181600" y="2590800"/>
            <a:ext cx="10175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</a:t>
            </a:r>
            <a:r>
              <a:rPr lang="en-US" sz="3600" b="1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u="sng" dirty="0"/>
              <a:t>VSEPR: </a:t>
            </a:r>
            <a:r>
              <a:rPr lang="en-US" u="sng" dirty="0" err="1"/>
              <a:t>Trigonal</a:t>
            </a:r>
            <a:r>
              <a:rPr lang="en-US" u="sng" dirty="0"/>
              <a:t> Planar (120</a:t>
            </a:r>
            <a:r>
              <a:rPr lang="en-US" u="sng" dirty="0">
                <a:sym typeface="Symbol"/>
              </a:rPr>
              <a:t>)</a:t>
            </a:r>
            <a:endParaRPr lang="en-US" u="sng" dirty="0"/>
          </a:p>
        </p:txBody>
      </p:sp>
      <p:graphicFrame>
        <p:nvGraphicFramePr>
          <p:cNvPr id="78851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57200" y="1600200"/>
          <a:ext cx="175260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25" name="ChemSketch" r:id="rId3" imgW="1072800" imgH="573120" progId="">
                  <p:embed/>
                </p:oleObj>
              </mc:Choice>
              <mc:Fallback>
                <p:oleObj name="ChemSketch" r:id="rId3" imgW="1072800" imgH="57312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600200"/>
                        <a:ext cx="175260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2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57200" y="3429000"/>
          <a:ext cx="1828800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26" name="ChemSketch" r:id="rId5" imgW="1094400" imgH="573120" progId="">
                  <p:embed/>
                </p:oleObj>
              </mc:Choice>
              <mc:Fallback>
                <p:oleObj name="ChemSketch" r:id="rId5" imgW="1094400" imgH="57312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429000"/>
                        <a:ext cx="1828800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8853" name="Picture 5" descr="AX3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6172200" y="1143000"/>
            <a:ext cx="2381250" cy="1790700"/>
          </a:xfrm>
          <a:noFill/>
          <a:ln/>
        </p:spPr>
      </p:pic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2514600" y="1752600"/>
            <a:ext cx="103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AX</a:t>
            </a:r>
            <a:r>
              <a:rPr lang="en-US" sz="36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2514600" y="3581400"/>
            <a:ext cx="2362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AX</a:t>
            </a:r>
            <a:r>
              <a:rPr lang="en-US" sz="36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 </a:t>
            </a:r>
            <a:r>
              <a:rPr 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Bent</a:t>
            </a:r>
            <a:r>
              <a:rPr 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pic>
        <p:nvPicPr>
          <p:cNvPr id="78856" name="Picture 8" descr="AX2E"/>
          <p:cNvPicPr>
            <a:picLocks noGrp="1" noChangeAspect="1" noChangeArrowheads="1" noCrop="1"/>
          </p:cNvPicPr>
          <p:nvPr>
            <p:ph sz="quarter" idx="4"/>
          </p:nvPr>
        </p:nvPicPr>
        <p:blipFill>
          <a:blip r:embed="rId8" cstate="print"/>
          <a:srcRect/>
          <a:stretch>
            <a:fillRect/>
          </a:stretch>
        </p:blipFill>
        <p:spPr>
          <a:xfrm>
            <a:off x="6324600" y="3048000"/>
            <a:ext cx="2381250" cy="1790700"/>
          </a:xfrm>
          <a:noFill/>
          <a:ln/>
        </p:spPr>
      </p:pic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5105400" y="1752600"/>
            <a:ext cx="936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BF</a:t>
            </a:r>
            <a:r>
              <a:rPr lang="en-US" sz="3600" b="1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4953000" y="3581400"/>
            <a:ext cx="13350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SnCl</a:t>
            </a:r>
            <a:r>
              <a:rPr lang="en-US" sz="3600" b="1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43200" y="48387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RED</a:t>
            </a:r>
            <a:r>
              <a:rPr lang="en-US" dirty="0">
                <a:solidFill>
                  <a:schemeClr val="tx1"/>
                </a:solidFill>
              </a:rPr>
              <a:t> = Molecular Geo.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4" grpId="0"/>
      <p:bldP spid="78855" grpId="0"/>
      <p:bldP spid="78857" grpId="0"/>
      <p:bldP spid="788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u="sng" dirty="0"/>
              <a:t>VSEPR: Tetrahedral (109.5</a:t>
            </a:r>
            <a:r>
              <a:rPr lang="en-US" u="sng" dirty="0">
                <a:sym typeface="Symbol"/>
              </a:rPr>
              <a:t>)</a:t>
            </a:r>
            <a:endParaRPr lang="en-US" u="sng" dirty="0"/>
          </a:p>
        </p:txBody>
      </p:sp>
      <p:graphicFrame>
        <p:nvGraphicFramePr>
          <p:cNvPr id="79875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57200" y="4953000"/>
          <a:ext cx="1508125" cy="135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81" name="ChemSketch" r:id="rId3" imgW="1719000" imgH="1539360" progId="">
                  <p:embed/>
                </p:oleObj>
              </mc:Choice>
              <mc:Fallback>
                <p:oleObj name="ChemSketch" r:id="rId3" imgW="1719000" imgH="153936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953000"/>
                        <a:ext cx="1508125" cy="1350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7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09600" y="1600200"/>
          <a:ext cx="12065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82" name="ChemSketch" r:id="rId5" imgW="954000" imgH="1024200" progId="">
                  <p:embed/>
                </p:oleObj>
              </mc:Choice>
              <mc:Fallback>
                <p:oleObj name="ChemSketch" r:id="rId5" imgW="954000" imgH="10242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00200"/>
                        <a:ext cx="12065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77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33400" y="3429000"/>
          <a:ext cx="117157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83" name="ChemSketch" r:id="rId7" imgW="987480" imgH="1027080" progId="">
                  <p:embed/>
                </p:oleObj>
              </mc:Choice>
              <mc:Fallback>
                <p:oleObj name="ChemSketch" r:id="rId7" imgW="987480" imgH="102708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429000"/>
                        <a:ext cx="1171575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2165350" y="1981200"/>
            <a:ext cx="103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AX</a:t>
            </a:r>
            <a:r>
              <a:rPr lang="en-US" sz="3600" b="1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2133600" y="3810000"/>
            <a:ext cx="3200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AX</a:t>
            </a:r>
            <a:r>
              <a:rPr lang="en-US" sz="36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 </a:t>
            </a:r>
            <a:r>
              <a:rPr lang="en-US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(107.5</a:t>
            </a:r>
            <a:r>
              <a:rPr lang="en-US" sz="3000" dirty="0">
                <a:solidFill>
                  <a:schemeClr val="tx1"/>
                </a:solidFill>
                <a:sym typeface="Symbol"/>
              </a:rPr>
              <a:t>)</a:t>
            </a:r>
            <a:endParaRPr lang="en-US" sz="30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Trigonal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Pyramidal</a:t>
            </a:r>
            <a:r>
              <a:rPr 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2209800" y="5486400"/>
            <a:ext cx="3276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AX</a:t>
            </a:r>
            <a:r>
              <a:rPr lang="en-US" sz="36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36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(104.5</a:t>
            </a:r>
            <a:r>
              <a:rPr lang="en-US" sz="3000" dirty="0">
                <a:solidFill>
                  <a:schemeClr val="tx1"/>
                </a:solidFill>
                <a:sym typeface="Symbol"/>
              </a:rPr>
              <a:t>)</a:t>
            </a:r>
            <a:r>
              <a:rPr lang="en-US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r>
              <a:rPr 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Bent</a:t>
            </a:r>
            <a:r>
              <a:rPr 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5257800" y="19812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CCl</a:t>
            </a:r>
            <a:r>
              <a:rPr lang="en-US" sz="36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5410200" y="3810000"/>
            <a:ext cx="102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PCl</a:t>
            </a:r>
            <a:r>
              <a:rPr lang="en-US" sz="36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</a:p>
        </p:txBody>
      </p:sp>
      <p:pic>
        <p:nvPicPr>
          <p:cNvPr id="79883" name="Picture 11" descr="AX3E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00800" y="3200400"/>
            <a:ext cx="2381250" cy="1790700"/>
          </a:xfrm>
          <a:prstGeom prst="rect">
            <a:avLst/>
          </a:prstGeom>
          <a:noFill/>
        </p:spPr>
      </p:pic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5410200" y="5486400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</a:t>
            </a:r>
            <a:r>
              <a:rPr lang="en-US" sz="36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</a:p>
        </p:txBody>
      </p:sp>
      <p:pic>
        <p:nvPicPr>
          <p:cNvPr id="79885" name="Picture 13" descr="AX2E2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05516" y="4876800"/>
            <a:ext cx="2381250" cy="1790700"/>
          </a:xfrm>
          <a:prstGeom prst="rect">
            <a:avLst/>
          </a:prstGeom>
          <a:noFill/>
        </p:spPr>
      </p:pic>
      <p:pic>
        <p:nvPicPr>
          <p:cNvPr id="79886" name="Picture 14" descr="CCl4"/>
          <p:cNvPicPr>
            <a:picLocks noGrp="1" noChangeAspect="1" noChangeArrowheads="1" noCrop="1"/>
          </p:cNvPicPr>
          <p:nvPr>
            <p:ph sz="quarter" idx="4"/>
          </p:nvPr>
        </p:nvPicPr>
        <p:blipFill>
          <a:blip r:embed="rId11" cstate="print"/>
          <a:srcRect/>
          <a:stretch>
            <a:fillRect/>
          </a:stretch>
        </p:blipFill>
        <p:spPr>
          <a:xfrm>
            <a:off x="6324600" y="1371600"/>
            <a:ext cx="2362200" cy="1947863"/>
          </a:xfrm>
          <a:noFill/>
          <a:ln/>
        </p:spPr>
      </p:pic>
      <p:sp>
        <p:nvSpPr>
          <p:cNvPr id="15" name="TextBox 14"/>
          <p:cNvSpPr txBox="1"/>
          <p:nvPr/>
        </p:nvSpPr>
        <p:spPr>
          <a:xfrm>
            <a:off x="3180522" y="2942511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RED</a:t>
            </a:r>
            <a:r>
              <a:rPr lang="en-US" dirty="0">
                <a:solidFill>
                  <a:schemeClr val="tx1"/>
                </a:solidFill>
              </a:rPr>
              <a:t> = Molecular Geo.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79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8" grpId="0"/>
      <p:bldP spid="79879" grpId="0"/>
      <p:bldP spid="79880" grpId="0"/>
      <p:bldP spid="79881" grpId="0"/>
      <p:bldP spid="79882" grpId="0"/>
      <p:bldP spid="7988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 descr="I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4953000"/>
            <a:ext cx="2381250" cy="1790700"/>
          </a:xfrm>
          <a:prstGeom prst="rect">
            <a:avLst/>
          </a:prstGeom>
          <a:noFill/>
        </p:spPr>
      </p:pic>
      <p:pic>
        <p:nvPicPr>
          <p:cNvPr id="80899" name="Picture 3" descr="AX4E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2209800"/>
            <a:ext cx="2381250" cy="1790700"/>
          </a:xfrm>
          <a:prstGeom prst="rect">
            <a:avLst/>
          </a:prstGeom>
          <a:noFill/>
        </p:spPr>
      </p:pic>
      <p:pic>
        <p:nvPicPr>
          <p:cNvPr id="80900" name="Picture 4" descr="AX5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77000" y="1066800"/>
            <a:ext cx="2381250" cy="1790700"/>
          </a:xfrm>
          <a:prstGeom prst="rect">
            <a:avLst/>
          </a:prstGeom>
          <a:noFill/>
        </p:spPr>
      </p:pic>
      <p:sp>
        <p:nvSpPr>
          <p:cNvPr id="80901" name="Rectangle 5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u="sng" dirty="0"/>
              <a:t>VSEPR: </a:t>
            </a:r>
            <a:r>
              <a:rPr lang="en-US" u="sng" dirty="0" err="1"/>
              <a:t>Trigonal</a:t>
            </a:r>
            <a:r>
              <a:rPr lang="en-US" u="sng" dirty="0"/>
              <a:t> Bi-pyramidal </a:t>
            </a:r>
            <a:br>
              <a:rPr lang="en-US" u="sng" dirty="0"/>
            </a:br>
            <a:r>
              <a:rPr lang="en-US" u="sng" dirty="0"/>
              <a:t>(90</a:t>
            </a:r>
            <a:r>
              <a:rPr lang="en-US" u="sng" dirty="0">
                <a:sym typeface="Symbol"/>
              </a:rPr>
              <a:t>,120)</a:t>
            </a:r>
            <a:endParaRPr lang="en-US" u="sng" dirty="0"/>
          </a:p>
        </p:txBody>
      </p:sp>
      <p:graphicFrame>
        <p:nvGraphicFramePr>
          <p:cNvPr id="80902" name="Object 6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533400" y="1219200"/>
          <a:ext cx="1042988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40" name="ChemSketch" r:id="rId6" imgW="1042560" imgH="1213200" progId="">
                  <p:embed/>
                </p:oleObj>
              </mc:Choice>
              <mc:Fallback>
                <p:oleObj name="ChemSketch" r:id="rId6" imgW="1042560" imgH="121320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19200"/>
                        <a:ext cx="1042988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3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33400" y="2590800"/>
          <a:ext cx="1054100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41" name="ChemSketch" r:id="rId8" imgW="1054440" imgH="1213200" progId="">
                  <p:embed/>
                </p:oleObj>
              </mc:Choice>
              <mc:Fallback>
                <p:oleObj name="ChemSketch" r:id="rId8" imgW="1054440" imgH="121320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90800"/>
                        <a:ext cx="1054100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4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33400" y="3962400"/>
          <a:ext cx="1054100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42" name="ChemSketch" r:id="rId10" imgW="1054440" imgH="1213200" progId="">
                  <p:embed/>
                </p:oleObj>
              </mc:Choice>
              <mc:Fallback>
                <p:oleObj name="ChemSketch" r:id="rId10" imgW="1054440" imgH="121320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962400"/>
                        <a:ext cx="1054100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5" name="Object 9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533400" y="5257800"/>
          <a:ext cx="1069975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43" name="ChemSketch" r:id="rId12" imgW="1069920" imgH="1213200" progId="">
                  <p:embed/>
                </p:oleObj>
              </mc:Choice>
              <mc:Fallback>
                <p:oleObj name="ChemSketch" r:id="rId12" imgW="1069920" imgH="121320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257800"/>
                        <a:ext cx="1069975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06" name="Text Box 10"/>
          <p:cNvSpPr txBox="1">
            <a:spLocks noChangeArrowheads="1"/>
          </p:cNvSpPr>
          <p:nvPr/>
        </p:nvSpPr>
        <p:spPr bwMode="auto">
          <a:xfrm>
            <a:off x="2362200" y="1600200"/>
            <a:ext cx="103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AX</a:t>
            </a:r>
            <a:r>
              <a:rPr lang="en-US" sz="3600" b="1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2209800" y="2895600"/>
            <a:ext cx="3352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AX</a:t>
            </a:r>
            <a:r>
              <a:rPr lang="en-US" sz="3600" b="1" baseline="-25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 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(See saw)</a:t>
            </a:r>
            <a:endParaRPr 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(180</a:t>
            </a:r>
            <a:r>
              <a:rPr lang="en-US" sz="3600" dirty="0">
                <a:solidFill>
                  <a:schemeClr val="tx1"/>
                </a:solidFill>
                <a:sym typeface="Symbol"/>
              </a:rPr>
              <a:t>, </a:t>
            </a:r>
            <a:r>
              <a:rPr lang="en-US" sz="3600" b="1" dirty="0">
                <a:solidFill>
                  <a:schemeClr val="tx1"/>
                </a:solidFill>
                <a:sym typeface="Symbol"/>
              </a:rPr>
              <a:t>120</a:t>
            </a:r>
            <a:r>
              <a:rPr lang="en-US" sz="3600" dirty="0">
                <a:solidFill>
                  <a:schemeClr val="tx1"/>
                </a:solidFill>
                <a:sym typeface="Symbol"/>
              </a:rPr>
              <a:t>)</a:t>
            </a:r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80908" name="Text Box 12"/>
          <p:cNvSpPr txBox="1">
            <a:spLocks noChangeArrowheads="1"/>
          </p:cNvSpPr>
          <p:nvPr/>
        </p:nvSpPr>
        <p:spPr bwMode="auto">
          <a:xfrm>
            <a:off x="2133600" y="4267200"/>
            <a:ext cx="287290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AX</a:t>
            </a:r>
            <a:r>
              <a:rPr lang="en-US" sz="36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36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 </a:t>
            </a:r>
            <a:r>
              <a:rPr 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T-shape</a:t>
            </a:r>
            <a:r>
              <a:rPr 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r>
              <a:rPr lang="en-US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(90</a:t>
            </a:r>
            <a:r>
              <a:rPr lang="en-US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/>
              </a:rPr>
              <a:t>, 180)</a:t>
            </a:r>
            <a:endParaRPr lang="en-US" sz="30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0909" name="Text Box 13"/>
          <p:cNvSpPr txBox="1">
            <a:spLocks noChangeArrowheads="1"/>
          </p:cNvSpPr>
          <p:nvPr/>
        </p:nvSpPr>
        <p:spPr bwMode="auto">
          <a:xfrm>
            <a:off x="2133600" y="5562600"/>
            <a:ext cx="25987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AX</a:t>
            </a:r>
            <a:r>
              <a:rPr lang="en-US" sz="36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36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 </a:t>
            </a:r>
            <a:r>
              <a:rPr 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Linear</a:t>
            </a:r>
            <a:r>
              <a:rPr 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80910" name="Text Box 14"/>
          <p:cNvSpPr txBox="1">
            <a:spLocks noChangeArrowheads="1"/>
          </p:cNvSpPr>
          <p:nvPr/>
        </p:nvSpPr>
        <p:spPr bwMode="auto">
          <a:xfrm>
            <a:off x="5486400" y="1600200"/>
            <a:ext cx="102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PCl</a:t>
            </a:r>
            <a:r>
              <a:rPr lang="en-US" sz="3600" b="1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</p:txBody>
      </p: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5562600" y="2895600"/>
            <a:ext cx="965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SF</a:t>
            </a:r>
            <a:r>
              <a:rPr lang="en-US" sz="3600" b="1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</a:p>
        </p:txBody>
      </p:sp>
      <p:sp>
        <p:nvSpPr>
          <p:cNvPr id="80912" name="Text Box 16"/>
          <p:cNvSpPr txBox="1">
            <a:spLocks noChangeArrowheads="1"/>
          </p:cNvSpPr>
          <p:nvPr/>
        </p:nvSpPr>
        <p:spPr bwMode="auto">
          <a:xfrm>
            <a:off x="5486400" y="4267200"/>
            <a:ext cx="10556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ClF</a:t>
            </a:r>
            <a:r>
              <a:rPr lang="en-US" sz="3600" b="1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</a:p>
        </p:txBody>
      </p:sp>
      <p:pic>
        <p:nvPicPr>
          <p:cNvPr id="80913" name="Picture 17" descr="AX3E2"/>
          <p:cNvPicPr>
            <a:picLocks noChangeAspect="1" noChangeArrowheads="1" noCrop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53200" y="3657600"/>
            <a:ext cx="2381250" cy="1790700"/>
          </a:xfrm>
          <a:prstGeom prst="rect">
            <a:avLst/>
          </a:prstGeom>
          <a:noFill/>
        </p:spPr>
      </p:pic>
      <p:sp>
        <p:nvSpPr>
          <p:cNvPr id="80914" name="Text Box 18"/>
          <p:cNvSpPr txBox="1">
            <a:spLocks noChangeArrowheads="1"/>
          </p:cNvSpPr>
          <p:nvPr/>
        </p:nvSpPr>
        <p:spPr bwMode="auto">
          <a:xfrm>
            <a:off x="5715000" y="5562600"/>
            <a:ext cx="8048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sz="3600" b="1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en-US" sz="3600" b="1" baseline="30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53681" y="6262204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RED</a:t>
            </a:r>
            <a:r>
              <a:rPr lang="en-US" dirty="0">
                <a:solidFill>
                  <a:schemeClr val="tx1"/>
                </a:solidFill>
              </a:rPr>
              <a:t> = Molecular Geo.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80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8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80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6" grpId="0"/>
      <p:bldP spid="80907" grpId="0"/>
      <p:bldP spid="80908" grpId="0"/>
      <p:bldP spid="80909" grpId="0"/>
      <p:bldP spid="80910" grpId="0"/>
      <p:bldP spid="80911" grpId="0"/>
      <p:bldP spid="80912" grpId="0"/>
      <p:bldP spid="809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u="sng" dirty="0"/>
              <a:t>VSEPR: Octahedral (90</a:t>
            </a:r>
            <a:r>
              <a:rPr lang="en-US" u="sng" dirty="0">
                <a:sym typeface="Symbol"/>
              </a:rPr>
              <a:t>)</a:t>
            </a:r>
            <a:endParaRPr lang="en-US" u="sng" dirty="0"/>
          </a:p>
        </p:txBody>
      </p:sp>
      <p:graphicFrame>
        <p:nvGraphicFramePr>
          <p:cNvPr id="81923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533400" y="1219200"/>
          <a:ext cx="13589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9" name="ChemSketch" r:id="rId3" imgW="1359360" imgH="1207080" progId="">
                  <p:embed/>
                </p:oleObj>
              </mc:Choice>
              <mc:Fallback>
                <p:oleObj name="ChemSketch" r:id="rId3" imgW="1359360" imgH="12070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19200"/>
                        <a:ext cx="1358900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33400" y="2895600"/>
          <a:ext cx="1358900" cy="116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0" name="ChemSketch" r:id="rId5" imgW="1359360" imgH="1167480" progId="">
                  <p:embed/>
                </p:oleObj>
              </mc:Choice>
              <mc:Fallback>
                <p:oleObj name="ChemSketch" r:id="rId5" imgW="1359360" imgH="116748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895600"/>
                        <a:ext cx="1358900" cy="1166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5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33400" y="4572000"/>
          <a:ext cx="1358900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1" name="ChemSketch" r:id="rId7" imgW="1359360" imgH="1118520" progId="">
                  <p:embed/>
                </p:oleObj>
              </mc:Choice>
              <mc:Fallback>
                <p:oleObj name="ChemSketch" r:id="rId7" imgW="1359360" imgH="111852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0"/>
                        <a:ext cx="1358900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2667000" y="1524000"/>
            <a:ext cx="103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AX</a:t>
            </a:r>
            <a:r>
              <a:rPr lang="en-US" sz="3600" b="1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</a:p>
        </p:txBody>
      </p:sp>
      <p:sp>
        <p:nvSpPr>
          <p:cNvPr id="81927" name="Text Box 7"/>
          <p:cNvSpPr txBox="1">
            <a:spLocks noChangeArrowheads="1"/>
          </p:cNvSpPr>
          <p:nvPr/>
        </p:nvSpPr>
        <p:spPr bwMode="auto">
          <a:xfrm>
            <a:off x="2590800" y="3200400"/>
            <a:ext cx="262764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AX</a:t>
            </a:r>
            <a:r>
              <a:rPr lang="en-US" sz="36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/>
              </a:rPr>
              <a:t> 90)</a:t>
            </a:r>
            <a:endParaRPr lang="en-US" sz="2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(Square pyramidal) </a:t>
            </a:r>
          </a:p>
        </p:txBody>
      </p:sp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2590800" y="4876800"/>
            <a:ext cx="27350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AX</a:t>
            </a:r>
            <a:r>
              <a:rPr lang="en-US" sz="36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36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(90</a:t>
            </a:r>
            <a:r>
              <a:rPr lang="en-US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/>
              </a:rPr>
              <a:t>)</a:t>
            </a:r>
            <a:r>
              <a:rPr lang="en-US" sz="30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r>
              <a:rPr 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Square Planar</a:t>
            </a:r>
            <a:r>
              <a:rPr 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pic>
        <p:nvPicPr>
          <p:cNvPr id="81929" name="Picture 9" descr="AX6"/>
          <p:cNvPicPr>
            <a:picLocks noGrp="1" noChangeAspect="1" noChangeArrowheads="1" noCrop="1"/>
          </p:cNvPicPr>
          <p:nvPr>
            <p:ph sz="quarter" idx="4"/>
          </p:nvPr>
        </p:nvPicPr>
        <p:blipFill>
          <a:blip r:embed="rId9" cstate="print"/>
          <a:srcRect/>
          <a:stretch>
            <a:fillRect/>
          </a:stretch>
        </p:blipFill>
        <p:spPr>
          <a:xfrm>
            <a:off x="6324600" y="990600"/>
            <a:ext cx="2381250" cy="1790700"/>
          </a:xfrm>
          <a:noFill/>
          <a:ln/>
        </p:spPr>
      </p:pic>
      <p:sp>
        <p:nvSpPr>
          <p:cNvPr id="81930" name="Text Box 10"/>
          <p:cNvSpPr txBox="1">
            <a:spLocks noChangeArrowheads="1"/>
          </p:cNvSpPr>
          <p:nvPr/>
        </p:nvSpPr>
        <p:spPr bwMode="auto">
          <a:xfrm>
            <a:off x="5130800" y="1524000"/>
            <a:ext cx="965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SF</a:t>
            </a:r>
            <a:r>
              <a:rPr lang="en-US" sz="3600" b="1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</a:p>
        </p:txBody>
      </p:sp>
      <p:pic>
        <p:nvPicPr>
          <p:cNvPr id="81931" name="Picture 11" descr="AX5E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24600" y="2667000"/>
            <a:ext cx="2381250" cy="1790700"/>
          </a:xfrm>
          <a:prstGeom prst="rect">
            <a:avLst/>
          </a:prstGeom>
          <a:noFill/>
        </p:spPr>
      </p:pic>
      <p:pic>
        <p:nvPicPr>
          <p:cNvPr id="81932" name="Picture 12" descr="Ax4E2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324600" y="4343400"/>
            <a:ext cx="2381250" cy="1790700"/>
          </a:xfrm>
          <a:prstGeom prst="rect">
            <a:avLst/>
          </a:prstGeom>
          <a:noFill/>
        </p:spPr>
      </p:pic>
      <p:sp>
        <p:nvSpPr>
          <p:cNvPr id="81933" name="Text Box 13"/>
          <p:cNvSpPr txBox="1">
            <a:spLocks noChangeArrowheads="1"/>
          </p:cNvSpPr>
          <p:nvPr/>
        </p:nvSpPr>
        <p:spPr bwMode="auto">
          <a:xfrm>
            <a:off x="5181600" y="4921250"/>
            <a:ext cx="13065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ICl</a:t>
            </a:r>
            <a:r>
              <a:rPr lang="en-US" sz="3600" b="1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</a:p>
        </p:txBody>
      </p:sp>
      <p:sp>
        <p:nvSpPr>
          <p:cNvPr id="81934" name="Text Box 14"/>
          <p:cNvSpPr txBox="1">
            <a:spLocks noChangeArrowheads="1"/>
          </p:cNvSpPr>
          <p:nvPr/>
        </p:nvSpPr>
        <p:spPr bwMode="auto">
          <a:xfrm>
            <a:off x="5092700" y="3200400"/>
            <a:ext cx="1155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BrF</a:t>
            </a:r>
            <a:r>
              <a:rPr lang="en-US" sz="3600" b="1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27450" y="6072905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RED</a:t>
            </a:r>
            <a:r>
              <a:rPr lang="en-US" dirty="0">
                <a:solidFill>
                  <a:schemeClr val="tx1"/>
                </a:solidFill>
              </a:rPr>
              <a:t> = Molecular Geo.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1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1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1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1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1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1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6" grpId="0"/>
      <p:bldP spid="81927" grpId="0"/>
      <p:bldP spid="81928" grpId="0"/>
      <p:bldP spid="81930" grpId="0"/>
      <p:bldP spid="81933" grpId="0"/>
      <p:bldP spid="819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9700" y="353143"/>
            <a:ext cx="6553200" cy="838200"/>
          </a:xfrm>
        </p:spPr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808080"/>
                  </a:outerShdw>
                </a:effectLst>
              </a:rPr>
              <a:t>REMINDER:</a:t>
            </a:r>
            <a:br>
              <a:rPr lang="en-US" sz="4000" dirty="0">
                <a:effectLst>
                  <a:outerShdw blurRad="38100" dist="38100" dir="2700000" algn="tl">
                    <a:srgbClr val="808080"/>
                  </a:outerShdw>
                </a:effectLst>
              </a:rPr>
            </a:br>
            <a:r>
              <a:rPr lang="en-US" sz="3200" dirty="0">
                <a:effectLst>
                  <a:outerShdw blurRad="38100" dist="38100" dir="2700000" algn="tl">
                    <a:srgbClr val="808080"/>
                  </a:outerShdw>
                </a:effectLst>
              </a:rPr>
              <a:t>The 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Octet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808080"/>
                  </a:outerShdw>
                </a:effectLst>
              </a:rPr>
              <a:t>Rule</a:t>
            </a:r>
            <a:endParaRPr lang="en-US" sz="4000" dirty="0"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28600" y="1576149"/>
            <a:ext cx="8686800" cy="180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b="1" dirty="0">
                <a:solidFill>
                  <a:schemeClr val="tx1"/>
                </a:solidFill>
              </a:rPr>
              <a:t>Combinations of elements tend to form so that each atom, by gaining, losing, or sharing electrons, has an octet of electrons in its highest occupied energy level.</a:t>
            </a:r>
          </a:p>
        </p:txBody>
      </p:sp>
      <p:pic>
        <p:nvPicPr>
          <p:cNvPr id="14340" name="Picture 4" descr="F_oct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938826"/>
            <a:ext cx="6781800" cy="2573338"/>
          </a:xfrm>
          <a:prstGeom prst="rect">
            <a:avLst/>
          </a:prstGeom>
          <a:noFill/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429000" y="3481626"/>
            <a:ext cx="27257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FF0000"/>
                </a:solidFill>
              </a:rPr>
              <a:t>Diatomic Fluorine</a:t>
            </a:r>
          </a:p>
        </p:txBody>
      </p:sp>
    </p:spTree>
    <p:extLst>
      <p:ext uri="{BB962C8B-B14F-4D97-AF65-F5344CB8AC3E}">
        <p14:creationId xmlns:p14="http://schemas.microsoft.com/office/powerpoint/2010/main" val="84311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  <a:noFill/>
          <a:ln/>
        </p:spPr>
        <p:txBody>
          <a:bodyPr lIns="90488" tIns="44450" rIns="90488" bIns="44450"/>
          <a:lstStyle/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Comments About the Octet Rule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90600"/>
            <a:ext cx="7772400" cy="46482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4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6000" dirty="0"/>
              <a:t>2nd period elements C, N, O, F observe the octet rule (HONC rule as well).</a:t>
            </a:r>
          </a:p>
        </p:txBody>
      </p:sp>
    </p:spTree>
    <p:extLst>
      <p:ext uri="{BB962C8B-B14F-4D97-AF65-F5344CB8AC3E}">
        <p14:creationId xmlns:p14="http://schemas.microsoft.com/office/powerpoint/2010/main" val="6785758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sz="4000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Resonance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57200" y="914400"/>
            <a:ext cx="8458200" cy="9906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Blip>
                <a:blip r:embed="rId3"/>
              </a:buBlip>
            </a:pPr>
            <a:r>
              <a:rPr lang="en-US" sz="2400" dirty="0">
                <a:solidFill>
                  <a:schemeClr val="tx1"/>
                </a:solidFill>
              </a:rPr>
              <a:t>Resonance is invoked when more than one valid Lewis structure can be written for a particular molecule.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3400" y="4572000"/>
            <a:ext cx="8610600" cy="884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buFontTx/>
              <a:buBlip>
                <a:blip r:embed="rId3"/>
              </a:buBlip>
            </a:pPr>
            <a:r>
              <a:rPr lang="en-US" b="1"/>
              <a:t> </a:t>
            </a:r>
            <a:r>
              <a:rPr lang="en-US" sz="2400" b="1">
                <a:solidFill>
                  <a:schemeClr val="tx1"/>
                </a:solidFill>
              </a:rPr>
              <a:t>The actual structure is an average of the resonance  </a:t>
            </a:r>
          </a:p>
          <a:p>
            <a:pPr eaLnBrk="0" hangingPunct="0"/>
            <a:r>
              <a:rPr lang="en-US" sz="2400" b="1">
                <a:solidFill>
                  <a:schemeClr val="tx1"/>
                </a:solidFill>
              </a:rPr>
              <a:t>   structures.</a:t>
            </a:r>
          </a:p>
        </p:txBody>
      </p:sp>
      <p:graphicFrame>
        <p:nvGraphicFramePr>
          <p:cNvPr id="22536" name="Object 8"/>
          <p:cNvGraphicFramePr>
            <a:graphicFrameLocks noGrp="1" noChangeAspect="1"/>
          </p:cNvGraphicFramePr>
          <p:nvPr>
            <p:ph sz="half" idx="2"/>
          </p:nvPr>
        </p:nvGraphicFramePr>
        <p:xfrm>
          <a:off x="1447800" y="1905000"/>
          <a:ext cx="6477000" cy="267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82" name="ChemSketch" r:id="rId4" imgW="2743200" imgH="1134000" progId="">
                  <p:embed/>
                </p:oleObj>
              </mc:Choice>
              <mc:Fallback>
                <p:oleObj name="ChemSketch" r:id="rId4" imgW="2743200" imgH="1134000" progId="">
                  <p:embed/>
                  <p:pic>
                    <p:nvPicPr>
                      <p:cNvPr id="22536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905000"/>
                        <a:ext cx="6477000" cy="267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FAA26D3D-D897-4be2-8F04-BA451C77F1D7}">
                          <ma14:placeholderFlag xmlns:ma14="http://schemas.microsoft.com/office/mac/drawingml/2011/main" xmlns="" val="1"/>
                        </a:ex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505200" y="2057400"/>
            <a:ext cx="25447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3300"/>
                </a:solidFill>
              </a:rPr>
              <a:t>Benzene, C</a:t>
            </a:r>
            <a:r>
              <a:rPr lang="en-US" baseline="-25000" dirty="0">
                <a:solidFill>
                  <a:srgbClr val="FF3300"/>
                </a:solidFill>
              </a:rPr>
              <a:t>6</a:t>
            </a:r>
            <a:r>
              <a:rPr lang="en-US" dirty="0">
                <a:solidFill>
                  <a:srgbClr val="FF3300"/>
                </a:solidFill>
              </a:rPr>
              <a:t>H</a:t>
            </a:r>
            <a:r>
              <a:rPr lang="en-US" baseline="-25000" dirty="0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533400" y="5486400"/>
            <a:ext cx="8610600" cy="884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buFontTx/>
              <a:buBlip>
                <a:blip r:embed="rId3"/>
              </a:buBlip>
            </a:pPr>
            <a:r>
              <a:rPr lang="en-US" b="1" dirty="0"/>
              <a:t> </a:t>
            </a:r>
            <a:r>
              <a:rPr lang="en-US" sz="2400" b="1" dirty="0">
                <a:solidFill>
                  <a:schemeClr val="tx1"/>
                </a:solidFill>
              </a:rPr>
              <a:t>The bond lengths in the ring are identical, and </a:t>
            </a:r>
          </a:p>
          <a:p>
            <a:pPr eaLnBrk="0" hangingPunct="0"/>
            <a:r>
              <a:rPr lang="en-US" sz="2400" b="1" dirty="0">
                <a:solidFill>
                  <a:schemeClr val="tx1"/>
                </a:solidFill>
              </a:rPr>
              <a:t>   between those of single and double bonds.</a:t>
            </a:r>
          </a:p>
        </p:txBody>
      </p:sp>
    </p:spTree>
    <p:extLst>
      <p:ext uri="{BB962C8B-B14F-4D97-AF65-F5344CB8AC3E}">
        <p14:creationId xmlns:p14="http://schemas.microsoft.com/office/powerpoint/2010/main" val="20165527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nimBg="1" autoUpdateAnimBg="0"/>
      <p:bldP spid="22532" grpId="0" autoUpdateAnimBg="0"/>
      <p:bldP spid="22538" grpId="0"/>
      <p:bldP spid="22539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  <a:noFill/>
          <a:ln/>
        </p:spPr>
        <p:txBody>
          <a:bodyPr lIns="90488" tIns="44450" rIns="90488" bIns="44450"/>
          <a:lstStyle/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Comments About the Octet Rule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90600"/>
            <a:ext cx="7772400" cy="46482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4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4800" dirty="0"/>
              <a:t>2nd period elements B and Be often have fewer than 8 electrons around themselves - they are very reactive.</a:t>
            </a:r>
          </a:p>
        </p:txBody>
      </p:sp>
    </p:spTree>
    <p:extLst>
      <p:ext uri="{BB962C8B-B14F-4D97-AF65-F5344CB8AC3E}">
        <p14:creationId xmlns:p14="http://schemas.microsoft.com/office/powerpoint/2010/main" val="26049477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  <a:noFill/>
          <a:ln/>
        </p:spPr>
        <p:txBody>
          <a:bodyPr lIns="90488" tIns="44450" rIns="90488" bIns="44450"/>
          <a:lstStyle/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Comments About the Octet Rule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90600"/>
            <a:ext cx="7772400" cy="46482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4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4800" dirty="0"/>
              <a:t>3rd period and heavier elements CAN exceed the octet rule having expanded octets (using ?).</a:t>
            </a:r>
          </a:p>
        </p:txBody>
      </p:sp>
    </p:spTree>
    <p:extLst>
      <p:ext uri="{BB962C8B-B14F-4D97-AF65-F5344CB8AC3E}">
        <p14:creationId xmlns:p14="http://schemas.microsoft.com/office/powerpoint/2010/main" val="30000298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  <a:noFill/>
          <a:ln/>
        </p:spPr>
        <p:txBody>
          <a:bodyPr lIns="90488" tIns="44450" rIns="90488" bIns="44450"/>
          <a:lstStyle/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Comments About the Octet Rule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90600"/>
            <a:ext cx="7772400" cy="46482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4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4800" dirty="0"/>
              <a:t>When writing Lewis structures, satisfy octets first, then place extra electrons around central element if needed</a:t>
            </a:r>
          </a:p>
        </p:txBody>
      </p:sp>
    </p:spTree>
    <p:extLst>
      <p:ext uri="{BB962C8B-B14F-4D97-AF65-F5344CB8AC3E}">
        <p14:creationId xmlns:p14="http://schemas.microsoft.com/office/powerpoint/2010/main" val="34122788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808080"/>
                  </a:outerShdw>
                </a:effectLst>
              </a:rPr>
              <a:t>Formation of Water by the Octet Rule</a:t>
            </a:r>
          </a:p>
        </p:txBody>
      </p:sp>
      <p:pic>
        <p:nvPicPr>
          <p:cNvPr id="16387" name="Picture 3" descr="wateroct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295400"/>
            <a:ext cx="7620000" cy="39163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066024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819400"/>
            <a:ext cx="8305800" cy="25146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1"/>
              </a:buClr>
              <a:buFontTx/>
              <a:buBlip>
                <a:blip r:embed="rId2"/>
              </a:buBlip>
            </a:pPr>
            <a:r>
              <a:rPr lang="en-US" sz="2800">
                <a:effectLst>
                  <a:outerShdw blurRad="38100" dist="38100" dir="2700000" algn="tl">
                    <a:srgbClr val="808080"/>
                  </a:outerShdw>
                </a:effectLst>
              </a:rPr>
              <a:t>Shows how valence electrons are arranged among atoms in a molecule.</a:t>
            </a:r>
          </a:p>
          <a:p>
            <a:pPr>
              <a:buClr>
                <a:schemeClr val="tx1"/>
              </a:buClr>
              <a:buFontTx/>
              <a:buBlip>
                <a:blip r:embed="rId2"/>
              </a:buBlip>
            </a:pPr>
            <a:r>
              <a:rPr lang="en-US" sz="2800">
                <a:effectLst>
                  <a:outerShdw blurRad="38100" dist="38100" dir="2700000" algn="tl">
                    <a:srgbClr val="808080"/>
                  </a:outerShdw>
                </a:effectLst>
              </a:rPr>
              <a:t>Reflects central idea that stability of a compound relates to noble gas electron configuration.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3810000" cy="762000"/>
          </a:xfrm>
          <a:noFill/>
          <a:ln/>
        </p:spPr>
        <p:txBody>
          <a:bodyPr/>
          <a:lstStyle/>
          <a:p>
            <a:r>
              <a:rPr lang="en-US" sz="3200" u="sng">
                <a:effectLst>
                  <a:outerShdw blurRad="38100" dist="38100" dir="2700000" algn="tl">
                    <a:srgbClr val="808080"/>
                  </a:outerShdw>
                </a:effectLst>
              </a:rPr>
              <a:t>Lewis Structures</a:t>
            </a:r>
          </a:p>
        </p:txBody>
      </p:sp>
      <p:pic>
        <p:nvPicPr>
          <p:cNvPr id="18436" name="Picture 4" descr="lewi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0"/>
            <a:ext cx="3124200" cy="2870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8577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sz="3000" dirty="0"/>
              <a:t>Rules for Drawing Lewis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2200" dirty="0"/>
              <a:t>Add up total number of </a:t>
            </a:r>
            <a:r>
              <a:rPr lang="en-US" sz="2200" dirty="0" err="1"/>
              <a:t>Ve</a:t>
            </a:r>
            <a:r>
              <a:rPr lang="en-US" sz="2200" baseline="30000" dirty="0"/>
              <a:t>-</a:t>
            </a:r>
            <a:r>
              <a:rPr lang="en-US" sz="2200" dirty="0"/>
              <a:t> and divide by 2 (this =s the number of pairs)</a:t>
            </a:r>
          </a:p>
          <a:p>
            <a:pPr marL="514350" indent="-514350">
              <a:buAutoNum type="arabicPeriod"/>
            </a:pPr>
            <a:r>
              <a:rPr lang="en-US" sz="2200" dirty="0"/>
              <a:t>The least electronegative atom tends to be your “central” atom</a:t>
            </a:r>
          </a:p>
          <a:p>
            <a:pPr marL="514350" indent="-514350">
              <a:buAutoNum type="arabicPeriod"/>
            </a:pPr>
            <a:r>
              <a:rPr lang="en-US" sz="2200" dirty="0"/>
              <a:t>Place all other atoms around your central atom</a:t>
            </a:r>
          </a:p>
          <a:p>
            <a:pPr marL="914400" lvl="1" indent="-514350">
              <a:buAutoNum type="arabicPeriod"/>
            </a:pPr>
            <a:r>
              <a:rPr lang="en-US" sz="2200" dirty="0"/>
              <a:t>H are always terminal</a:t>
            </a:r>
          </a:p>
          <a:p>
            <a:pPr marL="914400" lvl="1" indent="-514350">
              <a:buAutoNum type="arabicPeriod"/>
            </a:pPr>
            <a:r>
              <a:rPr lang="en-US" sz="2200" dirty="0"/>
              <a:t>Halogens tend to be terminal</a:t>
            </a:r>
          </a:p>
          <a:p>
            <a:pPr marL="514350" indent="-514350">
              <a:buAutoNum type="arabicPeriod"/>
            </a:pPr>
            <a:r>
              <a:rPr lang="en-US" sz="2200" dirty="0"/>
              <a:t>Place a pair of e- or a “</a:t>
            </a:r>
            <a:r>
              <a:rPr lang="en-US" sz="2200" dirty="0">
                <a:sym typeface="Symbol"/>
              </a:rPr>
              <a:t>” between the central atom and all other atoms obeying the OCTET rules (some exceptions: H(2), Be(4), B(6))</a:t>
            </a:r>
          </a:p>
          <a:p>
            <a:pPr marL="514350" indent="-514350">
              <a:buAutoNum type="arabicPeriod"/>
            </a:pPr>
            <a:r>
              <a:rPr lang="en-US" sz="2200" dirty="0"/>
              <a:t>Distribute ALL remaining pairs of e- on the terminal atoms to fill to an octet (H is a duet – 2). </a:t>
            </a:r>
          </a:p>
          <a:p>
            <a:pPr marL="914400" lvl="1" indent="-514350">
              <a:buAutoNum type="arabicPeriod"/>
            </a:pPr>
            <a:r>
              <a:rPr lang="en-US" sz="2200" dirty="0"/>
              <a:t>If any pairs of e- remain, then place them on the central atom.</a:t>
            </a:r>
          </a:p>
          <a:p>
            <a:pPr marL="914400" lvl="1" indent="-514350">
              <a:buAutoNum type="arabicPeriod"/>
            </a:pPr>
            <a:r>
              <a:rPr lang="en-US" sz="2200" dirty="0"/>
              <a:t>If after all pairs are placed and the octet rule is not satisfied, then make double or triple bonds</a:t>
            </a:r>
          </a:p>
        </p:txBody>
      </p:sp>
    </p:spTree>
    <p:extLst>
      <p:ext uri="{BB962C8B-B14F-4D97-AF65-F5344CB8AC3E}">
        <p14:creationId xmlns:p14="http://schemas.microsoft.com/office/powerpoint/2010/main" val="10791913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Multiple Covalent Bonds:</a:t>
            </a:r>
            <a:b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600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Double bonds</a:t>
            </a:r>
          </a:p>
        </p:txBody>
      </p:sp>
      <p:graphicFrame>
        <p:nvGraphicFramePr>
          <p:cNvPr id="20491" name="Object 11"/>
          <p:cNvGraphicFramePr>
            <a:graphicFrameLocks noGrp="1" noChangeAspect="1"/>
          </p:cNvGraphicFramePr>
          <p:nvPr>
            <p:ph sz="half" idx="1"/>
          </p:nvPr>
        </p:nvGraphicFramePr>
        <p:xfrm>
          <a:off x="685800" y="1905000"/>
          <a:ext cx="7162800" cy="235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ChemSketch" r:id="rId3" imgW="3566160" imgH="1173600" progId="">
                  <p:embed/>
                </p:oleObj>
              </mc:Choice>
              <mc:Fallback>
                <p:oleObj name="ChemSketch" r:id="rId3" imgW="3566160" imgH="1173600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905000"/>
                        <a:ext cx="7162800" cy="235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FAA26D3D-D897-4be2-8F04-BA451C77F1D7}">
                          <ma14:placeholderFlag xmlns:ma14="http://schemas.microsoft.com/office/mac/drawingml/2011/main" xmlns="" val="1"/>
                        </a:ex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057400" y="4724400"/>
            <a:ext cx="51974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FF3300"/>
                </a:solidFill>
              </a:rPr>
              <a:t>Two</a:t>
            </a:r>
            <a:r>
              <a:rPr lang="en-US" sz="2400" b="1">
                <a:solidFill>
                  <a:srgbClr val="000000"/>
                </a:solidFill>
              </a:rPr>
              <a:t> pairs of shared electrons</a:t>
            </a:r>
          </a:p>
        </p:txBody>
      </p:sp>
      <p:graphicFrame>
        <p:nvGraphicFramePr>
          <p:cNvPr id="20493" name="Object 13"/>
          <p:cNvGraphicFramePr>
            <a:graphicFrameLocks noGrp="1" noChangeAspect="1"/>
          </p:cNvGraphicFramePr>
          <p:nvPr>
            <p:ph sz="half" idx="2"/>
          </p:nvPr>
        </p:nvGraphicFramePr>
        <p:xfrm>
          <a:off x="5181600" y="1905000"/>
          <a:ext cx="7086600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ChemSketch" r:id="rId5" imgW="3566160" imgH="1173600" progId="">
                  <p:embed/>
                </p:oleObj>
              </mc:Choice>
              <mc:Fallback>
                <p:oleObj name="ChemSketch" r:id="rId5" imgW="3566160" imgH="1173600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905000"/>
                        <a:ext cx="7086600" cy="2332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FAA26D3D-D897-4be2-8F04-BA451C77F1D7}">
                          <ma14:placeholderFlag xmlns:ma14="http://schemas.microsoft.com/office/mac/drawingml/2011/main" xmlns="" val="1"/>
                        </a:ex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3810000" y="4114800"/>
            <a:ext cx="1355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Eth</a:t>
            </a:r>
            <a:r>
              <a:rPr lang="en-US" u="sng">
                <a:solidFill>
                  <a:srgbClr val="000000"/>
                </a:solidFill>
              </a:rPr>
              <a:t>ene</a:t>
            </a:r>
          </a:p>
        </p:txBody>
      </p:sp>
    </p:spTree>
    <p:extLst>
      <p:ext uri="{BB962C8B-B14F-4D97-AF65-F5344CB8AC3E}">
        <p14:creationId xmlns:p14="http://schemas.microsoft.com/office/powerpoint/2010/main" val="32148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Multiple Covalent Bonds:</a:t>
            </a:r>
            <a:b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600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Triple bonds</a:t>
            </a:r>
          </a:p>
        </p:txBody>
      </p:sp>
      <p:graphicFrame>
        <p:nvGraphicFramePr>
          <p:cNvPr id="21510" name="Object 6"/>
          <p:cNvGraphicFramePr>
            <a:graphicFrameLocks noGrp="1" noChangeAspect="1"/>
          </p:cNvGraphicFramePr>
          <p:nvPr>
            <p:ph sz="half" idx="1"/>
          </p:nvPr>
        </p:nvGraphicFramePr>
        <p:xfrm>
          <a:off x="1752600" y="3200400"/>
          <a:ext cx="1104900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46" name="ChemSketch" r:id="rId3" imgW="3889080" imgH="393120" progId="">
                  <p:embed/>
                </p:oleObj>
              </mc:Choice>
              <mc:Fallback>
                <p:oleObj name="ChemSketch" r:id="rId3" imgW="3889080" imgH="393120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200400"/>
                        <a:ext cx="11049000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FAA26D3D-D897-4be2-8F04-BA451C77F1D7}">
                          <ma14:placeholderFlag xmlns:ma14="http://schemas.microsoft.com/office/mac/drawingml/2011/main" xmlns="" val="1"/>
                        </a:ex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828800" y="4724400"/>
            <a:ext cx="6035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FF3300"/>
                </a:solidFill>
              </a:rPr>
              <a:t>Three </a:t>
            </a:r>
            <a:r>
              <a:rPr lang="en-US" sz="2400" b="1">
                <a:solidFill>
                  <a:schemeClr val="tx1"/>
                </a:solidFill>
              </a:rPr>
              <a:t>pairs of shared electrons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886200" y="4114800"/>
            <a:ext cx="1360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Eth</a:t>
            </a:r>
            <a:r>
              <a:rPr lang="en-US" b="1" u="sng">
                <a:solidFill>
                  <a:schemeClr val="tx1"/>
                </a:solidFill>
              </a:rPr>
              <a:t>yne</a:t>
            </a:r>
          </a:p>
        </p:txBody>
      </p:sp>
      <p:graphicFrame>
        <p:nvGraphicFramePr>
          <p:cNvPr id="21515" name="Object 11"/>
          <p:cNvGraphicFramePr>
            <a:graphicFrameLocks noGrp="1" noChangeAspect="1"/>
          </p:cNvGraphicFramePr>
          <p:nvPr>
            <p:ph sz="half" idx="2"/>
          </p:nvPr>
        </p:nvGraphicFramePr>
        <p:xfrm>
          <a:off x="1752600" y="2057400"/>
          <a:ext cx="11049000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47" name="ChemSketch" r:id="rId5" imgW="3873960" imgH="399240" progId="">
                  <p:embed/>
                </p:oleObj>
              </mc:Choice>
              <mc:Fallback>
                <p:oleObj name="ChemSketch" r:id="rId5" imgW="3873960" imgH="399240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057400"/>
                        <a:ext cx="11049000" cy="113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FAA26D3D-D897-4be2-8F04-BA451C77F1D7}">
                          <ma14:placeholderFlag xmlns:ma14="http://schemas.microsoft.com/office/mac/drawingml/2011/main" xmlns="" val="1"/>
                        </a:ex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286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229600" cy="914400"/>
          </a:xfrm>
          <a:noFill/>
          <a:ln/>
        </p:spPr>
        <p:txBody>
          <a:bodyPr lIns="90488" tIns="44450" rIns="90488" bIns="44450"/>
          <a:lstStyle/>
          <a:p>
            <a:r>
              <a:rPr lang="en-US" sz="3200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Resonance Bond Length and Bond Energy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57200" y="1143000"/>
            <a:ext cx="8458200" cy="11430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Blip>
                <a:blip r:embed="rId3"/>
              </a:buBlip>
            </a:pPr>
            <a:r>
              <a:rPr lang="en-US" sz="2800">
                <a:solidFill>
                  <a:schemeClr val="tx1"/>
                </a:solidFill>
              </a:rPr>
              <a:t>Resonance bonds are </a:t>
            </a:r>
            <a:r>
              <a:rPr lang="en-US" sz="2800" u="sng">
                <a:solidFill>
                  <a:schemeClr val="tx1"/>
                </a:solidFill>
              </a:rPr>
              <a:t>shorter</a:t>
            </a:r>
            <a:r>
              <a:rPr lang="en-US" sz="2800">
                <a:solidFill>
                  <a:schemeClr val="tx1"/>
                </a:solidFill>
              </a:rPr>
              <a:t> and </a:t>
            </a:r>
            <a:r>
              <a:rPr lang="en-US" sz="2800" u="sng">
                <a:solidFill>
                  <a:schemeClr val="tx1"/>
                </a:solidFill>
              </a:rPr>
              <a:t>stronger</a:t>
            </a:r>
            <a:r>
              <a:rPr lang="en-US" sz="2800">
                <a:solidFill>
                  <a:schemeClr val="tx1"/>
                </a:solidFill>
              </a:rPr>
              <a:t> than single bonds.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533400" y="4572000"/>
            <a:ext cx="8610600" cy="884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buFontTx/>
              <a:buBlip>
                <a:blip r:embed="rId3"/>
              </a:buBlip>
            </a:pPr>
            <a:r>
              <a:rPr lang="en-US" b="1"/>
              <a:t> </a:t>
            </a:r>
            <a:r>
              <a:rPr lang="en-US" sz="2400" b="1">
                <a:solidFill>
                  <a:schemeClr val="tx1"/>
                </a:solidFill>
              </a:rPr>
              <a:t>Resonance bonds are </a:t>
            </a:r>
            <a:r>
              <a:rPr lang="en-US" sz="2400" b="1" u="sng">
                <a:solidFill>
                  <a:schemeClr val="tx1"/>
                </a:solidFill>
              </a:rPr>
              <a:t>longer</a:t>
            </a:r>
            <a:r>
              <a:rPr lang="en-US" sz="2400" b="1">
                <a:solidFill>
                  <a:schemeClr val="tx1"/>
                </a:solidFill>
              </a:rPr>
              <a:t> and </a:t>
            </a:r>
            <a:r>
              <a:rPr lang="en-US" sz="2400" b="1" u="sng">
                <a:solidFill>
                  <a:schemeClr val="tx1"/>
                </a:solidFill>
              </a:rPr>
              <a:t>weaker</a:t>
            </a:r>
            <a:r>
              <a:rPr lang="en-US" sz="2400" b="1">
                <a:solidFill>
                  <a:schemeClr val="tx1"/>
                </a:solidFill>
              </a:rPr>
              <a:t> than double</a:t>
            </a:r>
          </a:p>
          <a:p>
            <a:pPr eaLnBrk="0" hangingPunct="0"/>
            <a:r>
              <a:rPr lang="en-US" sz="2400" b="1">
                <a:solidFill>
                  <a:schemeClr val="tx1"/>
                </a:solidFill>
              </a:rPr>
              <a:t>   bonds.</a:t>
            </a:r>
          </a:p>
        </p:txBody>
      </p:sp>
      <p:graphicFrame>
        <p:nvGraphicFramePr>
          <p:cNvPr id="91141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1447800" y="2057400"/>
          <a:ext cx="6477000" cy="267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06" name="ChemSketch" r:id="rId4" imgW="2743200" imgH="1134000" progId="">
                  <p:embed/>
                </p:oleObj>
              </mc:Choice>
              <mc:Fallback>
                <p:oleObj name="ChemSketch" r:id="rId4" imgW="2743200" imgH="1134000" progId="">
                  <p:embed/>
                  <p:pic>
                    <p:nvPicPr>
                      <p:cNvPr id="91141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057400"/>
                        <a:ext cx="6477000" cy="267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54164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9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animBg="1" autoUpdateAnimBg="0"/>
      <p:bldP spid="9114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Resonance in Ozone, O</a:t>
            </a:r>
            <a:r>
              <a:rPr lang="en-US" sz="3600" u="sng" baseline="-25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914400" y="4800600"/>
            <a:ext cx="563880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b="1" u="sng">
                <a:solidFill>
                  <a:srgbClr val="FF3300"/>
                </a:solidFill>
              </a:rPr>
              <a:t>Neither</a:t>
            </a:r>
            <a:r>
              <a:rPr lang="en-US" b="1">
                <a:solidFill>
                  <a:srgbClr val="FF3300"/>
                </a:solidFill>
              </a:rPr>
              <a:t> structure is correct.</a:t>
            </a:r>
          </a:p>
        </p:txBody>
      </p:sp>
      <p:graphicFrame>
        <p:nvGraphicFramePr>
          <p:cNvPr id="23557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2362200" y="1295400"/>
          <a:ext cx="9372600" cy="346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30" name="ChemSketch" r:id="rId3" imgW="3395520" imgH="1255680" progId="">
                  <p:embed/>
                </p:oleObj>
              </mc:Choice>
              <mc:Fallback>
                <p:oleObj name="ChemSketch" r:id="rId3" imgW="3395520" imgH="1255680" progId="">
                  <p:embed/>
                  <p:pic>
                    <p:nvPicPr>
                      <p:cNvPr id="23557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295400"/>
                        <a:ext cx="9372600" cy="346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FAA26D3D-D897-4be2-8F04-BA451C77F1D7}">
                          <ma14:placeholderFlag xmlns:ma14="http://schemas.microsoft.com/office/mac/drawingml/2011/main" xmlns="" val="1"/>
                        </a:ex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914400" y="5486400"/>
            <a:ext cx="77120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Oxygen bond lengths are identical, and  intermediate to single and double bonds</a:t>
            </a:r>
          </a:p>
        </p:txBody>
      </p:sp>
    </p:spTree>
    <p:extLst>
      <p:ext uri="{BB962C8B-B14F-4D97-AF65-F5344CB8AC3E}">
        <p14:creationId xmlns:p14="http://schemas.microsoft.com/office/powerpoint/2010/main" val="215320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81000" y="914400"/>
            <a:ext cx="46132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>
                <a:solidFill>
                  <a:schemeClr val="tx1"/>
                </a:solidFill>
              </a:rPr>
              <a:t>Resonance in a carbonate ion: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57200" y="3352800"/>
            <a:ext cx="4438650" cy="457200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>
                <a:solidFill>
                  <a:schemeClr val="tx1"/>
                </a:solidFill>
              </a:rPr>
              <a:t>Resonance in an acetate ion: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609600"/>
          </a:xfrm>
        </p:spPr>
        <p:txBody>
          <a:bodyPr/>
          <a:lstStyle/>
          <a:p>
            <a:r>
              <a:rPr lang="en-US" sz="3600" u="sng" dirty="0">
                <a:solidFill>
                  <a:schemeClr val="tx1"/>
                </a:solidFill>
              </a:rPr>
              <a:t>Resonance in Polyatomic Ions</a:t>
            </a:r>
          </a:p>
        </p:txBody>
      </p:sp>
      <p:pic>
        <p:nvPicPr>
          <p:cNvPr id="24581" name="Picture 5" descr="carbonate_resonan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371600"/>
            <a:ext cx="5486400" cy="1763713"/>
          </a:xfrm>
          <a:prstGeom prst="rect">
            <a:avLst/>
          </a:prstGeom>
          <a:noFill/>
        </p:spPr>
      </p:pic>
      <p:pic>
        <p:nvPicPr>
          <p:cNvPr id="24582" name="Picture 6" descr="acetate_resona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962400"/>
            <a:ext cx="5334000" cy="1943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7136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  <p:bldP spid="2457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Resonance with FORMAL CHARGES</a:t>
            </a:r>
          </a:p>
        </p:txBody>
      </p:sp>
      <p:pic>
        <p:nvPicPr>
          <p:cNvPr id="135170" name="Picture 2" descr="http://www2.chemistry.msu.edu/faculty/reusch/VirtTxtJml/Images/frmlchr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461" y="1143000"/>
            <a:ext cx="8325539" cy="762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4800" y="6858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Equation:</a:t>
            </a:r>
          </a:p>
        </p:txBody>
      </p:sp>
      <p:pic>
        <p:nvPicPr>
          <p:cNvPr id="135172" name="Picture 4" descr="http://web02.gonzaga.edu/faculty/cronk/CHEM101/images/sulfate-fc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5324474"/>
            <a:ext cx="6191250" cy="153352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49530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Example of Sulfate ion: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752600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To evaluate a Lewis Structure: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Atoms in molecules try to achieve FC as close to zero as possible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Any negative FC’s are expected to be on the most electronegative atoms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 of the FC of all atoms must = the overall charge of the ion or molecule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1000"/>
                                        <p:tgtEl>
                                          <p:spTgt spid="13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196" name="Picture 4" descr="http://www.tamuk.edu/chemistry/kfjb000/carbona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143000"/>
            <a:ext cx="8475775" cy="1600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1000" y="5334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Carbonate Ion</a:t>
            </a:r>
          </a:p>
        </p:txBody>
      </p:sp>
      <p:pic>
        <p:nvPicPr>
          <p:cNvPr id="136198" name="Picture 6" descr="http://www.chemprofessor.com/bonding_files/image03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505200"/>
            <a:ext cx="6705600" cy="29854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8600" y="29718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Nitrogen Dioxide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696200" cy="7620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Localized Electron Model</a:t>
            </a: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609600" y="1066800"/>
            <a:ext cx="77120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Lewis structures are an application of the “</a:t>
            </a:r>
            <a:r>
              <a:rPr lang="en-US" b="1" u="sng">
                <a:solidFill>
                  <a:srgbClr val="FFFF00"/>
                </a:solidFill>
              </a:rPr>
              <a:t>L</a:t>
            </a:r>
            <a:r>
              <a:rPr lang="en-US" b="1">
                <a:solidFill>
                  <a:srgbClr val="FFFF00"/>
                </a:solidFill>
              </a:rPr>
              <a:t>ocalized </a:t>
            </a:r>
            <a:r>
              <a:rPr lang="en-US" b="1" u="sng">
                <a:solidFill>
                  <a:srgbClr val="FFFF00"/>
                </a:solidFill>
              </a:rPr>
              <a:t>E</a:t>
            </a:r>
            <a:r>
              <a:rPr lang="en-US" b="1">
                <a:solidFill>
                  <a:srgbClr val="FFFF00"/>
                </a:solidFill>
              </a:rPr>
              <a:t>lectron </a:t>
            </a:r>
            <a:r>
              <a:rPr lang="en-US" b="1" u="sng">
                <a:solidFill>
                  <a:srgbClr val="FFFF00"/>
                </a:solidFill>
              </a:rPr>
              <a:t>M</a:t>
            </a:r>
            <a:r>
              <a:rPr lang="en-US" b="1">
                <a:solidFill>
                  <a:srgbClr val="FFFF00"/>
                </a:solidFill>
              </a:rPr>
              <a:t>odel</a:t>
            </a:r>
            <a:r>
              <a:rPr lang="en-US" b="1"/>
              <a:t>”</a:t>
            </a:r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1447800" y="2133600"/>
            <a:ext cx="7696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L.E.M.</a:t>
            </a:r>
            <a:r>
              <a:rPr lang="en-US" b="1" dirty="0"/>
              <a:t> says: Electron pairs can be thought of as “belonging” to pairs of atoms when bonding using atomic orbitals. Lone pairs belong to only one atom</a:t>
            </a:r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1447800" y="4191000"/>
            <a:ext cx="73310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 dirty="0"/>
              <a:t>Resonance</a:t>
            </a:r>
            <a:r>
              <a:rPr lang="en-US" b="1" dirty="0"/>
              <a:t> points out a </a:t>
            </a:r>
            <a:r>
              <a:rPr lang="en-US" b="1" u="sng" dirty="0"/>
              <a:t>weakness</a:t>
            </a:r>
            <a:r>
              <a:rPr lang="en-US" b="1" dirty="0"/>
              <a:t> in the Localized Electron Model.</a:t>
            </a:r>
          </a:p>
          <a:p>
            <a:pPr>
              <a:buFont typeface="Arial" pitchFamily="34" charset="0"/>
              <a:buChar char="•"/>
            </a:pPr>
            <a:r>
              <a:rPr lang="en-US" b="1" dirty="0"/>
              <a:t> What about Delocalized electrons?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762000"/>
          </a:xfrm>
          <a:noFill/>
          <a:ln/>
        </p:spPr>
        <p:txBody>
          <a:bodyPr lIns="90488" tIns="44450" rIns="90488" bIns="44450"/>
          <a:lstStyle/>
          <a:p>
            <a:r>
              <a:rPr lang="en-US" sz="4400" dirty="0">
                <a:solidFill>
                  <a:schemeClr val="tx1"/>
                </a:solidFill>
              </a:rPr>
              <a:t>VSEPR Model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848600" cy="24384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Blip>
                <a:blip r:embed="rId2"/>
              </a:buBlip>
            </a:pPr>
            <a:r>
              <a:rPr lang="en-US" dirty="0">
                <a:solidFill>
                  <a:schemeClr val="tx1"/>
                </a:solidFill>
              </a:rPr>
              <a:t>The structure around a given atom is determined </a:t>
            </a:r>
            <a:r>
              <a:rPr lang="en-US" i="1" dirty="0">
                <a:solidFill>
                  <a:schemeClr val="tx1"/>
                </a:solidFill>
              </a:rPr>
              <a:t>principally</a:t>
            </a:r>
            <a:r>
              <a:rPr lang="en-US" dirty="0">
                <a:solidFill>
                  <a:schemeClr val="tx1"/>
                </a:solidFill>
              </a:rPr>
              <a:t> by minimizing electron pair repulsions.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685800" y="914400"/>
            <a:ext cx="785022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(</a:t>
            </a:r>
            <a:r>
              <a:rPr lang="en-US" sz="3200" u="sng" dirty="0">
                <a:solidFill>
                  <a:srgbClr val="800000"/>
                </a:solidFill>
              </a:rPr>
              <a:t>V</a:t>
            </a:r>
            <a:r>
              <a:rPr lang="en-US" sz="3200" dirty="0">
                <a:solidFill>
                  <a:schemeClr val="tx1"/>
                </a:solidFill>
              </a:rPr>
              <a:t>alence </a:t>
            </a:r>
            <a:r>
              <a:rPr lang="en-US" sz="3200" u="sng" dirty="0">
                <a:solidFill>
                  <a:srgbClr val="800000"/>
                </a:solidFill>
              </a:rPr>
              <a:t>S</a:t>
            </a:r>
            <a:r>
              <a:rPr lang="en-US" sz="3200" dirty="0">
                <a:solidFill>
                  <a:schemeClr val="tx1"/>
                </a:solidFill>
              </a:rPr>
              <a:t>hell </a:t>
            </a:r>
            <a:r>
              <a:rPr lang="en-US" sz="3200" u="sng" dirty="0">
                <a:solidFill>
                  <a:srgbClr val="800000"/>
                </a:solidFill>
              </a:rPr>
              <a:t>E</a:t>
            </a:r>
            <a:r>
              <a:rPr lang="en-US" sz="3200" dirty="0">
                <a:solidFill>
                  <a:schemeClr val="tx1"/>
                </a:solidFill>
              </a:rPr>
              <a:t>lectron </a:t>
            </a:r>
            <a:r>
              <a:rPr lang="en-US" sz="3200" u="sng" dirty="0">
                <a:solidFill>
                  <a:srgbClr val="800000"/>
                </a:solidFill>
              </a:rPr>
              <a:t>P</a:t>
            </a:r>
            <a:r>
              <a:rPr lang="en-US" sz="3200" dirty="0">
                <a:solidFill>
                  <a:schemeClr val="tx1"/>
                </a:solidFill>
              </a:rPr>
              <a:t>air </a:t>
            </a:r>
            <a:r>
              <a:rPr lang="en-US" sz="3200" u="sng" dirty="0">
                <a:solidFill>
                  <a:srgbClr val="800000"/>
                </a:solidFill>
              </a:rPr>
              <a:t>R</a:t>
            </a:r>
            <a:r>
              <a:rPr lang="en-US" sz="3200" dirty="0">
                <a:solidFill>
                  <a:schemeClr val="tx1"/>
                </a:solidFill>
              </a:rPr>
              <a:t>epulsion)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76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nimBg="1"/>
    </p:bldLst>
  </p:timing>
</p:sld>
</file>

<file path=ppt/theme/theme1.xml><?xml version="1.0" encoding="utf-8"?>
<a:theme xmlns:a="http://schemas.openxmlformats.org/drawingml/2006/main" name="Chemistry Format">
  <a:themeElements>
    <a:clrScheme name="Chemistry Forma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 Forma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Form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Forma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5809</TotalTime>
  <Words>968</Words>
  <Application>Microsoft Macintosh PowerPoint</Application>
  <PresentationFormat>On-screen Show (4:3)</PresentationFormat>
  <Paragraphs>144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Comic Sans MS</vt:lpstr>
      <vt:lpstr>Times New Roman</vt:lpstr>
      <vt:lpstr>Wingdings</vt:lpstr>
      <vt:lpstr>Chemistry Format</vt:lpstr>
      <vt:lpstr>Default Design</vt:lpstr>
      <vt:lpstr>ChemSketch</vt:lpstr>
      <vt:lpstr>Bonding – General Concepts  FC, VSEPR</vt:lpstr>
      <vt:lpstr>Resonance</vt:lpstr>
      <vt:lpstr>Resonance Bond Length and Bond Energy</vt:lpstr>
      <vt:lpstr>Resonance in Ozone, O3</vt:lpstr>
      <vt:lpstr>Resonance in Polyatomic Ions</vt:lpstr>
      <vt:lpstr>Resonance with FORMAL CHARGES</vt:lpstr>
      <vt:lpstr>PowerPoint Presentation</vt:lpstr>
      <vt:lpstr>Localized Electron Model</vt:lpstr>
      <vt:lpstr>VSEPR Model</vt:lpstr>
      <vt:lpstr>Predicting a VSEPR Structure</vt:lpstr>
      <vt:lpstr>VSEPR – AXE Method</vt:lpstr>
      <vt:lpstr>VSEPR – Valence Shell Electron Pair                     Repulsion</vt:lpstr>
      <vt:lpstr>VSEPR: Linear (180)</vt:lpstr>
      <vt:lpstr>VSEPR: Trigonal Planar (120)</vt:lpstr>
      <vt:lpstr>VSEPR: Tetrahedral (109.5)</vt:lpstr>
      <vt:lpstr>VSEPR: Trigonal Bi-pyramidal  (90,120)</vt:lpstr>
      <vt:lpstr>VSEPR: Octahedral (90)</vt:lpstr>
      <vt:lpstr>REMINDER: The Octet Rule</vt:lpstr>
      <vt:lpstr>Comments About the Octet Rule</vt:lpstr>
      <vt:lpstr>Comments About the Octet Rule</vt:lpstr>
      <vt:lpstr>Comments About the Octet Rule</vt:lpstr>
      <vt:lpstr>Comments About the Octet Rule</vt:lpstr>
      <vt:lpstr>Formation of Water by the Octet Rule</vt:lpstr>
      <vt:lpstr>Lewis Structures</vt:lpstr>
      <vt:lpstr>Rules for Drawing Lewis Structures</vt:lpstr>
      <vt:lpstr>Multiple Covalent Bonds: Double bonds</vt:lpstr>
      <vt:lpstr>Multiple Covalent Bonds: Triple bonds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Microsoft Office User</cp:lastModifiedBy>
  <cp:revision>186</cp:revision>
  <cp:lastPrinted>2017-11-28T15:24:29Z</cp:lastPrinted>
  <dcterms:created xsi:type="dcterms:W3CDTF">2006-05-22T16:00:24Z</dcterms:created>
  <dcterms:modified xsi:type="dcterms:W3CDTF">2020-03-20T02:49:52Z</dcterms:modified>
</cp:coreProperties>
</file>