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5F5F5F"/>
    <a:srgbClr val="C0C0C0"/>
    <a:srgbClr val="660033"/>
    <a:srgbClr val="663300"/>
    <a:srgbClr val="333333"/>
    <a:srgbClr val="9966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35"/>
    <p:restoredTop sz="94586"/>
  </p:normalViewPr>
  <p:slideViewPr>
    <p:cSldViewPr>
      <p:cViewPr varScale="1">
        <p:scale>
          <a:sx n="102" d="100"/>
          <a:sy n="102" d="100"/>
        </p:scale>
        <p:origin x="94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712CC-BC7C-43E5-B4FB-EFB08D9D4C40}" type="datetimeFigureOut">
              <a:rPr lang="en-US" smtClean="0"/>
              <a:pPr/>
              <a:t>3/19/20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E5EDB-5D17-416F-8C9A-9CFAED82F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42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8FB-75E7-A048-A519-3E47AD3F73BD}" type="datetimeFigureOut">
              <a:rPr lang="en-US" smtClean="0"/>
              <a:t>3/19/20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C45F6-B95A-7B49-9EA2-6D3DCE2C4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92360E8-7CCA-814B-A492-7190BE84F106}" type="slidenum">
              <a:rPr lang="en-US" sz="1200"/>
              <a:pPr/>
              <a:t>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03178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3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F579E896-C3A1-8B44-82C6-A7B462292251}" type="slidenum">
              <a:rPr lang="en-US" sz="1200"/>
              <a:pPr/>
              <a:t>11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97925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79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B241728-D198-A84E-B276-28E015DDC393}" type="slidenum">
              <a:rPr lang="en-US" sz="1200"/>
              <a:pPr/>
              <a:t>12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49478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3AAA42C5-54B1-5843-80C8-67C125E216FD}" type="slidenum">
              <a:rPr lang="en-US" sz="1200"/>
              <a:pPr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26066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FA2DF48-D52A-CA44-B993-F7A958B10EB9}" type="slidenum">
              <a:rPr lang="en-US" sz="1200"/>
              <a:pPr/>
              <a:t>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62014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0369A55-C921-1443-AFD2-3194B1A12B3F}" type="slidenum">
              <a:rPr lang="en-US" sz="1200"/>
              <a:pPr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84001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7D127324-E900-1749-AD87-3112B2ACBE24}" type="slidenum">
              <a:rPr lang="en-US" sz="1200"/>
              <a:pPr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3751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686BDDCF-FA9C-1B41-8AF0-D81AB72F1E0B}" type="slidenum">
              <a:rPr lang="en-US" sz="1200"/>
              <a:pPr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33502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46CF8FF3-A70F-AD45-950F-487FE218A395}" type="slidenum">
              <a:rPr lang="en-US" sz="1200"/>
              <a:pPr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21889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1B5123E2-C522-A94A-BD38-E9C118439072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61454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1pPr>
            <a:lvl2pPr marL="702756" indent="-270291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2pPr>
            <a:lvl3pPr marL="1081164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3pPr>
            <a:lvl4pPr marL="1513629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4pPr>
            <a:lvl5pPr marL="1946095" indent="-216233"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charset="0"/>
                <a:cs typeface="MS PGothic" charset="0"/>
              </a:defRPr>
            </a:lvl9pPr>
          </a:lstStyle>
          <a:p>
            <a:fld id="{B225836D-4943-134D-A425-F90BCAB40CBD}" type="slidenum">
              <a:rPr lang="en-US" sz="1200"/>
              <a:pPr/>
              <a:t>10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511163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4FCE-B7D2-4590-945B-8AE8E94F5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D3C6B-4F97-48B5-8EF8-94CDBC8EE2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3557B-ED37-45A4-8813-F4C7CE18A8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E242-B524-4390-90F4-055D06527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6CFA3-653A-4DFE-BDE6-036622170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C22E4-E95B-4F17-B0BE-145AFA8B4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4AE9A-D3DB-4BC7-9936-A202AF905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23853C-C783-48FA-8E58-077E0B00A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4C24D-5055-4232-A179-3D2AA446D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6440A-6F65-4C4E-9911-C0B4BB2C2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40620-1FCE-4B4D-84FC-F5DF05D09F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3F45A-53C2-4729-AC17-F2D6101BFB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28CC9-0D71-4B6B-8E62-2CE911AF62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558F7-642C-4337-B7E6-735C3D0A7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1D9F5-4E94-43DF-9FE4-BA95164C4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EF40A4-7C53-4B84-8FE8-11FFEBF5D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73DB9C-B8C9-49E4-9DAE-D42957E746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0F8A3-DA88-4626-B1BE-084A3E9A8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8913B-B12B-4B94-8F76-80AD1DCBA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08C9-B745-46F6-B50A-B6964D41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F847B-A609-4349-BC2D-C80E4A4173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CDABE0-91E8-4C78-8480-FA9437424B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612A-07F5-4AE0-9410-0969B6CBA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6443F24C-5D44-4734-87BD-F0F0E00597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3ED6671E-1201-4F2C-99BF-7F851CA9956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54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Covalent Bonding</a:t>
            </a: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br>
              <a:rPr lang="en-US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VSEPR Shapes, Effects of Lone Pairs, Polarity</a:t>
            </a:r>
            <a:endParaRPr lang="en-US" b="1" u="sng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608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</a:tabLst>
            </a:pPr>
            <a:endParaRPr lang="en-US"/>
          </a:p>
        </p:txBody>
      </p:sp>
      <p:sp>
        <p:nvSpPr>
          <p:cNvPr id="46084" name="Picture 1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85" name="Picture 1" descr="10_Pg431_UnFigure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3"/>
          <a:stretch>
            <a:fillRect/>
          </a:stretch>
        </p:blipFill>
        <p:spPr bwMode="auto">
          <a:xfrm>
            <a:off x="431800" y="698500"/>
            <a:ext cx="8534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306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Bond Angle Distortion from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8131" name="Picture 4" descr="10_Pg431_UnFigure_1.jpg"/>
          <p:cNvSpPr>
            <a:spLocks noChangeAspect="1"/>
          </p:cNvSpPr>
          <p:nvPr/>
        </p:nvSpPr>
        <p:spPr bwMode="auto">
          <a:xfrm>
            <a:off x="596900" y="850900"/>
            <a:ext cx="79375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0"/>
          <a:stretch>
            <a:fillRect/>
          </a:stretch>
        </p:blipFill>
        <p:spPr bwMode="auto">
          <a:xfrm>
            <a:off x="304800" y="658813"/>
            <a:ext cx="853440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992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Polarity of Molecules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365125" y="685800"/>
            <a:ext cx="8334375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For a molecule to be polar it must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have polar bonds.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Electronegativity difference – theory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Bond dipole moments – measured</a:t>
            </a:r>
          </a:p>
          <a:p>
            <a:pPr marL="914400" lvl="1" indent="-457200">
              <a:spcBef>
                <a:spcPct val="20000"/>
              </a:spcBef>
              <a:buFont typeface="Arial" charset="0"/>
              <a:buAutoNum type="arabicPeriod" startAt="2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have </a:t>
            </a:r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an asymmetrical </a:t>
            </a: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shape.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Vector addition</a:t>
            </a:r>
          </a:p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Polarity affects the intermolecular forces of attraction.</a:t>
            </a:r>
          </a:p>
          <a:p>
            <a:pPr marL="914400" lvl="1" indent="-457200">
              <a:spcBef>
                <a:spcPct val="20000"/>
              </a:spcBef>
              <a:buFont typeface="Wingdings" charset="0"/>
              <a:buChar char="ü"/>
            </a:pP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Therefore, boiling points and solubility’s</a:t>
            </a:r>
          </a:p>
          <a:p>
            <a:pPr marL="1371600" lvl="2" indent="-457200">
              <a:spcBef>
                <a:spcPct val="20000"/>
              </a:spcBef>
              <a:buFont typeface="Wingdings" charset="0"/>
              <a:buChar char="Ø"/>
            </a:pPr>
            <a:r>
              <a:rPr lang="en-US" sz="2000" dirty="0">
                <a:solidFill>
                  <a:schemeClr val="tx1"/>
                </a:solidFill>
                <a:latin typeface="Arial" charset="0"/>
                <a:cs typeface="Arial" charset="0"/>
              </a:rPr>
              <a:t>Like dissolves like</a:t>
            </a:r>
          </a:p>
          <a:p>
            <a:pPr marL="346075" indent="-346075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dirty="0">
                <a:solidFill>
                  <a:schemeClr val="tx1"/>
                </a:solidFill>
                <a:latin typeface="Arial" charset="0"/>
                <a:cs typeface="Arial" charset="0"/>
              </a:rPr>
              <a:t>Non-bonding pairs affect molecular polarity, strong pull in its direction.</a:t>
            </a:r>
          </a:p>
        </p:txBody>
      </p:sp>
    </p:spTree>
    <p:extLst>
      <p:ext uri="{BB962C8B-B14F-4D97-AF65-F5344CB8AC3E}">
        <p14:creationId xmlns:p14="http://schemas.microsoft.com/office/powerpoint/2010/main" val="235312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0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05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5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05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5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05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05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05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10_01_Figur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2"/>
          <a:stretch>
            <a:fillRect/>
          </a:stretch>
        </p:blipFill>
        <p:spPr bwMode="auto">
          <a:xfrm>
            <a:off x="1295400" y="485775"/>
            <a:ext cx="65405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00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Linear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7651" name="Picture 3" descr="10_02_Figure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2593975" y="800100"/>
            <a:ext cx="39211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79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Trigonal Planar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29699" name="Picture 2" descr="10_02_Figure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5"/>
          <a:stretch>
            <a:fillRect/>
          </a:stretch>
        </p:blipFill>
        <p:spPr bwMode="auto">
          <a:xfrm>
            <a:off x="2794000" y="800100"/>
            <a:ext cx="3970338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992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Tetrahedral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5" t="8333" r="745" b="4787"/>
          <a:stretch>
            <a:fillRect/>
          </a:stretch>
        </p:blipFill>
        <p:spPr bwMode="auto">
          <a:xfrm>
            <a:off x="511175" y="2041525"/>
            <a:ext cx="250825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" r="1488" b="2933"/>
          <a:stretch>
            <a:fillRect/>
          </a:stretch>
        </p:blipFill>
        <p:spPr bwMode="auto">
          <a:xfrm>
            <a:off x="3362325" y="1687513"/>
            <a:ext cx="53943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838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icture 2" descr="10_Pg429_UnFigure_1.jpg"/>
          <p:cNvSpPr>
            <a:spLocks noChangeAspect="1"/>
          </p:cNvSpPr>
          <p:nvPr/>
        </p:nvSpPr>
        <p:spPr bwMode="auto">
          <a:xfrm>
            <a:off x="290513" y="2198688"/>
            <a:ext cx="4273550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4200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Trigonal Bipyramid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4820" name="Picture 5" descr="10_Pg429_UnFigure_2.jpg"/>
          <p:cNvSpPr>
            <a:spLocks noChangeAspect="1"/>
          </p:cNvSpPr>
          <p:nvPr/>
        </p:nvSpPr>
        <p:spPr bwMode="auto">
          <a:xfrm>
            <a:off x="4645025" y="1763713"/>
            <a:ext cx="4332288" cy="318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r="40" b="2779"/>
          <a:stretch>
            <a:fillRect/>
          </a:stretch>
        </p:blipFill>
        <p:spPr bwMode="auto">
          <a:xfrm>
            <a:off x="5183188" y="1339850"/>
            <a:ext cx="384175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8"/>
          <a:stretch>
            <a:fillRect/>
          </a:stretch>
        </p:blipFill>
        <p:spPr bwMode="auto">
          <a:xfrm>
            <a:off x="133350" y="2565400"/>
            <a:ext cx="5002213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06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pic>
        <p:nvPicPr>
          <p:cNvPr id="3686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9"/>
          <a:stretch>
            <a:fillRect/>
          </a:stretch>
        </p:blipFill>
        <p:spPr bwMode="auto">
          <a:xfrm>
            <a:off x="889000" y="823913"/>
            <a:ext cx="7340600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3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Octahedral Geometry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37891" name="Picture 3" descr="10_Pg429_UnFigure_3.jpg"/>
          <p:cNvSpPr>
            <a:spLocks noChangeAspect="1"/>
          </p:cNvSpPr>
          <p:nvPr/>
        </p:nvSpPr>
        <p:spPr bwMode="auto">
          <a:xfrm>
            <a:off x="304800" y="915988"/>
            <a:ext cx="8534400" cy="53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2" name="Picture 1" descr="10_Pg429_UnFigure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4"/>
          <a:stretch>
            <a:fillRect/>
          </a:stretch>
        </p:blipFill>
        <p:spPr bwMode="auto">
          <a:xfrm>
            <a:off x="254000" y="863600"/>
            <a:ext cx="8534400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15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8963"/>
          </a:xfrm>
          <a:solidFill>
            <a:srgbClr val="FFFFFF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lIns="457200" anchor="t">
            <a:spAutoFit/>
          </a:bodyPr>
          <a:lstStyle/>
          <a:p>
            <a:r>
              <a:rPr lang="en-US">
                <a:latin typeface="Arial" charset="0"/>
                <a:ea typeface="MS PGothic" charset="0"/>
                <a:cs typeface="Arial" charset="0"/>
              </a:rPr>
              <a:t>The Effect of Lone Pairs</a:t>
            </a:r>
            <a:endParaRPr lang="en-US">
              <a:latin typeface="Arial" charset="0"/>
              <a:ea typeface="MS PGothic" charset="0"/>
              <a:cs typeface="Times New Roman" charset="0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365125" y="811213"/>
            <a:ext cx="8321675" cy="5262562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Lone pair groups </a:t>
            </a:r>
            <a:r>
              <a:rPr lang="en-US" altLang="ja-JP" dirty="0">
                <a:latin typeface="Arial" charset="0"/>
                <a:ea typeface="MS PGothic" charset="0"/>
              </a:rPr>
              <a:t>“occupy more space” on the central atom because their electron density is exclusively on the central atom, rather than shared like bonding electron groups.</a:t>
            </a: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Relative sizes of repulsive force interactions is as follows:</a:t>
            </a:r>
          </a:p>
          <a:p>
            <a:pPr algn="ctr" eaLnBrk="1" hangingPunct="1">
              <a:buFontTx/>
              <a:buNone/>
            </a:pPr>
            <a:r>
              <a:rPr lang="en-US" sz="1600" dirty="0">
                <a:latin typeface="Arial" charset="0"/>
                <a:ea typeface="MS PGothic" charset="0"/>
              </a:rPr>
              <a:t> </a:t>
            </a:r>
            <a:br>
              <a:rPr lang="en-US" sz="1600" dirty="0">
                <a:latin typeface="Arial" charset="0"/>
                <a:ea typeface="MS PGothic" charset="0"/>
              </a:rPr>
            </a:br>
            <a:endParaRPr lang="en-US" sz="1600" dirty="0">
              <a:latin typeface="Arial" charset="0"/>
              <a:ea typeface="MS PGothic" charset="0"/>
            </a:endParaRPr>
          </a:p>
          <a:p>
            <a:pPr eaLnBrk="1" hangingPunct="1"/>
            <a:r>
              <a:rPr lang="en-US" dirty="0">
                <a:latin typeface="Arial" charset="0"/>
                <a:ea typeface="MS PGothic" charset="0"/>
              </a:rPr>
              <a:t>This affects the bond angles, making the bonding pair angles smaller than expected.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413" y="4460875"/>
            <a:ext cx="90185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rgbClr val="009999"/>
                </a:solidFill>
                <a:latin typeface="Arial" charset="0"/>
              </a:rPr>
              <a:t>Lone Pair – Lone Pair &gt; Lone Pair – Bonding Pair &gt; Bonding Pair – Bonding Pair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67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  <p:bldP spid="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2607</TotalTime>
  <Words>189</Words>
  <Application>Microsoft Macintosh PowerPoint</Application>
  <PresentationFormat>On-screen Show (4:3)</PresentationFormat>
  <Paragraphs>37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Times</vt:lpstr>
      <vt:lpstr>Wingdings</vt:lpstr>
      <vt:lpstr>Default Design</vt:lpstr>
      <vt:lpstr>1_Default Design</vt:lpstr>
      <vt:lpstr>Covalent Bonding  VSEPR Shapes, Effects of Lone Pairs, Polarity</vt:lpstr>
      <vt:lpstr>PowerPoint Presentation</vt:lpstr>
      <vt:lpstr>Linear Geometry</vt:lpstr>
      <vt:lpstr>Trigonal Planar Geometry</vt:lpstr>
      <vt:lpstr>Tetrahedral Geometry</vt:lpstr>
      <vt:lpstr>Trigonal Bipyramid</vt:lpstr>
      <vt:lpstr>Octahedral Geometry</vt:lpstr>
      <vt:lpstr>Octahedral Geometry</vt:lpstr>
      <vt:lpstr>The Effect of Lone Pairs</vt:lpstr>
      <vt:lpstr>Bond Angle Distortion from Lone Pairs</vt:lpstr>
      <vt:lpstr>Bond Angle Distortion from Lone Pairs</vt:lpstr>
      <vt:lpstr>Polarity of Molecules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Microsoft Office User</cp:lastModifiedBy>
  <cp:revision>116</cp:revision>
  <dcterms:created xsi:type="dcterms:W3CDTF">2006-05-22T16:05:33Z</dcterms:created>
  <dcterms:modified xsi:type="dcterms:W3CDTF">2020-03-20T02:53:28Z</dcterms:modified>
</cp:coreProperties>
</file>