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20"/>
  </p:notesMasterIdLst>
  <p:handoutMasterIdLst>
    <p:handoutMasterId r:id="rId21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F5F5F"/>
    <a:srgbClr val="C0C0C0"/>
    <a:srgbClr val="660033"/>
    <a:srgbClr val="663300"/>
    <a:srgbClr val="333333"/>
    <a:srgbClr val="9966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35"/>
    <p:restoredTop sz="94586"/>
  </p:normalViewPr>
  <p:slideViewPr>
    <p:cSldViewPr>
      <p:cViewPr varScale="1">
        <p:scale>
          <a:sx n="102" d="100"/>
          <a:sy n="102" d="100"/>
        </p:scale>
        <p:origin x="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712CC-BC7C-43E5-B4FB-EFB08D9D4C40}" type="datetimeFigureOut">
              <a:rPr lang="en-US" smtClean="0"/>
              <a:pPr/>
              <a:t>3/19/20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E5EDB-5D17-416F-8C9A-9CFAED82F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2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8FB-75E7-A048-A519-3E47AD3F73B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C45F6-B95A-7B49-9EA2-6D3DCE2C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34FCE-B7D2-4590-945B-8AE8E94F50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3C6B-4F97-48B5-8EF8-94CDBC8EE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3557B-ED37-45A4-8813-F4C7CE18A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BE6F8-0A26-43D3-90F4-374679FE9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7E26C-4097-4577-8F2D-B5BECE3F4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CD5DA-227F-4A4C-A357-91AA0735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B0048-07D2-4FEB-A55F-7290B2527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1D7C8-7DE7-4841-96D9-6777C4451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3808-C5CF-4B39-B62F-242FA9AFF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9773A-30BD-437D-8B3C-4E0E73D429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00796-B78D-4EF1-B515-711FD04183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3F45A-53C2-4729-AC17-F2D6101BF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E22FB-A69B-427E-83D8-612D05AB8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319C5-17F9-4B11-A482-C6F3FC52A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358E1-7495-4949-94A3-8B0E1E510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122F6A-9311-42DB-B652-17C1CF7F5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2E242-B524-4390-90F4-055D06527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6CFA3-653A-4DFE-BDE6-036622170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C22E4-E95B-4F17-B0BE-145AFA8B42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AE9A-D3DB-4BC7-9936-A202AF905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3853C-C783-48FA-8E58-077E0B00A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4C24D-5055-4232-A179-3D2AA446D4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3DB9C-B8C9-49E4-9DAE-D42957E74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6440A-6F65-4C4E-9911-C0B4BB2C2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40620-1FCE-4B4D-84FC-F5DF05D09F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28CC9-0D71-4B6B-8E62-2CE911AF6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558F7-642C-4337-B7E6-735C3D0A7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1D9F5-4E94-43DF-9FE4-BA95164C4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DEF40A4-7C53-4B84-8FE8-11FFEBF5D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0F8A3-DA88-4626-B1BE-084A3E9A8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8913B-B12B-4B94-8F76-80AD1DCBA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508C9-B745-46F6-B50A-B6964D413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F847B-A609-4349-BC2D-C80E4A417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DABE0-91E8-4C78-8480-FA9437424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C612A-07F5-4AE0-9410-0969B6CBA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6443F24C-5D44-4734-87BD-F0F0E00597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0CF1131-2737-41E5-84E9-A3FB7F97FC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ED6671E-1201-4F2C-99BF-7F851CA995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4.jpe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6.jpe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jpeg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Covalent Bonding</a:t>
            </a:r>
            <a:br>
              <a:rPr lang="en-US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br>
              <a:rPr lang="en-US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Hybridization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550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This bond would be slightly different in character than</a:t>
            </a:r>
          </a:p>
          <a:p>
            <a:r>
              <a:rPr lang="en-US"/>
              <a:t>the other three bonds in methane. </a:t>
            </a:r>
          </a:p>
        </p:txBody>
      </p:sp>
      <p:pic>
        <p:nvPicPr>
          <p:cNvPr id="12291" name="Picture 3" descr="animation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33400"/>
            <a:ext cx="2457450" cy="2343150"/>
          </a:xfrm>
          <a:prstGeom prst="rect">
            <a:avLst/>
          </a:prstGeom>
          <a:noFill/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3124200"/>
            <a:ext cx="7642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This difference would be measurable to a chemist</a:t>
            </a:r>
          </a:p>
          <a:p>
            <a:r>
              <a:rPr lang="en-US"/>
              <a:t>by determining the bond length and bond energy.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057400" y="4038600"/>
            <a:ext cx="477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But is this what they observe?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427038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simple answer is, “</a:t>
            </a:r>
            <a:r>
              <a:rPr lang="en-US">
                <a:solidFill>
                  <a:srgbClr val="FF3300"/>
                </a:solidFill>
              </a:rPr>
              <a:t>No</a:t>
            </a:r>
            <a:r>
              <a:rPr lang="en-US"/>
              <a:t>”. </a:t>
            </a:r>
          </a:p>
        </p:txBody>
      </p:sp>
      <p:pic>
        <p:nvPicPr>
          <p:cNvPr id="13315" name="Picture 3" descr="meth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33400"/>
            <a:ext cx="2457450" cy="2343150"/>
          </a:xfrm>
          <a:prstGeom prst="rect">
            <a:avLst/>
          </a:prstGeom>
          <a:noFill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54038" y="3352800"/>
            <a:ext cx="7980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Chemists have proposed an explanation – they call it</a:t>
            </a:r>
          </a:p>
          <a:p>
            <a:r>
              <a:rPr lang="en-US">
                <a:solidFill>
                  <a:srgbClr val="FFFF00"/>
                </a:solidFill>
              </a:rPr>
              <a:t>Hybridization</a:t>
            </a:r>
            <a:r>
              <a:rPr lang="en-US"/>
              <a:t>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63563" y="4419600"/>
            <a:ext cx="82756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FF00"/>
                </a:solidFill>
              </a:rPr>
              <a:t>Hybridization</a:t>
            </a:r>
            <a:r>
              <a:rPr lang="en-US"/>
              <a:t> is the combining of two or more orbitals</a:t>
            </a:r>
          </a:p>
          <a:p>
            <a:r>
              <a:rPr lang="en-US"/>
              <a:t>of nearly equal energy within the same atom into </a:t>
            </a:r>
          </a:p>
          <a:p>
            <a:r>
              <a:rPr lang="en-US"/>
              <a:t>orbitals of equal energy.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9600" y="1143000"/>
            <a:ext cx="41481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Measurements show that </a:t>
            </a:r>
          </a:p>
          <a:p>
            <a:r>
              <a:rPr lang="en-US"/>
              <a:t>all four bonds in methane </a:t>
            </a:r>
          </a:p>
          <a:p>
            <a:r>
              <a:rPr lang="en-US"/>
              <a:t>are equal. Thus, we need </a:t>
            </a:r>
          </a:p>
          <a:p>
            <a:r>
              <a:rPr lang="en-US"/>
              <a:t>a new explanation for the </a:t>
            </a:r>
          </a:p>
          <a:p>
            <a:r>
              <a:rPr lang="en-US"/>
              <a:t>bonding in methane.</a:t>
            </a:r>
          </a:p>
          <a:p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utoUpdateAnimBg="0"/>
      <p:bldP spid="133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325" y="503238"/>
            <a:ext cx="81422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the case of methane, they call the hybridization </a:t>
            </a:r>
          </a:p>
          <a:p>
            <a:r>
              <a:rPr lang="en-US" i="1">
                <a:solidFill>
                  <a:srgbClr val="FFFF00"/>
                </a:solidFill>
              </a:rPr>
              <a:t>sp</a:t>
            </a:r>
            <a:r>
              <a:rPr lang="en-US" i="1" baseline="30000">
                <a:solidFill>
                  <a:srgbClr val="FFFF00"/>
                </a:solidFill>
              </a:rPr>
              <a:t>3</a:t>
            </a:r>
            <a:r>
              <a:rPr lang="en-US"/>
              <a:t>, meaning that an </a:t>
            </a:r>
            <a:r>
              <a:rPr lang="en-US" i="1"/>
              <a:t>s</a:t>
            </a:r>
            <a:r>
              <a:rPr lang="en-US"/>
              <a:t> orbital is combined with three</a:t>
            </a:r>
          </a:p>
          <a:p>
            <a:r>
              <a:rPr lang="en-US" i="1"/>
              <a:t>p</a:t>
            </a:r>
            <a:r>
              <a:rPr lang="en-US"/>
              <a:t> orbitals to create four equal </a:t>
            </a:r>
            <a:r>
              <a:rPr lang="en-US" u="sng">
                <a:solidFill>
                  <a:srgbClr val="FFFF00"/>
                </a:solidFill>
              </a:rPr>
              <a:t>hybrid orbitals</a:t>
            </a:r>
            <a:r>
              <a:rPr lang="en-US"/>
              <a:t>.</a:t>
            </a:r>
          </a:p>
        </p:txBody>
      </p:sp>
      <p:pic>
        <p:nvPicPr>
          <p:cNvPr id="14339" name="Picture 3" descr="animation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05000"/>
            <a:ext cx="4114800" cy="2057400"/>
          </a:xfrm>
          <a:prstGeom prst="rect">
            <a:avLst/>
          </a:prstGeo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4114800"/>
            <a:ext cx="7877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These new orbitals have slightly </a:t>
            </a:r>
            <a:r>
              <a:rPr lang="en-US" u="sng">
                <a:solidFill>
                  <a:srgbClr val="FF3300"/>
                </a:solidFill>
              </a:rPr>
              <a:t>MORE</a:t>
            </a:r>
            <a:r>
              <a:rPr lang="en-US"/>
              <a:t> energy than</a:t>
            </a:r>
          </a:p>
          <a:p>
            <a:r>
              <a:rPr lang="en-US"/>
              <a:t>the </a:t>
            </a:r>
            <a:r>
              <a:rPr lang="en-US" i="1"/>
              <a:t>2s</a:t>
            </a:r>
            <a:r>
              <a:rPr lang="en-US"/>
              <a:t> orbital…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85800" y="4953000"/>
            <a:ext cx="7864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… and slightly </a:t>
            </a:r>
            <a:r>
              <a:rPr lang="en-US" u="sng">
                <a:solidFill>
                  <a:srgbClr val="FF3300"/>
                </a:solidFill>
              </a:rPr>
              <a:t>LESS</a:t>
            </a:r>
            <a:r>
              <a:rPr lang="en-US"/>
              <a:t> energy than the </a:t>
            </a:r>
            <a:r>
              <a:rPr lang="en-US" i="1"/>
              <a:t>2p</a:t>
            </a:r>
            <a:r>
              <a:rPr lang="en-US"/>
              <a:t> orbitals.</a:t>
            </a:r>
          </a:p>
          <a:p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p3e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600200"/>
            <a:ext cx="5018088" cy="2503488"/>
          </a:xfrm>
          <a:prstGeom prst="rect">
            <a:avLst/>
          </a:prstGeom>
          <a:noFill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403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Here is another way to look at the sp</a:t>
            </a:r>
            <a:r>
              <a:rPr lang="en-US" baseline="30000"/>
              <a:t>3</a:t>
            </a:r>
            <a:r>
              <a:rPr lang="en-US"/>
              <a:t> hybridization</a:t>
            </a:r>
          </a:p>
          <a:p>
            <a:r>
              <a:rPr lang="en-US"/>
              <a:t>and energy profile…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04800"/>
            <a:ext cx="4724400" cy="609600"/>
          </a:xfrm>
        </p:spPr>
        <p:txBody>
          <a:bodyPr/>
          <a:lstStyle/>
          <a:p>
            <a:r>
              <a:rPr lang="en-US" sz="3200" u="sng"/>
              <a:t>sp</a:t>
            </a:r>
            <a:r>
              <a:rPr lang="en-US" sz="3200" u="sng" baseline="30000"/>
              <a:t>3</a:t>
            </a:r>
            <a:r>
              <a:rPr lang="en-US" sz="3200" u="sng"/>
              <a:t> Hybrid Orbitals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7907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While </a:t>
            </a:r>
            <a:r>
              <a:rPr lang="en-US" i="1"/>
              <a:t>sp</a:t>
            </a:r>
            <a:r>
              <a:rPr lang="en-US" i="1" baseline="30000"/>
              <a:t>3</a:t>
            </a:r>
            <a:r>
              <a:rPr lang="en-US"/>
              <a:t> is the hybridization observed in methane,</a:t>
            </a:r>
          </a:p>
          <a:p>
            <a:r>
              <a:rPr lang="en-US"/>
              <a:t>there are other types of hybridization that atoms </a:t>
            </a:r>
          </a:p>
          <a:p>
            <a:r>
              <a:rPr lang="en-US"/>
              <a:t>undergo.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3429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These include </a:t>
            </a:r>
            <a:r>
              <a:rPr lang="en-US" i="1">
                <a:solidFill>
                  <a:srgbClr val="FFFF00"/>
                </a:solidFill>
              </a:rPr>
              <a:t>sp</a:t>
            </a:r>
            <a:r>
              <a:rPr lang="en-US">
                <a:solidFill>
                  <a:srgbClr val="FFFF00"/>
                </a:solidFill>
              </a:rPr>
              <a:t> hybridization</a:t>
            </a:r>
            <a:r>
              <a:rPr lang="en-US"/>
              <a:t>, in which one </a:t>
            </a:r>
            <a:r>
              <a:rPr lang="en-US" i="1"/>
              <a:t>s</a:t>
            </a:r>
            <a:r>
              <a:rPr lang="en-US"/>
              <a:t> </a:t>
            </a:r>
          </a:p>
          <a:p>
            <a:r>
              <a:rPr lang="en-US"/>
              <a:t>orbital combines with a single </a:t>
            </a:r>
            <a:r>
              <a:rPr lang="en-US" i="1"/>
              <a:t>p</a:t>
            </a:r>
            <a:r>
              <a:rPr lang="en-US"/>
              <a:t> orbital.</a:t>
            </a:r>
          </a:p>
        </p:txBody>
      </p:sp>
      <p:pic>
        <p:nvPicPr>
          <p:cNvPr id="16388" name="Picture 4" descr="spe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76400"/>
            <a:ext cx="5018088" cy="2503488"/>
          </a:xfrm>
          <a:prstGeom prst="rect">
            <a:avLst/>
          </a:prstGeom>
          <a:noFill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" y="43434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This produces two hybrid orbitals, while leaving two normal </a:t>
            </a:r>
            <a:r>
              <a:rPr lang="en-US" i="1"/>
              <a:t>p</a:t>
            </a:r>
            <a:r>
              <a:rPr lang="en-US"/>
              <a:t> orbitals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0"/>
            <a:ext cx="5105400" cy="609600"/>
          </a:xfrm>
        </p:spPr>
        <p:txBody>
          <a:bodyPr/>
          <a:lstStyle/>
          <a:p>
            <a:r>
              <a:rPr lang="en-US" sz="3200" u="sng"/>
              <a:t>sp Hybrid Orbitals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Another hybrid is the </a:t>
            </a:r>
            <a:r>
              <a:rPr lang="en-US" i="1"/>
              <a:t>sp</a:t>
            </a:r>
            <a:r>
              <a:rPr lang="en-US" i="1" baseline="30000"/>
              <a:t>2</a:t>
            </a:r>
            <a:r>
              <a:rPr lang="en-US"/>
              <a:t>, which combines two orbitals from a </a:t>
            </a:r>
            <a:r>
              <a:rPr lang="en-US" i="1"/>
              <a:t>p </a:t>
            </a:r>
            <a:r>
              <a:rPr lang="en-US"/>
              <a:t>sublevel with one orbital from an s sublevel.</a:t>
            </a:r>
          </a:p>
        </p:txBody>
      </p:sp>
      <p:pic>
        <p:nvPicPr>
          <p:cNvPr id="17411" name="Picture 3" descr="sp2e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5018088" cy="2503488"/>
          </a:xfrm>
          <a:prstGeom prst="rect">
            <a:avLst/>
          </a:prstGeom>
          <a:noFill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715000" y="27432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One </a:t>
            </a:r>
            <a:r>
              <a:rPr lang="en-US" i="1"/>
              <a:t>p</a:t>
            </a:r>
            <a:r>
              <a:rPr lang="en-US"/>
              <a:t> orbital remains unchanged.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304800"/>
            <a:ext cx="5486400" cy="457200"/>
          </a:xfrm>
        </p:spPr>
        <p:txBody>
          <a:bodyPr/>
          <a:lstStyle/>
          <a:p>
            <a:r>
              <a:rPr lang="en-US" sz="3200" u="sng"/>
              <a:t>sp</a:t>
            </a:r>
            <a:r>
              <a:rPr lang="en-US" sz="3200" u="sng" baseline="30000"/>
              <a:t>2</a:t>
            </a:r>
            <a:r>
              <a:rPr lang="en-US" sz="3200" u="sng"/>
              <a:t> Hybrid Orbitals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8077200" cy="914400"/>
          </a:xfrm>
        </p:spPr>
        <p:txBody>
          <a:bodyPr/>
          <a:lstStyle/>
          <a:p>
            <a:pPr algn="l"/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Hybridization and Molecular Geometry</a:t>
            </a:r>
          </a:p>
        </p:txBody>
      </p:sp>
      <p:graphicFrame>
        <p:nvGraphicFramePr>
          <p:cNvPr id="20527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101836"/>
              </p:ext>
            </p:extLst>
          </p:nvPr>
        </p:nvGraphicFramePr>
        <p:xfrm>
          <a:off x="584200" y="914400"/>
          <a:ext cx="7848600" cy="3276791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Forms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Overall Structure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(electronic geometry)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Hybridization of “A”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Linear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Trigonal Planar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sp</a:t>
                      </a:r>
                      <a:r>
                        <a:rPr kumimoji="0" lang="en-US" sz="2000" b="0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Tetrahedral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sp</a:t>
                      </a:r>
                      <a:r>
                        <a:rPr kumimoji="0" lang="en-US" sz="2000" b="0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Trigonal bipyramidal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??</a:t>
                      </a:r>
                      <a:endParaRPr kumimoji="0" lang="en-US" sz="2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Octahedral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??</a:t>
                      </a:r>
                      <a:endParaRPr kumimoji="0" lang="en-US" sz="2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2362200" y="4267200"/>
            <a:ext cx="3152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= central atom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2362200" y="4724400"/>
            <a:ext cx="429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 =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atoms bonded to A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2362200" y="5410200"/>
            <a:ext cx="6229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 = nonbonding electron pairs on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Hybridization - </a:t>
            </a: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The Blending of Orbitals</a:t>
            </a:r>
            <a:r>
              <a:rPr lang="en-US" sz="320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2362200"/>
            <a:ext cx="79248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>
              <a:sym typeface="MathScience" pitchFamily="2" charset="2"/>
            </a:endParaRPr>
          </a:p>
        </p:txBody>
      </p:sp>
      <p:pic>
        <p:nvPicPr>
          <p:cNvPr id="4100" name="Picture 4" descr="177B_standard-pood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90600"/>
            <a:ext cx="1752600" cy="1752600"/>
          </a:xfrm>
          <a:prstGeom prst="rect">
            <a:avLst/>
          </a:prstGeom>
          <a:noFill/>
        </p:spPr>
      </p:pic>
      <p:pic>
        <p:nvPicPr>
          <p:cNvPr id="4101" name="Picture 5" descr="CockerSpanie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990600"/>
            <a:ext cx="1905000" cy="1695450"/>
          </a:xfrm>
          <a:prstGeom prst="rect">
            <a:avLst/>
          </a:prstGeom>
          <a:noFill/>
        </p:spPr>
      </p:pic>
      <p:pic>
        <p:nvPicPr>
          <p:cNvPr id="4102" name="Picture 6" descr="cockapo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990600"/>
            <a:ext cx="1752600" cy="1752600"/>
          </a:xfrm>
          <a:prstGeom prst="rect">
            <a:avLst/>
          </a:prstGeom>
          <a:noFill/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28663" y="2819400"/>
            <a:ext cx="1100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Poodle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373313" y="157003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362200" y="28194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819400" y="2819400"/>
            <a:ext cx="234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Cocker Spaniel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546725" y="1570038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562600" y="28194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715000" y="44958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715000" y="5943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373313" y="42672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362200" y="5943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57200" y="5943600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s</a:t>
            </a:r>
            <a:r>
              <a:rPr lang="en-US"/>
              <a:t> orbital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276600" y="5943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/>
              <a:t> orbital</a:t>
            </a: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381000" y="3352800"/>
            <a:ext cx="8382000" cy="0"/>
          </a:xfrm>
          <a:prstGeom prst="line">
            <a:avLst/>
          </a:prstGeom>
          <a:noFill/>
          <a:ln w="57150" cmpd="thickThin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643688" y="2865438"/>
            <a:ext cx="150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Cockapoo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6842125" y="5913438"/>
            <a:ext cx="159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sp</a:t>
            </a:r>
            <a:r>
              <a:rPr lang="en-US"/>
              <a:t> orbital</a:t>
            </a:r>
          </a:p>
        </p:txBody>
      </p:sp>
      <p:graphicFrame>
        <p:nvGraphicFramePr>
          <p:cNvPr id="25" name="Object 7"/>
          <p:cNvGraphicFramePr>
            <a:graphicFrameLocks noChangeAspect="1"/>
          </p:cNvGraphicFramePr>
          <p:nvPr/>
        </p:nvGraphicFramePr>
        <p:xfrm>
          <a:off x="685800" y="4114800"/>
          <a:ext cx="99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ChemSketch" r:id="rId6" imgW="414360" imgH="414360" progId="">
                  <p:embed/>
                </p:oleObj>
              </mc:Choice>
              <mc:Fallback>
                <p:oleObj name="ChemSketch" r:id="rId6" imgW="414360" imgH="414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990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3657600" y="3657600"/>
          <a:ext cx="6032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ChemSketch" r:id="rId8" imgW="286560" imgH="981360" progId="">
                  <p:embed/>
                </p:oleObj>
              </mc:Choice>
              <mc:Fallback>
                <p:oleObj name="ChemSketch" r:id="rId8" imgW="286560" imgH="981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657600"/>
                        <a:ext cx="6032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7315200" y="3962400"/>
          <a:ext cx="5905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ChemSketch" r:id="rId10" imgW="289440" imgH="746640" progId="">
                  <p:embed/>
                </p:oleObj>
              </mc:Choice>
              <mc:Fallback>
                <p:oleObj name="ChemSketch" r:id="rId10" imgW="289440" imgH="746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962400"/>
                        <a:ext cx="5905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  <p:bldP spid="4107" grpId="0"/>
      <p:bldP spid="4108" grpId="0"/>
      <p:bldP spid="4109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  <p:bldP spid="4118" grpId="0"/>
      <p:bldP spid="4120" grpId="0" animBg="1"/>
      <p:bldP spid="4121" grpId="0"/>
      <p:bldP spid="4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12192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We have studied electron configuration notation and </a:t>
            </a:r>
          </a:p>
          <a:p>
            <a:r>
              <a:rPr lang="en-US"/>
              <a:t>the sharing of electrons in the formation of covalent</a:t>
            </a:r>
          </a:p>
          <a:p>
            <a:r>
              <a:rPr lang="en-US"/>
              <a:t>bonds. </a:t>
            </a:r>
          </a:p>
        </p:txBody>
      </p:sp>
      <p:pic>
        <p:nvPicPr>
          <p:cNvPr id="5123" name="Picture 3" descr="meth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362200"/>
            <a:ext cx="2457450" cy="2343150"/>
          </a:xfrm>
          <a:prstGeom prst="rect">
            <a:avLst/>
          </a:prstGeom>
          <a:noFill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4940300"/>
            <a:ext cx="8077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Methane is a simple natural gas. Its molecule has a </a:t>
            </a:r>
          </a:p>
          <a:p>
            <a:r>
              <a:rPr lang="en-US"/>
              <a:t>carbon atom at the center with four hydrogen atoms covalently bonded around it.</a:t>
            </a:r>
          </a:p>
          <a:p>
            <a:endParaRPr lang="en-US"/>
          </a:p>
          <a:p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Proof Exists for Hybridization?</a:t>
            </a:r>
            <a:br>
              <a:rPr lang="en-US">
                <a:solidFill>
                  <a:srgbClr val="FFFF00"/>
                </a:solidFill>
              </a:rPr>
            </a:br>
            <a:endParaRPr lang="en-US">
              <a:solidFill>
                <a:srgbClr val="FFFF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3400" y="3124200"/>
            <a:ext cx="441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Lets look at a molecule of methane, CH</a:t>
            </a:r>
            <a:r>
              <a:rPr lang="en-US" baseline="-25000"/>
              <a:t>4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arb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76400"/>
            <a:ext cx="4114800" cy="2057400"/>
          </a:xfrm>
          <a:prstGeom prst="rect">
            <a:avLst/>
          </a:prstGeom>
          <a:noFill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777875"/>
            <a:ext cx="7410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 is the expected orbital notation of carbon</a:t>
            </a:r>
          </a:p>
          <a:p>
            <a:r>
              <a:rPr lang="en-US"/>
              <a:t>in its ground state?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4419600"/>
            <a:ext cx="7089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(Hint: How many unpaired electrons does this </a:t>
            </a:r>
          </a:p>
          <a:p>
            <a:r>
              <a:rPr lang="en-US"/>
              <a:t>carbon atom have available for bonding?)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968500" y="3810000"/>
            <a:ext cx="511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Can you see a problem with this?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0"/>
            <a:ext cx="6934200" cy="762000"/>
          </a:xfrm>
        </p:spPr>
        <p:txBody>
          <a:bodyPr/>
          <a:lstStyle/>
          <a:p>
            <a:r>
              <a:rPr lang="en-US" sz="3200" u="sng"/>
              <a:t>Carbon ground state configuration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4343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conclude that carbon only has </a:t>
            </a: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TWO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electrons available for bonding. That is not not enough!</a:t>
            </a:r>
          </a:p>
        </p:txBody>
      </p:sp>
      <p:pic>
        <p:nvPicPr>
          <p:cNvPr id="7171" name="Picture 3" descr="animation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143000"/>
            <a:ext cx="4114800" cy="2057400"/>
          </a:xfrm>
          <a:prstGeom prst="rect">
            <a:avLst/>
          </a:prstGeo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3352800"/>
            <a:ext cx="7321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does carbon overcome this problem so that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it may form four bonds?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152400"/>
            <a:ext cx="5715000" cy="6858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Carbon’s Bonding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4495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first thought that chemists had was that carbon promotes one of its </a:t>
            </a: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2s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electrons…</a:t>
            </a:r>
          </a:p>
        </p:txBody>
      </p:sp>
      <p:pic>
        <p:nvPicPr>
          <p:cNvPr id="8195" name="Picture 3" descr="animation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143000"/>
            <a:ext cx="4114800" cy="2057400"/>
          </a:xfrm>
          <a:prstGeom prst="rect">
            <a:avLst/>
          </a:prstGeom>
          <a:noFill/>
        </p:spPr>
      </p:pic>
      <p:pic>
        <p:nvPicPr>
          <p:cNvPr id="8196" name="Picture 4" descr="animation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733800"/>
            <a:ext cx="4114800" cy="20574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860925" y="3200400"/>
            <a:ext cx="4130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…to the empty </a:t>
            </a:r>
            <a:r>
              <a:rPr lang="en-US" i="1"/>
              <a:t>2p</a:t>
            </a:r>
            <a:r>
              <a:rPr lang="en-US"/>
              <a:t> orbital.</a:t>
            </a:r>
          </a:p>
          <a:p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228600"/>
            <a:ext cx="4876800" cy="5334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Carbon’s Empty Orbital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93725" y="503238"/>
            <a:ext cx="8358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However, they quickly recognized a problem with such </a:t>
            </a:r>
          </a:p>
          <a:p>
            <a:r>
              <a:rPr lang="en-US"/>
              <a:t>an arrangement…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5800" y="3581400"/>
            <a:ext cx="7940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Three of the carbon-hydrogen bonds would involve</a:t>
            </a:r>
          </a:p>
          <a:p>
            <a:r>
              <a:rPr lang="en-US"/>
              <a:t>an electron pair in which the carbon electron was a </a:t>
            </a:r>
            <a:r>
              <a:rPr lang="en-US" i="1"/>
              <a:t>2p</a:t>
            </a:r>
            <a:r>
              <a:rPr lang="en-US"/>
              <a:t>, matched with the lone </a:t>
            </a:r>
            <a:r>
              <a:rPr lang="en-US" i="1"/>
              <a:t>1s</a:t>
            </a:r>
            <a:r>
              <a:rPr lang="en-US"/>
              <a:t> electron from a hydrogen atom.</a:t>
            </a:r>
          </a:p>
        </p:txBody>
      </p:sp>
      <p:pic>
        <p:nvPicPr>
          <p:cNvPr id="9220" name="Picture 4" descr="animation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371600"/>
            <a:ext cx="41148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931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This would mean that three of the bonds in a methane</a:t>
            </a:r>
          </a:p>
          <a:p>
            <a:r>
              <a:rPr lang="en-US"/>
              <a:t>molecule would be identical, because they would involve</a:t>
            </a:r>
          </a:p>
          <a:p>
            <a:r>
              <a:rPr lang="en-US"/>
              <a:t>electron pairs of equal energy.</a:t>
            </a:r>
          </a:p>
        </p:txBody>
      </p:sp>
      <p:pic>
        <p:nvPicPr>
          <p:cNvPr id="10243" name="Picture 3" descr="animation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00200"/>
            <a:ext cx="2457450" cy="2343150"/>
          </a:xfrm>
          <a:prstGeom prst="rect">
            <a:avLst/>
          </a:prstGeom>
          <a:noFill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81200" y="4191000"/>
            <a:ext cx="5335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But what about the fourth bond…?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93725" y="427038"/>
            <a:ext cx="7866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fourth bond is between a </a:t>
            </a:r>
            <a:r>
              <a:rPr lang="en-US" i="1"/>
              <a:t>2s</a:t>
            </a:r>
            <a:r>
              <a:rPr lang="en-US"/>
              <a:t> electron from the</a:t>
            </a:r>
          </a:p>
          <a:p>
            <a:r>
              <a:rPr lang="en-US"/>
              <a:t>carbon and the lone </a:t>
            </a:r>
            <a:r>
              <a:rPr lang="en-US" i="1"/>
              <a:t>1s</a:t>
            </a:r>
            <a:r>
              <a:rPr lang="en-US"/>
              <a:t> hydrogen electron.</a:t>
            </a:r>
          </a:p>
        </p:txBody>
      </p:sp>
      <p:pic>
        <p:nvPicPr>
          <p:cNvPr id="11267" name="Picture 3" descr="animation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00200"/>
            <a:ext cx="4114800" cy="2057400"/>
          </a:xfrm>
          <a:prstGeom prst="rect">
            <a:avLst/>
          </a:prstGeom>
          <a:noFill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46125" y="4038600"/>
            <a:ext cx="7483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Such a bond would have slightly </a:t>
            </a:r>
            <a:r>
              <a:rPr lang="en-US">
                <a:solidFill>
                  <a:srgbClr val="FFFF00"/>
                </a:solidFill>
              </a:rPr>
              <a:t>less</a:t>
            </a:r>
            <a:r>
              <a:rPr lang="en-US"/>
              <a:t> energy than the other bonds in a methane molecule.</a:t>
            </a:r>
            <a:r>
              <a:rPr lang="en-US" b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625</Words>
  <Application>Microsoft Macintosh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Default Design</vt:lpstr>
      <vt:lpstr>Chemistry Format</vt:lpstr>
      <vt:lpstr>1_Default Design</vt:lpstr>
      <vt:lpstr>ChemSketch</vt:lpstr>
      <vt:lpstr>Covalent Bonding  Hybridization</vt:lpstr>
      <vt:lpstr>Hybridization - The Blending of Orbitals </vt:lpstr>
      <vt:lpstr>What Proof Exists for Hybridization? </vt:lpstr>
      <vt:lpstr>Carbon ground state configuration</vt:lpstr>
      <vt:lpstr>Carbon’s Bonding Problem</vt:lpstr>
      <vt:lpstr>Carbon’s Empty Orbital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sp3 Hybrid Orbitals</vt:lpstr>
      <vt:lpstr>sp Hybrid Orbitals</vt:lpstr>
      <vt:lpstr>sp2 Hybrid Orbitals</vt:lpstr>
      <vt:lpstr>Hybridization and Molecular Geometry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116</cp:revision>
  <dcterms:created xsi:type="dcterms:W3CDTF">2006-05-22T16:05:33Z</dcterms:created>
  <dcterms:modified xsi:type="dcterms:W3CDTF">2020-03-20T02:51:10Z</dcterms:modified>
</cp:coreProperties>
</file>