
<file path=[Content_Types].xml><?xml version="1.0" encoding="utf-8"?>
<Types xmlns="http://schemas.openxmlformats.org/package/2006/content-types">
  <Default Extension="bin" ContentType="application/vnd.openxmlformats-officedocument.oleObject"/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49" r:id="rId2"/>
    <p:sldMasterId id="2147483650" r:id="rId3"/>
  </p:sldMasterIdLst>
  <p:notesMasterIdLst>
    <p:notesMasterId r:id="rId20"/>
  </p:notesMasterIdLst>
  <p:handoutMasterIdLst>
    <p:handoutMasterId r:id="rId21"/>
  </p:handout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2" r:id="rId1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b="1" kern="1200">
        <a:solidFill>
          <a:schemeClr val="bg1"/>
        </a:solidFill>
        <a:latin typeface="Comic Sans MS" pitchFamily="66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b="1" kern="1200">
        <a:solidFill>
          <a:schemeClr val="bg1"/>
        </a:solidFill>
        <a:latin typeface="Comic Sans MS" pitchFamily="66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b="1" kern="1200">
        <a:solidFill>
          <a:schemeClr val="bg1"/>
        </a:solidFill>
        <a:latin typeface="Comic Sans MS" pitchFamily="66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b="1" kern="1200">
        <a:solidFill>
          <a:schemeClr val="bg1"/>
        </a:solidFill>
        <a:latin typeface="Comic Sans MS" pitchFamily="66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b="1" kern="1200">
        <a:solidFill>
          <a:schemeClr val="bg1"/>
        </a:solidFill>
        <a:latin typeface="Comic Sans MS" pitchFamily="66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bg1"/>
        </a:solidFill>
        <a:latin typeface="Comic Sans MS" pitchFamily="66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bg1"/>
        </a:solidFill>
        <a:latin typeface="Comic Sans MS" pitchFamily="66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bg1"/>
        </a:solidFill>
        <a:latin typeface="Comic Sans MS" pitchFamily="66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bg1"/>
        </a:solidFill>
        <a:latin typeface="Comic Sans MS" pitchFamily="66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DDDDD"/>
    <a:srgbClr val="5F5F5F"/>
    <a:srgbClr val="C0C0C0"/>
    <a:srgbClr val="660033"/>
    <a:srgbClr val="663300"/>
    <a:srgbClr val="333333"/>
    <a:srgbClr val="996633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4235"/>
    <p:restoredTop sz="94586"/>
  </p:normalViewPr>
  <p:slideViewPr>
    <p:cSldViewPr>
      <p:cViewPr varScale="1">
        <p:scale>
          <a:sx n="102" d="100"/>
          <a:sy n="102" d="100"/>
        </p:scale>
        <p:origin x="944" y="1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9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3" Type="http://schemas.openxmlformats.org/officeDocument/2006/relationships/slideMaster" Target="slideMasters/slideMaster3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theme" Target="theme/theme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viewProps" Target="view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2712CC-BC7C-43E5-B4FB-EFB08D9D4C40}" type="datetimeFigureOut">
              <a:rPr lang="en-US" smtClean="0"/>
              <a:pPr/>
              <a:t>3/19/20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DE5EDB-5D17-416F-8C9A-9CFAED82F3F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774240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7E58FB-75E7-A048-A519-3E47AD3F73BD}" type="datetimeFigureOut">
              <a:rPr lang="en-US" smtClean="0"/>
              <a:t>3/19/20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FC45F6-B95A-7B49-9EA2-6D3DCE2C4F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5844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CC34FCE-B7D2-4590-945B-8AE8E94F508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8BD3C6B-4F97-48B5-8EF8-94CDBC8EE21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C3557B-ED37-45A4-8813-F4C7CE18A85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3BE6F8-0A26-43D3-90F4-374679FE9C6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157E26C-4097-4577-8F2D-B5BECE3F421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BCD5DA-227F-4A4C-A357-91AA0735739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B0B0048-07D2-4FEB-A55F-7290B252770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D1D7C8-7DE7-4841-96D9-6777C445131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D0E3808-C5CF-4B39-B62F-242FA9AFF7E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19773A-30BD-437D-8B3C-4E0E73D4290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A00796-B78D-4EF1-B515-711FD041833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843F45A-53C2-4729-AC17-F2D6101BFB4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16E22FB-A69B-427E-83D8-612D05AB84A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F9319C5-17F9-4B11-A482-C6F3FC52A71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51656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5165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5C358E1-7495-4949-94A3-8B0E1E510C8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57200" y="3938588"/>
            <a:ext cx="4038600" cy="21875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3938588"/>
            <a:ext cx="4038600" cy="21875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5A122F6A-9311-42DB-B652-17C1CF7F531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342E242-B524-4390-90F4-055D0652745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76CFA3-653A-4DFE-BDE6-0366221704A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1DC22E4-E95B-4F17-B0BE-145AFA8B422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34AE9A-D3DB-4BC7-9936-A202AF90547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23853C-C783-48FA-8E58-077E0B00AE1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144C24D-5055-4232-A179-3D2AA446D43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573DB9C-B8C9-49E4-9DAE-D42957E7460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C6440A-6F65-4C4E-9911-C0B4BB2C271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3640620-1FCE-4B4D-84FC-F5DF05D09FA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AB28CC9-0D71-4B6B-8E62-2CE911AF624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02558F7-642C-4337-B7E6-735C3D0A71B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291D9F5-4E94-43DF-9FE4-BA95164C429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ADEF40A4-7C53-4B84-8FE8-11FFEBF5D5F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20F8A3-DA88-4626-B1BE-084A3E9A8CC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F88913B-B12B-4B94-8F76-80AD1DCBAAF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8D508C9-B745-46F6-B50A-B6964D4134A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8BF847B-A609-4349-BC2D-C80E4A4173D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CDABE0-91E8-4C78-8480-FA9437424BD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BC612A-07F5-4AE0-9410-0969B6CBA90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slideLayout" Target="../slideLayouts/slideLayout35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>
                <a:solidFill>
                  <a:schemeClr val="tx1"/>
                </a:solidFill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>
                <a:solidFill>
                  <a:schemeClr val="tx1"/>
                </a:solidFill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>
                <a:solidFill>
                  <a:schemeClr val="tx1"/>
                </a:solidFill>
                <a:latin typeface="+mn-lt"/>
              </a:defRPr>
            </a:lvl1pPr>
          </a:lstStyle>
          <a:p>
            <a:fld id="{6443F24C-5D44-4734-87BD-F0F0E005974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4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14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4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fld id="{70CF1131-2737-41E5-84E9-A3FB7F97FC6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84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Comic Sans MS" pitchFamily="66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Comic Sans MS" pitchFamily="66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Comic Sans MS" pitchFamily="66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Comic Sans MS" pitchFamily="66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Comic Sans MS" pitchFamily="66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Comic Sans MS" pitchFamily="66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Comic Sans MS" pitchFamily="66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Comic Sans MS" pitchFamily="66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b="1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b="1">
          <a:solidFill>
            <a:schemeClr val="bg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bg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b="1">
          <a:solidFill>
            <a:schemeClr val="bg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b="1">
          <a:solidFill>
            <a:schemeClr val="bg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b="1">
          <a:solidFill>
            <a:schemeClr val="bg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b="1">
          <a:solidFill>
            <a:schemeClr val="bg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b="1">
          <a:solidFill>
            <a:schemeClr val="bg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b="1">
          <a:solidFill>
            <a:schemeClr val="bg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946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1946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1946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>
                <a:solidFill>
                  <a:schemeClr val="tx1"/>
                </a:solidFill>
                <a:latin typeface="Arial" charset="0"/>
              </a:defRPr>
            </a:lvl1pPr>
          </a:lstStyle>
          <a:p>
            <a:fld id="{3ED6671E-1201-4F2C-99BF-7F851CA99562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5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Comic Sans MS" pitchFamily="66" charset="0"/>
        </a:defRPr>
      </a:lvl2pPr>
      <a:lvl3pPr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Comic Sans MS" pitchFamily="66" charset="0"/>
        </a:defRPr>
      </a:lvl3pPr>
      <a:lvl4pPr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Comic Sans MS" pitchFamily="66" charset="0"/>
        </a:defRPr>
      </a:lvl4pPr>
      <a:lvl5pPr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Comic Sans MS" pitchFamily="66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Comic Sans MS" pitchFamily="66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Comic Sans MS" pitchFamily="66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Comic Sans MS" pitchFamily="66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Comic Sans MS" pitchFamily="66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gif"/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gif"/><Relationship Id="rId1" Type="http://schemas.openxmlformats.org/officeDocument/2006/relationships/slideLayout" Target="../slideLayouts/slideLayout1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8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8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.bin"/><Relationship Id="rId3" Type="http://schemas.openxmlformats.org/officeDocument/2006/relationships/image" Target="../media/image4.jpeg"/><Relationship Id="rId7" Type="http://schemas.openxmlformats.org/officeDocument/2006/relationships/image" Target="../media/image1.wmf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11" Type="http://schemas.openxmlformats.org/officeDocument/2006/relationships/image" Target="../media/image3.wmf"/><Relationship Id="rId5" Type="http://schemas.openxmlformats.org/officeDocument/2006/relationships/image" Target="../media/image6.jpeg"/><Relationship Id="rId10" Type="http://schemas.openxmlformats.org/officeDocument/2006/relationships/oleObject" Target="../embeddings/oleObject3.bin"/><Relationship Id="rId4" Type="http://schemas.openxmlformats.org/officeDocument/2006/relationships/image" Target="../media/image5.jpeg"/><Relationship Id="rId9" Type="http://schemas.openxmlformats.org/officeDocument/2006/relationships/image" Target="../media/image2.w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gif"/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gif"/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gif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u="sng" dirty="0"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Covalent Bonding</a:t>
            </a:r>
            <a:br>
              <a:rPr lang="en-US" b="1" u="sng" dirty="0"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</a:br>
            <a:br>
              <a:rPr lang="en-US" b="1" u="sng"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</a:br>
            <a:r>
              <a:rPr lang="en-US" b="1" u="sng"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Hybridization</a:t>
            </a:r>
            <a:endParaRPr lang="en-US" b="1" u="sng" dirty="0">
              <a:effectLst>
                <a:outerShdw blurRad="38100" dist="38100" dir="2700000" algn="tl">
                  <a:srgbClr val="C0C0C0"/>
                </a:outerShdw>
              </a:effectLst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3333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/>
          <p:cNvSpPr txBox="1">
            <a:spLocks noChangeArrowheads="1"/>
          </p:cNvSpPr>
          <p:nvPr/>
        </p:nvSpPr>
        <p:spPr bwMode="auto">
          <a:xfrm>
            <a:off x="685800" y="838200"/>
            <a:ext cx="5502275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/>
              <a:t>This bond would be slightly different in character than</a:t>
            </a:r>
          </a:p>
          <a:p>
            <a:r>
              <a:rPr lang="en-US"/>
              <a:t>the other three bonds in methane. </a:t>
            </a:r>
          </a:p>
        </p:txBody>
      </p:sp>
      <p:pic>
        <p:nvPicPr>
          <p:cNvPr id="12291" name="Picture 3" descr="animation8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48400" y="533400"/>
            <a:ext cx="2457450" cy="2343150"/>
          </a:xfrm>
          <a:prstGeom prst="rect">
            <a:avLst/>
          </a:prstGeom>
          <a:noFill/>
        </p:spPr>
      </p:pic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685800" y="3124200"/>
            <a:ext cx="764222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This difference would be measurable to a chemist</a:t>
            </a:r>
          </a:p>
          <a:p>
            <a:r>
              <a:rPr lang="en-US"/>
              <a:t>by determining the bond length and bond energy.</a:t>
            </a:r>
          </a:p>
        </p:txBody>
      </p:sp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2057400" y="4038600"/>
            <a:ext cx="47720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u="sng"/>
              <a:t>But is this what they observe?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2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2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12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12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2" grpId="0" autoUpdateAnimBg="0"/>
      <p:bldP spid="12293" grpId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3333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2"/>
          <p:cNvSpPr txBox="1">
            <a:spLocks noChangeArrowheads="1"/>
          </p:cNvSpPr>
          <p:nvPr/>
        </p:nvSpPr>
        <p:spPr bwMode="auto">
          <a:xfrm>
            <a:off x="533400" y="427038"/>
            <a:ext cx="4343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/>
              <a:t>The simple answer is, “</a:t>
            </a:r>
            <a:r>
              <a:rPr lang="en-US">
                <a:solidFill>
                  <a:srgbClr val="FF3300"/>
                </a:solidFill>
              </a:rPr>
              <a:t>No</a:t>
            </a:r>
            <a:r>
              <a:rPr lang="en-US"/>
              <a:t>”. </a:t>
            </a:r>
          </a:p>
        </p:txBody>
      </p:sp>
      <p:pic>
        <p:nvPicPr>
          <p:cNvPr id="13315" name="Picture 3" descr="methan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57800" y="533400"/>
            <a:ext cx="2457450" cy="2343150"/>
          </a:xfrm>
          <a:prstGeom prst="rect">
            <a:avLst/>
          </a:prstGeom>
          <a:noFill/>
        </p:spPr>
      </p:pic>
      <p:sp>
        <p:nvSpPr>
          <p:cNvPr id="13316" name="Text Box 4"/>
          <p:cNvSpPr txBox="1">
            <a:spLocks noChangeArrowheads="1"/>
          </p:cNvSpPr>
          <p:nvPr/>
        </p:nvSpPr>
        <p:spPr bwMode="auto">
          <a:xfrm>
            <a:off x="554038" y="3352800"/>
            <a:ext cx="7980362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Chemists have proposed an explanation – they call it</a:t>
            </a:r>
          </a:p>
          <a:p>
            <a:r>
              <a:rPr lang="en-US">
                <a:solidFill>
                  <a:srgbClr val="FFFF00"/>
                </a:solidFill>
              </a:rPr>
              <a:t>Hybridization</a:t>
            </a:r>
            <a:r>
              <a:rPr lang="en-US"/>
              <a:t>.</a:t>
            </a:r>
          </a:p>
        </p:txBody>
      </p:sp>
      <p:sp>
        <p:nvSpPr>
          <p:cNvPr id="13317" name="Text Box 5"/>
          <p:cNvSpPr txBox="1">
            <a:spLocks noChangeArrowheads="1"/>
          </p:cNvSpPr>
          <p:nvPr/>
        </p:nvSpPr>
        <p:spPr bwMode="auto">
          <a:xfrm>
            <a:off x="563563" y="4419600"/>
            <a:ext cx="8275637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u="sng">
                <a:solidFill>
                  <a:srgbClr val="FFFF00"/>
                </a:solidFill>
              </a:rPr>
              <a:t>Hybridization</a:t>
            </a:r>
            <a:r>
              <a:rPr lang="en-US"/>
              <a:t> is the combining of two or more orbitals</a:t>
            </a:r>
          </a:p>
          <a:p>
            <a:r>
              <a:rPr lang="en-US"/>
              <a:t>of nearly equal energy within the same atom into </a:t>
            </a:r>
          </a:p>
          <a:p>
            <a:r>
              <a:rPr lang="en-US"/>
              <a:t>orbitals of equal energy.</a:t>
            </a:r>
          </a:p>
        </p:txBody>
      </p:sp>
      <p:sp>
        <p:nvSpPr>
          <p:cNvPr id="13318" name="Text Box 6"/>
          <p:cNvSpPr txBox="1">
            <a:spLocks noChangeArrowheads="1"/>
          </p:cNvSpPr>
          <p:nvPr/>
        </p:nvSpPr>
        <p:spPr bwMode="auto">
          <a:xfrm>
            <a:off x="609600" y="1143000"/>
            <a:ext cx="4148138" cy="228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Measurements show that </a:t>
            </a:r>
          </a:p>
          <a:p>
            <a:r>
              <a:rPr lang="en-US"/>
              <a:t>all four bonds in methane </a:t>
            </a:r>
          </a:p>
          <a:p>
            <a:r>
              <a:rPr lang="en-US"/>
              <a:t>are equal. Thus, we need </a:t>
            </a:r>
          </a:p>
          <a:p>
            <a:r>
              <a:rPr lang="en-US"/>
              <a:t>a new explanation for the </a:t>
            </a:r>
          </a:p>
          <a:p>
            <a:r>
              <a:rPr lang="en-US"/>
              <a:t>bonding in methane.</a:t>
            </a:r>
          </a:p>
          <a:p>
            <a:endParaRPr lang="en-US" b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3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3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133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13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3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6" grpId="0" autoUpdateAnimBg="0"/>
      <p:bldP spid="13317" grpId="0" autoUpdateAnimBg="0"/>
      <p:bldP spid="13318" grpId="0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3333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2"/>
          <p:cNvSpPr txBox="1">
            <a:spLocks noChangeArrowheads="1"/>
          </p:cNvSpPr>
          <p:nvPr/>
        </p:nvSpPr>
        <p:spPr bwMode="auto">
          <a:xfrm>
            <a:off x="441325" y="503238"/>
            <a:ext cx="8142288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In the case of methane, they call the hybridization </a:t>
            </a:r>
          </a:p>
          <a:p>
            <a:r>
              <a:rPr lang="en-US" i="1">
                <a:solidFill>
                  <a:srgbClr val="FFFF00"/>
                </a:solidFill>
              </a:rPr>
              <a:t>sp</a:t>
            </a:r>
            <a:r>
              <a:rPr lang="en-US" i="1" baseline="30000">
                <a:solidFill>
                  <a:srgbClr val="FFFF00"/>
                </a:solidFill>
              </a:rPr>
              <a:t>3</a:t>
            </a:r>
            <a:r>
              <a:rPr lang="en-US"/>
              <a:t>, meaning that an </a:t>
            </a:r>
            <a:r>
              <a:rPr lang="en-US" i="1"/>
              <a:t>s</a:t>
            </a:r>
            <a:r>
              <a:rPr lang="en-US"/>
              <a:t> orbital is combined with three</a:t>
            </a:r>
          </a:p>
          <a:p>
            <a:r>
              <a:rPr lang="en-US" i="1"/>
              <a:t>p</a:t>
            </a:r>
            <a:r>
              <a:rPr lang="en-US"/>
              <a:t> orbitals to create four equal </a:t>
            </a:r>
            <a:r>
              <a:rPr lang="en-US" u="sng">
                <a:solidFill>
                  <a:srgbClr val="FFFF00"/>
                </a:solidFill>
              </a:rPr>
              <a:t>hybrid orbitals</a:t>
            </a:r>
            <a:r>
              <a:rPr lang="en-US"/>
              <a:t>.</a:t>
            </a:r>
          </a:p>
        </p:txBody>
      </p:sp>
      <p:pic>
        <p:nvPicPr>
          <p:cNvPr id="14339" name="Picture 3" descr="animation5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0" y="1905000"/>
            <a:ext cx="4114800" cy="2057400"/>
          </a:xfrm>
          <a:prstGeom prst="rect">
            <a:avLst/>
          </a:prstGeom>
          <a:noFill/>
        </p:spPr>
      </p:pic>
      <p:sp>
        <p:nvSpPr>
          <p:cNvPr id="14340" name="Text Box 4"/>
          <p:cNvSpPr txBox="1">
            <a:spLocks noChangeArrowheads="1"/>
          </p:cNvSpPr>
          <p:nvPr/>
        </p:nvSpPr>
        <p:spPr bwMode="auto">
          <a:xfrm>
            <a:off x="609600" y="4114800"/>
            <a:ext cx="787717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These new orbitals have slightly </a:t>
            </a:r>
            <a:r>
              <a:rPr lang="en-US" u="sng">
                <a:solidFill>
                  <a:srgbClr val="FF3300"/>
                </a:solidFill>
              </a:rPr>
              <a:t>MORE</a:t>
            </a:r>
            <a:r>
              <a:rPr lang="en-US"/>
              <a:t> energy than</a:t>
            </a:r>
          </a:p>
          <a:p>
            <a:r>
              <a:rPr lang="en-US"/>
              <a:t>the </a:t>
            </a:r>
            <a:r>
              <a:rPr lang="en-US" i="1"/>
              <a:t>2s</a:t>
            </a:r>
            <a:r>
              <a:rPr lang="en-US"/>
              <a:t> orbital…</a:t>
            </a:r>
          </a:p>
        </p:txBody>
      </p:sp>
      <p:sp>
        <p:nvSpPr>
          <p:cNvPr id="14341" name="Text Box 5"/>
          <p:cNvSpPr txBox="1">
            <a:spLocks noChangeArrowheads="1"/>
          </p:cNvSpPr>
          <p:nvPr/>
        </p:nvSpPr>
        <p:spPr bwMode="auto">
          <a:xfrm>
            <a:off x="685800" y="4953000"/>
            <a:ext cx="786447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/>
              <a:t>… and slightly </a:t>
            </a:r>
            <a:r>
              <a:rPr lang="en-US" u="sng">
                <a:solidFill>
                  <a:srgbClr val="FF3300"/>
                </a:solidFill>
              </a:rPr>
              <a:t>LESS</a:t>
            </a:r>
            <a:r>
              <a:rPr lang="en-US"/>
              <a:t> energy than the </a:t>
            </a:r>
            <a:r>
              <a:rPr lang="en-US" i="1"/>
              <a:t>2p</a:t>
            </a:r>
            <a:r>
              <a:rPr lang="en-US"/>
              <a:t> orbitals.</a:t>
            </a:r>
          </a:p>
          <a:p>
            <a:endParaRPr lang="en-US" b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" dur="500"/>
                                        <p:tgtEl>
                                          <p:spTgt spid="143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43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3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43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3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0" grpId="0" autoUpdateAnimBg="0"/>
      <p:bldP spid="14341" grpId="0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3333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sp3ener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0" y="1600200"/>
            <a:ext cx="5018088" cy="2503488"/>
          </a:xfrm>
          <a:prstGeom prst="rect">
            <a:avLst/>
          </a:prstGeom>
          <a:noFill/>
        </p:spPr>
      </p:pic>
      <p:sp>
        <p:nvSpPr>
          <p:cNvPr id="15363" name="Text Box 3"/>
          <p:cNvSpPr txBox="1">
            <a:spLocks noChangeArrowheads="1"/>
          </p:cNvSpPr>
          <p:nvPr/>
        </p:nvSpPr>
        <p:spPr bwMode="auto">
          <a:xfrm>
            <a:off x="152400" y="1600200"/>
            <a:ext cx="4038600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/>
              <a:t>Here is another way to look at the sp</a:t>
            </a:r>
            <a:r>
              <a:rPr lang="en-US" baseline="30000"/>
              <a:t>3</a:t>
            </a:r>
            <a:r>
              <a:rPr lang="en-US"/>
              <a:t> hybridization</a:t>
            </a:r>
          </a:p>
          <a:p>
            <a:r>
              <a:rPr lang="en-US"/>
              <a:t>and energy profile…</a:t>
            </a:r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1981200" y="304800"/>
            <a:ext cx="4724400" cy="609600"/>
          </a:xfrm>
        </p:spPr>
        <p:txBody>
          <a:bodyPr/>
          <a:lstStyle/>
          <a:p>
            <a:r>
              <a:rPr lang="en-US" sz="3200" u="sng"/>
              <a:t>sp</a:t>
            </a:r>
            <a:r>
              <a:rPr lang="en-US" sz="3200" u="sng" baseline="30000"/>
              <a:t>3</a:t>
            </a:r>
            <a:r>
              <a:rPr lang="en-US" sz="3200" u="sng"/>
              <a:t> Hybrid Orbitals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15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3333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2"/>
          <p:cNvSpPr txBox="1">
            <a:spLocks noChangeArrowheads="1"/>
          </p:cNvSpPr>
          <p:nvPr/>
        </p:nvSpPr>
        <p:spPr bwMode="auto">
          <a:xfrm>
            <a:off x="533400" y="609600"/>
            <a:ext cx="7907338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While </a:t>
            </a:r>
            <a:r>
              <a:rPr lang="en-US" i="1"/>
              <a:t>sp</a:t>
            </a:r>
            <a:r>
              <a:rPr lang="en-US" i="1" baseline="30000"/>
              <a:t>3</a:t>
            </a:r>
            <a:r>
              <a:rPr lang="en-US"/>
              <a:t> is the hybridization observed in methane,</a:t>
            </a:r>
          </a:p>
          <a:p>
            <a:r>
              <a:rPr lang="en-US"/>
              <a:t>there are other types of hybridization that atoms </a:t>
            </a:r>
          </a:p>
          <a:p>
            <a:r>
              <a:rPr lang="en-US"/>
              <a:t>undergo.</a:t>
            </a:r>
          </a:p>
        </p:txBody>
      </p:sp>
      <p:sp>
        <p:nvSpPr>
          <p:cNvPr id="16387" name="Text Box 3"/>
          <p:cNvSpPr txBox="1">
            <a:spLocks noChangeArrowheads="1"/>
          </p:cNvSpPr>
          <p:nvPr/>
        </p:nvSpPr>
        <p:spPr bwMode="auto">
          <a:xfrm>
            <a:off x="533400" y="1905000"/>
            <a:ext cx="3429000" cy="191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/>
              <a:t>These include </a:t>
            </a:r>
            <a:r>
              <a:rPr lang="en-US" i="1">
                <a:solidFill>
                  <a:srgbClr val="FFFF00"/>
                </a:solidFill>
              </a:rPr>
              <a:t>sp</a:t>
            </a:r>
            <a:r>
              <a:rPr lang="en-US">
                <a:solidFill>
                  <a:srgbClr val="FFFF00"/>
                </a:solidFill>
              </a:rPr>
              <a:t> hybridization</a:t>
            </a:r>
            <a:r>
              <a:rPr lang="en-US"/>
              <a:t>, in which one </a:t>
            </a:r>
            <a:r>
              <a:rPr lang="en-US" i="1"/>
              <a:t>s</a:t>
            </a:r>
            <a:r>
              <a:rPr lang="en-US"/>
              <a:t> </a:t>
            </a:r>
          </a:p>
          <a:p>
            <a:r>
              <a:rPr lang="en-US"/>
              <a:t>orbital combines with a single </a:t>
            </a:r>
            <a:r>
              <a:rPr lang="en-US" i="1"/>
              <a:t>p</a:t>
            </a:r>
            <a:r>
              <a:rPr lang="en-US"/>
              <a:t> orbital.</a:t>
            </a:r>
          </a:p>
        </p:txBody>
      </p:sp>
      <p:pic>
        <p:nvPicPr>
          <p:cNvPr id="16388" name="Picture 4" descr="spener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86200" y="1676400"/>
            <a:ext cx="5018088" cy="2503488"/>
          </a:xfrm>
          <a:prstGeom prst="rect">
            <a:avLst/>
          </a:prstGeom>
          <a:noFill/>
        </p:spPr>
      </p:pic>
      <p:sp>
        <p:nvSpPr>
          <p:cNvPr id="16389" name="Text Box 5"/>
          <p:cNvSpPr txBox="1">
            <a:spLocks noChangeArrowheads="1"/>
          </p:cNvSpPr>
          <p:nvPr/>
        </p:nvSpPr>
        <p:spPr bwMode="auto">
          <a:xfrm>
            <a:off x="533400" y="4343400"/>
            <a:ext cx="81534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/>
              <a:t>This produces two hybrid orbitals, while leaving two normal </a:t>
            </a:r>
            <a:r>
              <a:rPr lang="en-US" i="1"/>
              <a:t>p</a:t>
            </a:r>
            <a:r>
              <a:rPr lang="en-US"/>
              <a:t> orbitals</a:t>
            </a:r>
          </a:p>
        </p:txBody>
      </p:sp>
      <p:sp>
        <p:nvSpPr>
          <p:cNvPr id="16390" name="Rectangle 6"/>
          <p:cNvSpPr>
            <a:spLocks noGrp="1" noChangeArrowheads="1"/>
          </p:cNvSpPr>
          <p:nvPr>
            <p:ph type="title" idx="4294967295"/>
          </p:nvPr>
        </p:nvSpPr>
        <p:spPr>
          <a:xfrm>
            <a:off x="1981200" y="0"/>
            <a:ext cx="5105400" cy="609600"/>
          </a:xfrm>
        </p:spPr>
        <p:txBody>
          <a:bodyPr/>
          <a:lstStyle/>
          <a:p>
            <a:r>
              <a:rPr lang="en-US" sz="3200" u="sng"/>
              <a:t>sp Hybrid Orbitals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6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2" dur="500"/>
                                        <p:tgtEl>
                                          <p:spTgt spid="16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7" dur="500"/>
                                        <p:tgtEl>
                                          <p:spTgt spid="16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7" grpId="0" autoUpdateAnimBg="0"/>
      <p:bldP spid="16389" grpId="0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3333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2"/>
          <p:cNvSpPr txBox="1">
            <a:spLocks noChangeArrowheads="1"/>
          </p:cNvSpPr>
          <p:nvPr/>
        </p:nvSpPr>
        <p:spPr bwMode="auto">
          <a:xfrm>
            <a:off x="381000" y="914400"/>
            <a:ext cx="87630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/>
              <a:t>Another hybrid is the </a:t>
            </a:r>
            <a:r>
              <a:rPr lang="en-US" i="1"/>
              <a:t>sp</a:t>
            </a:r>
            <a:r>
              <a:rPr lang="en-US" i="1" baseline="30000"/>
              <a:t>2</a:t>
            </a:r>
            <a:r>
              <a:rPr lang="en-US"/>
              <a:t>, which combines two orbitals from a </a:t>
            </a:r>
            <a:r>
              <a:rPr lang="en-US" i="1"/>
              <a:t>p </a:t>
            </a:r>
            <a:r>
              <a:rPr lang="en-US"/>
              <a:t>sublevel with one orbital from an s sublevel.</a:t>
            </a:r>
          </a:p>
        </p:txBody>
      </p:sp>
      <p:pic>
        <p:nvPicPr>
          <p:cNvPr id="17411" name="Picture 3" descr="sp2ener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1981200"/>
            <a:ext cx="5018088" cy="2503488"/>
          </a:xfrm>
          <a:prstGeom prst="rect">
            <a:avLst/>
          </a:prstGeom>
          <a:noFill/>
        </p:spPr>
      </p:pic>
      <p:sp>
        <p:nvSpPr>
          <p:cNvPr id="17412" name="Text Box 4"/>
          <p:cNvSpPr txBox="1">
            <a:spLocks noChangeArrowheads="1"/>
          </p:cNvSpPr>
          <p:nvPr/>
        </p:nvSpPr>
        <p:spPr bwMode="auto">
          <a:xfrm>
            <a:off x="5715000" y="2743200"/>
            <a:ext cx="32004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/>
              <a:t>One </a:t>
            </a:r>
            <a:r>
              <a:rPr lang="en-US" i="1"/>
              <a:t>p</a:t>
            </a:r>
            <a:r>
              <a:rPr lang="en-US"/>
              <a:t> orbital remains unchanged.</a:t>
            </a:r>
          </a:p>
        </p:txBody>
      </p:sp>
      <p:sp>
        <p:nvSpPr>
          <p:cNvPr id="17413" name="Rectangle 5"/>
          <p:cNvSpPr>
            <a:spLocks noGrp="1" noChangeArrowheads="1"/>
          </p:cNvSpPr>
          <p:nvPr>
            <p:ph type="title" idx="4294967295"/>
          </p:nvPr>
        </p:nvSpPr>
        <p:spPr>
          <a:xfrm>
            <a:off x="1905000" y="304800"/>
            <a:ext cx="5486400" cy="457200"/>
          </a:xfrm>
        </p:spPr>
        <p:txBody>
          <a:bodyPr/>
          <a:lstStyle/>
          <a:p>
            <a:r>
              <a:rPr lang="en-US" sz="3200" u="sng"/>
              <a:t>sp</a:t>
            </a:r>
            <a:r>
              <a:rPr lang="en-US" sz="3200" u="sng" baseline="30000"/>
              <a:t>2</a:t>
            </a:r>
            <a:r>
              <a:rPr lang="en-US" sz="3200" u="sng"/>
              <a:t> Hybrid Orbitals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4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4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3" dur="500"/>
                                        <p:tgtEl>
                                          <p:spTgt spid="17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2" grpId="0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DDDD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0"/>
            <a:ext cx="8077200" cy="914400"/>
          </a:xfrm>
        </p:spPr>
        <p:txBody>
          <a:bodyPr/>
          <a:lstStyle/>
          <a:p>
            <a:pPr algn="l"/>
            <a:r>
              <a:rPr lang="en-US" sz="3200">
                <a:effectLst>
                  <a:outerShdw blurRad="38100" dist="38100" dir="2700000" algn="tl">
                    <a:srgbClr val="FFFFFF"/>
                  </a:outerShdw>
                </a:effectLst>
              </a:rPr>
              <a:t>Hybridization and Molecular Geometry</a:t>
            </a:r>
          </a:p>
        </p:txBody>
      </p:sp>
      <p:graphicFrame>
        <p:nvGraphicFramePr>
          <p:cNvPr id="20527" name="Group 4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7101836"/>
              </p:ext>
            </p:extLst>
          </p:nvPr>
        </p:nvGraphicFramePr>
        <p:xfrm>
          <a:off x="584200" y="914400"/>
          <a:ext cx="7848600" cy="3276791"/>
        </p:xfrm>
        <a:graphic>
          <a:graphicData uri="http://schemas.openxmlformats.org/drawingml/2006/table">
            <a:tbl>
              <a:tblPr/>
              <a:tblGrid>
                <a:gridCol w="3276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67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05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66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omic Sans MS" pitchFamily="66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rPr>
                        <a:t>Forms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FDA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66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omic Sans MS" pitchFamily="66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rPr>
                        <a:t>Overall Structure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rPr>
                        <a:t>(electronic geometry)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FDA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rPr>
                        <a:t>Hybridization of “A”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FDA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76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AX</a:t>
                      </a:r>
                      <a:r>
                        <a:rPr kumimoji="0" lang="en-US" sz="20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FDA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Linear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FDA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sp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FDA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4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AX</a:t>
                      </a:r>
                      <a:r>
                        <a:rPr kumimoji="0" lang="en-US" sz="20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3</a:t>
                      </a: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, AX</a:t>
                      </a:r>
                      <a:r>
                        <a:rPr kumimoji="0" lang="en-US" sz="20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2</a:t>
                      </a: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FDA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Trigonal Planar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FDA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sp</a:t>
                      </a:r>
                      <a:r>
                        <a:rPr kumimoji="0" lang="en-US" sz="2000" b="0" i="1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FDA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60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AX</a:t>
                      </a:r>
                      <a:r>
                        <a:rPr kumimoji="0" lang="en-US" sz="20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4</a:t>
                      </a: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, AX</a:t>
                      </a:r>
                      <a:r>
                        <a:rPr kumimoji="0" lang="en-US" sz="20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3</a:t>
                      </a: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E, AX</a:t>
                      </a:r>
                      <a:r>
                        <a:rPr kumimoji="0" lang="en-US" sz="20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2</a:t>
                      </a: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E</a:t>
                      </a:r>
                      <a:r>
                        <a:rPr kumimoji="0" lang="en-US" sz="20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FDA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Tetrahedral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FDA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sp</a:t>
                      </a:r>
                      <a:r>
                        <a:rPr kumimoji="0" lang="en-US" sz="2000" b="0" i="1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FDA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476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AX</a:t>
                      </a:r>
                      <a:r>
                        <a:rPr kumimoji="0" lang="en-US" sz="20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5</a:t>
                      </a: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, AX</a:t>
                      </a:r>
                      <a:r>
                        <a:rPr kumimoji="0" lang="en-US" sz="20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4</a:t>
                      </a: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E, AX</a:t>
                      </a:r>
                      <a:r>
                        <a:rPr kumimoji="0" lang="en-US" sz="20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3</a:t>
                      </a: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E</a:t>
                      </a:r>
                      <a:r>
                        <a:rPr kumimoji="0" lang="en-US" sz="20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2</a:t>
                      </a: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, AX</a:t>
                      </a:r>
                      <a:r>
                        <a:rPr kumimoji="0" lang="en-US" sz="20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2</a:t>
                      </a: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E</a:t>
                      </a:r>
                      <a:r>
                        <a:rPr kumimoji="0" lang="en-US" sz="20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3</a:t>
                      </a:r>
                      <a:endParaRPr kumimoji="0" lang="en-US" sz="2400" b="0" i="0" u="none" strike="noStrike" cap="none" normalizeH="0" baseline="-250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FDA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Trigonal bipyramidal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FDA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??</a:t>
                      </a:r>
                      <a:endParaRPr kumimoji="0" lang="en-US" sz="2400" b="0" i="0" u="none" strike="noStrike" cap="none" normalizeH="0" baseline="30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FDA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92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AX</a:t>
                      </a:r>
                      <a:r>
                        <a:rPr kumimoji="0" lang="en-US" sz="20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6</a:t>
                      </a: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, AX</a:t>
                      </a:r>
                      <a:r>
                        <a:rPr kumimoji="0" lang="en-US" sz="20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5</a:t>
                      </a: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E, AX</a:t>
                      </a:r>
                      <a:r>
                        <a:rPr kumimoji="0" lang="en-US" sz="20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4</a:t>
                      </a: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E</a:t>
                      </a:r>
                      <a:r>
                        <a:rPr kumimoji="0" lang="en-US" sz="20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FDA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Octahedral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FDA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??</a:t>
                      </a:r>
                      <a:endParaRPr kumimoji="0" lang="en-US" sz="2400" b="0" i="0" u="none" strike="noStrike" cap="none" normalizeH="0" baseline="30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FDA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20515" name="Text Box 35"/>
          <p:cNvSpPr txBox="1">
            <a:spLocks noChangeArrowheads="1"/>
          </p:cNvSpPr>
          <p:nvPr/>
        </p:nvSpPr>
        <p:spPr bwMode="auto">
          <a:xfrm>
            <a:off x="2362200" y="4267200"/>
            <a:ext cx="31527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A = central atom</a:t>
            </a:r>
          </a:p>
        </p:txBody>
      </p:sp>
      <p:sp>
        <p:nvSpPr>
          <p:cNvPr id="20516" name="Text Box 36"/>
          <p:cNvSpPr txBox="1">
            <a:spLocks noChangeArrowheads="1"/>
          </p:cNvSpPr>
          <p:nvPr/>
        </p:nvSpPr>
        <p:spPr bwMode="auto">
          <a:xfrm>
            <a:off x="2362200" y="4724400"/>
            <a:ext cx="42926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X =</a:t>
            </a:r>
            <a:r>
              <a:rPr lang="en-US" sz="360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en-US" sz="280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atoms bonded to A</a:t>
            </a:r>
            <a:endParaRPr lang="en-US" sz="3600">
              <a:solidFill>
                <a:schemeClr val="tx2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20517" name="Text Box 37"/>
          <p:cNvSpPr txBox="1">
            <a:spLocks noChangeArrowheads="1"/>
          </p:cNvSpPr>
          <p:nvPr/>
        </p:nvSpPr>
        <p:spPr bwMode="auto">
          <a:xfrm>
            <a:off x="2362200" y="5410200"/>
            <a:ext cx="62293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E = nonbonding electron pairs on A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3333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0"/>
            <a:ext cx="7772400" cy="1143000"/>
          </a:xfrm>
          <a:noFill/>
        </p:spPr>
        <p:txBody>
          <a:bodyPr/>
          <a:lstStyle/>
          <a:p>
            <a:r>
              <a:rPr lang="en-US" sz="2800" u="sng">
                <a:effectLst>
                  <a:outerShdw blurRad="38100" dist="38100" dir="2700000" algn="tl">
                    <a:srgbClr val="000000"/>
                  </a:outerShdw>
                </a:effectLst>
              </a:rPr>
              <a:t>Hybridization - </a:t>
            </a:r>
            <a:r>
              <a:rPr lang="en-US" sz="3200" b="0">
                <a:effectLst>
                  <a:outerShdw blurRad="38100" dist="38100" dir="2700000" algn="tl">
                    <a:srgbClr val="000000"/>
                  </a:outerShdw>
                </a:effectLst>
              </a:rPr>
              <a:t>The Blending of Orbitals</a:t>
            </a:r>
            <a:r>
              <a:rPr lang="en-US" sz="3200"/>
              <a:t> 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533400" y="2362200"/>
            <a:ext cx="7924800" cy="7620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80000"/>
              </a:lnSpc>
            </a:pPr>
            <a:endParaRPr lang="en-US" sz="2400"/>
          </a:p>
          <a:p>
            <a:pPr>
              <a:lnSpc>
                <a:spcPct val="80000"/>
              </a:lnSpc>
            </a:pPr>
            <a:endParaRPr lang="en-US" sz="2400">
              <a:sym typeface="MathScience" pitchFamily="2" charset="2"/>
            </a:endParaRPr>
          </a:p>
        </p:txBody>
      </p:sp>
      <p:pic>
        <p:nvPicPr>
          <p:cNvPr id="4100" name="Picture 4" descr="177B_standard-poodl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" y="990600"/>
            <a:ext cx="1752600" cy="1752600"/>
          </a:xfrm>
          <a:prstGeom prst="rect">
            <a:avLst/>
          </a:prstGeom>
          <a:noFill/>
        </p:spPr>
      </p:pic>
      <p:pic>
        <p:nvPicPr>
          <p:cNvPr id="4101" name="Picture 5" descr="CockerSpaniel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048000" y="990600"/>
            <a:ext cx="1905000" cy="1695450"/>
          </a:xfrm>
          <a:prstGeom prst="rect">
            <a:avLst/>
          </a:prstGeom>
          <a:noFill/>
        </p:spPr>
      </p:pic>
      <p:pic>
        <p:nvPicPr>
          <p:cNvPr id="4102" name="Picture 6" descr="cockapoo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477000" y="990600"/>
            <a:ext cx="1752600" cy="1752600"/>
          </a:xfrm>
          <a:prstGeom prst="rect">
            <a:avLst/>
          </a:prstGeom>
          <a:noFill/>
        </p:spPr>
      </p:pic>
      <p:sp>
        <p:nvSpPr>
          <p:cNvPr id="4106" name="Text Box 10"/>
          <p:cNvSpPr txBox="1">
            <a:spLocks noChangeArrowheads="1"/>
          </p:cNvSpPr>
          <p:nvPr/>
        </p:nvSpPr>
        <p:spPr bwMode="auto">
          <a:xfrm>
            <a:off x="728663" y="2819400"/>
            <a:ext cx="11001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Poodle</a:t>
            </a:r>
          </a:p>
        </p:txBody>
      </p:sp>
      <p:sp>
        <p:nvSpPr>
          <p:cNvPr id="4107" name="Text Box 11"/>
          <p:cNvSpPr txBox="1">
            <a:spLocks noChangeArrowheads="1"/>
          </p:cNvSpPr>
          <p:nvPr/>
        </p:nvSpPr>
        <p:spPr bwMode="auto">
          <a:xfrm>
            <a:off x="2373313" y="1570038"/>
            <a:ext cx="3698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+</a:t>
            </a:r>
          </a:p>
        </p:txBody>
      </p:sp>
      <p:sp>
        <p:nvSpPr>
          <p:cNvPr id="4108" name="Text Box 12"/>
          <p:cNvSpPr txBox="1">
            <a:spLocks noChangeArrowheads="1"/>
          </p:cNvSpPr>
          <p:nvPr/>
        </p:nvSpPr>
        <p:spPr bwMode="auto">
          <a:xfrm>
            <a:off x="2362200" y="2819400"/>
            <a:ext cx="3698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+</a:t>
            </a:r>
          </a:p>
        </p:txBody>
      </p:sp>
      <p:sp>
        <p:nvSpPr>
          <p:cNvPr id="4109" name="Text Box 13"/>
          <p:cNvSpPr txBox="1">
            <a:spLocks noChangeArrowheads="1"/>
          </p:cNvSpPr>
          <p:nvPr/>
        </p:nvSpPr>
        <p:spPr bwMode="auto">
          <a:xfrm>
            <a:off x="2819400" y="2819400"/>
            <a:ext cx="2347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Cocker Spaniel</a:t>
            </a:r>
          </a:p>
        </p:txBody>
      </p:sp>
      <p:sp>
        <p:nvSpPr>
          <p:cNvPr id="4110" name="Text Box 14"/>
          <p:cNvSpPr txBox="1">
            <a:spLocks noChangeArrowheads="1"/>
          </p:cNvSpPr>
          <p:nvPr/>
        </p:nvSpPr>
        <p:spPr bwMode="auto">
          <a:xfrm>
            <a:off x="5546725" y="1570038"/>
            <a:ext cx="3698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=</a:t>
            </a:r>
          </a:p>
        </p:txBody>
      </p:sp>
      <p:sp>
        <p:nvSpPr>
          <p:cNvPr id="4111" name="Text Box 15"/>
          <p:cNvSpPr txBox="1">
            <a:spLocks noChangeArrowheads="1"/>
          </p:cNvSpPr>
          <p:nvPr/>
        </p:nvSpPr>
        <p:spPr bwMode="auto">
          <a:xfrm>
            <a:off x="5562600" y="2819400"/>
            <a:ext cx="3698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=</a:t>
            </a:r>
          </a:p>
        </p:txBody>
      </p:sp>
      <p:sp>
        <p:nvSpPr>
          <p:cNvPr id="4112" name="Text Box 16"/>
          <p:cNvSpPr txBox="1">
            <a:spLocks noChangeArrowheads="1"/>
          </p:cNvSpPr>
          <p:nvPr/>
        </p:nvSpPr>
        <p:spPr bwMode="auto">
          <a:xfrm>
            <a:off x="5715000" y="4495800"/>
            <a:ext cx="3698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=</a:t>
            </a:r>
          </a:p>
        </p:txBody>
      </p:sp>
      <p:sp>
        <p:nvSpPr>
          <p:cNvPr id="4113" name="Text Box 17"/>
          <p:cNvSpPr txBox="1">
            <a:spLocks noChangeArrowheads="1"/>
          </p:cNvSpPr>
          <p:nvPr/>
        </p:nvSpPr>
        <p:spPr bwMode="auto">
          <a:xfrm>
            <a:off x="5715000" y="5943600"/>
            <a:ext cx="3698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=</a:t>
            </a:r>
          </a:p>
        </p:txBody>
      </p:sp>
      <p:sp>
        <p:nvSpPr>
          <p:cNvPr id="4114" name="Text Box 18"/>
          <p:cNvSpPr txBox="1">
            <a:spLocks noChangeArrowheads="1"/>
          </p:cNvSpPr>
          <p:nvPr/>
        </p:nvSpPr>
        <p:spPr bwMode="auto">
          <a:xfrm>
            <a:off x="2373313" y="4267200"/>
            <a:ext cx="3698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+</a:t>
            </a:r>
          </a:p>
        </p:txBody>
      </p:sp>
      <p:sp>
        <p:nvSpPr>
          <p:cNvPr id="4115" name="Text Box 19"/>
          <p:cNvSpPr txBox="1">
            <a:spLocks noChangeArrowheads="1"/>
          </p:cNvSpPr>
          <p:nvPr/>
        </p:nvSpPr>
        <p:spPr bwMode="auto">
          <a:xfrm>
            <a:off x="2362200" y="5943600"/>
            <a:ext cx="3698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+</a:t>
            </a:r>
          </a:p>
        </p:txBody>
      </p:sp>
      <p:sp>
        <p:nvSpPr>
          <p:cNvPr id="4116" name="Text Box 20"/>
          <p:cNvSpPr txBox="1">
            <a:spLocks noChangeArrowheads="1"/>
          </p:cNvSpPr>
          <p:nvPr/>
        </p:nvSpPr>
        <p:spPr bwMode="auto">
          <a:xfrm>
            <a:off x="457200" y="5943600"/>
            <a:ext cx="14335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i="1"/>
              <a:t>s</a:t>
            </a:r>
            <a:r>
              <a:rPr lang="en-US"/>
              <a:t> orbital</a:t>
            </a:r>
          </a:p>
        </p:txBody>
      </p:sp>
      <p:sp>
        <p:nvSpPr>
          <p:cNvPr id="4118" name="Text Box 22"/>
          <p:cNvSpPr txBox="1">
            <a:spLocks noChangeArrowheads="1"/>
          </p:cNvSpPr>
          <p:nvPr/>
        </p:nvSpPr>
        <p:spPr bwMode="auto">
          <a:xfrm>
            <a:off x="3276600" y="5943600"/>
            <a:ext cx="1447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i="1"/>
              <a:t>p</a:t>
            </a:r>
            <a:r>
              <a:rPr lang="en-US"/>
              <a:t> orbital</a:t>
            </a:r>
          </a:p>
        </p:txBody>
      </p:sp>
      <p:sp>
        <p:nvSpPr>
          <p:cNvPr id="4120" name="Line 24"/>
          <p:cNvSpPr>
            <a:spLocks noChangeShapeType="1"/>
          </p:cNvSpPr>
          <p:nvPr/>
        </p:nvSpPr>
        <p:spPr bwMode="auto">
          <a:xfrm>
            <a:off x="381000" y="3352800"/>
            <a:ext cx="8382000" cy="0"/>
          </a:xfrm>
          <a:prstGeom prst="line">
            <a:avLst/>
          </a:prstGeom>
          <a:noFill/>
          <a:ln w="57150" cmpd="thickThin">
            <a:solidFill>
              <a:srgbClr val="FFFF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121" name="Text Box 25"/>
          <p:cNvSpPr txBox="1">
            <a:spLocks noChangeArrowheads="1"/>
          </p:cNvSpPr>
          <p:nvPr/>
        </p:nvSpPr>
        <p:spPr bwMode="auto">
          <a:xfrm>
            <a:off x="6643688" y="2865438"/>
            <a:ext cx="15097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Cockapoo</a:t>
            </a:r>
          </a:p>
        </p:txBody>
      </p:sp>
      <p:sp>
        <p:nvSpPr>
          <p:cNvPr id="4122" name="Text Box 26"/>
          <p:cNvSpPr txBox="1">
            <a:spLocks noChangeArrowheads="1"/>
          </p:cNvSpPr>
          <p:nvPr/>
        </p:nvSpPr>
        <p:spPr bwMode="auto">
          <a:xfrm>
            <a:off x="6842125" y="5913438"/>
            <a:ext cx="15970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i="1"/>
              <a:t>sp</a:t>
            </a:r>
            <a:r>
              <a:rPr lang="en-US"/>
              <a:t> orbital</a:t>
            </a:r>
          </a:p>
        </p:txBody>
      </p:sp>
      <p:graphicFrame>
        <p:nvGraphicFramePr>
          <p:cNvPr id="25" name="Object 7"/>
          <p:cNvGraphicFramePr>
            <a:graphicFrameLocks noChangeAspect="1"/>
          </p:cNvGraphicFramePr>
          <p:nvPr/>
        </p:nvGraphicFramePr>
        <p:xfrm>
          <a:off x="685800" y="4114800"/>
          <a:ext cx="990600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05" name="ChemSketch" r:id="rId6" imgW="414360" imgH="414360" progId="">
                  <p:embed/>
                </p:oleObj>
              </mc:Choice>
              <mc:Fallback>
                <p:oleObj name="ChemSketch" r:id="rId6" imgW="414360" imgH="414360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4114800"/>
                        <a:ext cx="990600" cy="990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" name="Object 8"/>
          <p:cNvGraphicFramePr>
            <a:graphicFrameLocks noChangeAspect="1"/>
          </p:cNvGraphicFramePr>
          <p:nvPr/>
        </p:nvGraphicFramePr>
        <p:xfrm>
          <a:off x="3657600" y="3657600"/>
          <a:ext cx="603250" cy="2057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06" name="ChemSketch" r:id="rId8" imgW="286560" imgH="981360" progId="">
                  <p:embed/>
                </p:oleObj>
              </mc:Choice>
              <mc:Fallback>
                <p:oleObj name="ChemSketch" r:id="rId8" imgW="286560" imgH="981360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57600" y="3657600"/>
                        <a:ext cx="603250" cy="2057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" name="Object 9"/>
          <p:cNvGraphicFramePr>
            <a:graphicFrameLocks noChangeAspect="1"/>
          </p:cNvGraphicFramePr>
          <p:nvPr/>
        </p:nvGraphicFramePr>
        <p:xfrm>
          <a:off x="7315200" y="3962400"/>
          <a:ext cx="590550" cy="152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07" name="ChemSketch" r:id="rId10" imgW="289440" imgH="746640" progId="">
                  <p:embed/>
                </p:oleObj>
              </mc:Choice>
              <mc:Fallback>
                <p:oleObj name="ChemSketch" r:id="rId10" imgW="289440" imgH="746640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15200" y="3962400"/>
                        <a:ext cx="590550" cy="1524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4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3" presetClass="entr" presetSubtype="1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4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3" presetClass="entr" presetSubtype="1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3" presetClass="entr" presetSubtype="1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4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500"/>
                            </p:stCondLst>
                            <p:childTnLst>
                              <p:par>
                                <p:cTn id="26" presetID="3" presetClass="entr" presetSubtype="1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4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4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3" presetClass="entr" presetSubtype="1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4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4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4500"/>
                            </p:stCondLst>
                            <p:childTnLst>
                              <p:par>
                                <p:cTn id="40" presetID="3" presetClass="entr" presetSubtype="1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4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500"/>
                            </p:stCondLst>
                            <p:childTnLst>
                              <p:par>
                                <p:cTn id="47" presetID="3" presetClass="entr" presetSubtype="1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4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3" presetClass="entr" presetSubtype="1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4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" presetClass="entr" presetSubtype="1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4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6500"/>
                            </p:stCondLst>
                            <p:childTnLst>
                              <p:par>
                                <p:cTn id="57" presetID="3" presetClass="entr" presetSubtype="1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4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3" presetClass="entr" presetSubtype="1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4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3" presetClass="entr" presetSubtype="1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4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500"/>
                            </p:stCondLst>
                            <p:childTnLst>
                              <p:par>
                                <p:cTn id="72" presetID="3" presetClass="entr" presetSubtype="1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1500"/>
                            </p:stCondLst>
                            <p:childTnLst>
                              <p:par>
                                <p:cTn id="76" presetID="3" presetClass="entr" presetSubtype="1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6" grpId="0"/>
      <p:bldP spid="4107" grpId="0"/>
      <p:bldP spid="4108" grpId="0"/>
      <p:bldP spid="4109" grpId="0"/>
      <p:bldP spid="4110" grpId="0"/>
      <p:bldP spid="4111" grpId="0"/>
      <p:bldP spid="4112" grpId="0"/>
      <p:bldP spid="4113" grpId="0"/>
      <p:bldP spid="4114" grpId="0"/>
      <p:bldP spid="4115" grpId="0"/>
      <p:bldP spid="4116" grpId="0"/>
      <p:bldP spid="4118" grpId="0"/>
      <p:bldP spid="4120" grpId="0" animBg="1"/>
      <p:bldP spid="4121" grpId="0"/>
      <p:bldP spid="412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3333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533400" y="1219200"/>
            <a:ext cx="83820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/>
              <a:t>We have studied electron configuration notation and </a:t>
            </a:r>
          </a:p>
          <a:p>
            <a:r>
              <a:rPr lang="en-US"/>
              <a:t>the sharing of electrons in the formation of covalent</a:t>
            </a:r>
          </a:p>
          <a:p>
            <a:r>
              <a:rPr lang="en-US"/>
              <a:t>bonds. </a:t>
            </a:r>
          </a:p>
        </p:txBody>
      </p:sp>
      <p:pic>
        <p:nvPicPr>
          <p:cNvPr id="5123" name="Picture 3" descr="methan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29200" y="2362200"/>
            <a:ext cx="2457450" cy="2343150"/>
          </a:xfrm>
          <a:prstGeom prst="rect">
            <a:avLst/>
          </a:prstGeom>
          <a:noFill/>
        </p:spPr>
      </p:pic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533400" y="4940300"/>
            <a:ext cx="8077200" cy="191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/>
              <a:t>Methane is a simple natural gas. Its molecule has a </a:t>
            </a:r>
          </a:p>
          <a:p>
            <a:r>
              <a:rPr lang="en-US"/>
              <a:t>carbon atom at the center with four hydrogen atoms covalently bonded around it.</a:t>
            </a:r>
          </a:p>
          <a:p>
            <a:endParaRPr lang="en-US"/>
          </a:p>
          <a:p>
            <a:endParaRPr lang="en-US" b="0">
              <a:solidFill>
                <a:schemeClr val="tx1"/>
              </a:solidFill>
            </a:endParaRPr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pPr algn="l"/>
            <a:r>
              <a:rPr lang="en-US" sz="32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What Proof Exists for Hybridization?</a:t>
            </a:r>
            <a:br>
              <a:rPr lang="en-US">
                <a:solidFill>
                  <a:srgbClr val="FFFF00"/>
                </a:solidFill>
              </a:rPr>
            </a:br>
            <a:endParaRPr lang="en-US">
              <a:solidFill>
                <a:srgbClr val="FFFF00"/>
              </a:solidFill>
            </a:endParaRPr>
          </a:p>
        </p:txBody>
      </p:sp>
      <p:sp>
        <p:nvSpPr>
          <p:cNvPr id="5127" name="Text Box 7"/>
          <p:cNvSpPr txBox="1">
            <a:spLocks noChangeArrowheads="1"/>
          </p:cNvSpPr>
          <p:nvPr/>
        </p:nvSpPr>
        <p:spPr bwMode="auto">
          <a:xfrm>
            <a:off x="533400" y="3124200"/>
            <a:ext cx="44196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/>
              <a:t>Lets look at a molecule of methane, CH</a:t>
            </a:r>
            <a:r>
              <a:rPr lang="en-US" baseline="-25000"/>
              <a:t>4</a:t>
            </a:r>
            <a:r>
              <a:rPr lang="en-US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4" grpId="0" autoUpdateAnimBg="0"/>
      <p:bldP spid="512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3333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arbon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38400" y="1676400"/>
            <a:ext cx="4114800" cy="2057400"/>
          </a:xfrm>
          <a:prstGeom prst="rect">
            <a:avLst/>
          </a:prstGeom>
          <a:noFill/>
        </p:spPr>
      </p:pic>
      <p:sp>
        <p:nvSpPr>
          <p:cNvPr id="6147" name="Text Box 3"/>
          <p:cNvSpPr txBox="1">
            <a:spLocks noChangeArrowheads="1"/>
          </p:cNvSpPr>
          <p:nvPr/>
        </p:nvSpPr>
        <p:spPr bwMode="auto">
          <a:xfrm>
            <a:off x="685800" y="777875"/>
            <a:ext cx="741045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What is the expected orbital notation of carbon</a:t>
            </a:r>
          </a:p>
          <a:p>
            <a:r>
              <a:rPr lang="en-US"/>
              <a:t>in its ground state? </a:t>
            </a:r>
          </a:p>
        </p:txBody>
      </p:sp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914400" y="4419600"/>
            <a:ext cx="708977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(Hint: How many unpaired electrons does this </a:t>
            </a:r>
          </a:p>
          <a:p>
            <a:r>
              <a:rPr lang="en-US"/>
              <a:t>carbon atom have available for bonding?)</a:t>
            </a:r>
          </a:p>
        </p:txBody>
      </p:sp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1968500" y="3810000"/>
            <a:ext cx="51181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Can you see a problem with this?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title" idx="4294967295"/>
          </p:nvPr>
        </p:nvSpPr>
        <p:spPr>
          <a:xfrm>
            <a:off x="1066800" y="0"/>
            <a:ext cx="6934200" cy="762000"/>
          </a:xfrm>
        </p:spPr>
        <p:txBody>
          <a:bodyPr/>
          <a:lstStyle/>
          <a:p>
            <a:r>
              <a:rPr lang="en-US" sz="3200" u="sng"/>
              <a:t>Carbon ground state configuration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1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1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8" grpId="0" autoUpdateAnimBg="0"/>
      <p:bldP spid="6149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3333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2"/>
          <p:cNvSpPr txBox="1">
            <a:spLocks noChangeArrowheads="1"/>
          </p:cNvSpPr>
          <p:nvPr/>
        </p:nvSpPr>
        <p:spPr bwMode="auto">
          <a:xfrm>
            <a:off x="304800" y="1219200"/>
            <a:ext cx="4343400" cy="191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You should conclude that carbon only has </a:t>
            </a:r>
            <a:r>
              <a:rPr lang="en-US" u="sng">
                <a:effectLst>
                  <a:outerShdw blurRad="38100" dist="38100" dir="2700000" algn="tl">
                    <a:srgbClr val="000000"/>
                  </a:outerShdw>
                </a:effectLst>
              </a:rPr>
              <a:t>TWO</a:t>
            </a:r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</a:p>
          <a:p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electrons available for bonding. That is not not enough!</a:t>
            </a:r>
          </a:p>
        </p:txBody>
      </p:sp>
      <p:pic>
        <p:nvPicPr>
          <p:cNvPr id="7171" name="Picture 3" descr="animation1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95800" y="1143000"/>
            <a:ext cx="4114800" cy="2057400"/>
          </a:xfrm>
          <a:prstGeom prst="rect">
            <a:avLst/>
          </a:prstGeom>
          <a:noFill/>
        </p:spPr>
      </p:pic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914400" y="3352800"/>
            <a:ext cx="732155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How does carbon overcome this problem so that</a:t>
            </a:r>
          </a:p>
          <a:p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it may form four bonds?</a:t>
            </a:r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title" idx="4294967295"/>
          </p:nvPr>
        </p:nvSpPr>
        <p:spPr>
          <a:xfrm>
            <a:off x="1676400" y="152400"/>
            <a:ext cx="5715000" cy="685800"/>
          </a:xfrm>
        </p:spPr>
        <p:txBody>
          <a:bodyPr/>
          <a:lstStyle/>
          <a:p>
            <a:r>
              <a:rPr lang="en-US" sz="3200">
                <a:effectLst>
                  <a:outerShdw blurRad="38100" dist="38100" dir="2700000" algn="tl">
                    <a:srgbClr val="000000"/>
                  </a:outerShdw>
                </a:effectLst>
              </a:rPr>
              <a:t>Carbon’s Bonding Problem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2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3333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2"/>
          <p:cNvSpPr txBox="1">
            <a:spLocks noChangeArrowheads="1"/>
          </p:cNvSpPr>
          <p:nvPr/>
        </p:nvSpPr>
        <p:spPr bwMode="auto">
          <a:xfrm>
            <a:off x="304800" y="1676400"/>
            <a:ext cx="4495800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800">
                <a:effectLst>
                  <a:outerShdw blurRad="38100" dist="38100" dir="2700000" algn="tl">
                    <a:srgbClr val="000000"/>
                  </a:outerShdw>
                </a:effectLst>
              </a:rPr>
              <a:t>The first thought that chemists had was that carbon promotes one of its </a:t>
            </a:r>
            <a:r>
              <a:rPr lang="en-US" sz="2800" i="1">
                <a:effectLst>
                  <a:outerShdw blurRad="38100" dist="38100" dir="2700000" algn="tl">
                    <a:srgbClr val="000000"/>
                  </a:outerShdw>
                </a:effectLst>
              </a:rPr>
              <a:t>2s</a:t>
            </a:r>
            <a:r>
              <a:rPr lang="en-US" sz="2800">
                <a:effectLst>
                  <a:outerShdw blurRad="38100" dist="38100" dir="2700000" algn="tl">
                    <a:srgbClr val="000000"/>
                  </a:outerShdw>
                </a:effectLst>
              </a:rPr>
              <a:t> electrons…</a:t>
            </a:r>
          </a:p>
        </p:txBody>
      </p:sp>
      <p:pic>
        <p:nvPicPr>
          <p:cNvPr id="8195" name="Picture 3" descr="animation2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24400" y="1143000"/>
            <a:ext cx="4114800" cy="2057400"/>
          </a:xfrm>
          <a:prstGeom prst="rect">
            <a:avLst/>
          </a:prstGeom>
          <a:noFill/>
        </p:spPr>
      </p:pic>
      <p:pic>
        <p:nvPicPr>
          <p:cNvPr id="8196" name="Picture 4" descr="animation3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24400" y="3733800"/>
            <a:ext cx="4114800" cy="2057400"/>
          </a:xfrm>
          <a:prstGeom prst="rect">
            <a:avLst/>
          </a:prstGeom>
          <a:noFill/>
        </p:spPr>
      </p:pic>
      <p:sp>
        <p:nvSpPr>
          <p:cNvPr id="8197" name="Text Box 5"/>
          <p:cNvSpPr txBox="1">
            <a:spLocks noChangeArrowheads="1"/>
          </p:cNvSpPr>
          <p:nvPr/>
        </p:nvSpPr>
        <p:spPr bwMode="auto">
          <a:xfrm>
            <a:off x="4860925" y="3200400"/>
            <a:ext cx="413067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/>
              <a:t>…to the empty </a:t>
            </a:r>
            <a:r>
              <a:rPr lang="en-US" i="1"/>
              <a:t>2p</a:t>
            </a:r>
            <a:r>
              <a:rPr lang="en-US"/>
              <a:t> orbital.</a:t>
            </a:r>
          </a:p>
          <a:p>
            <a:endParaRPr lang="en-US" b="0">
              <a:solidFill>
                <a:schemeClr val="tx1"/>
              </a:solidFill>
            </a:endParaRP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title" idx="4294967295"/>
          </p:nvPr>
        </p:nvSpPr>
        <p:spPr>
          <a:xfrm>
            <a:off x="2133600" y="228600"/>
            <a:ext cx="4876800" cy="533400"/>
          </a:xfrm>
        </p:spPr>
        <p:txBody>
          <a:bodyPr/>
          <a:lstStyle/>
          <a:p>
            <a:r>
              <a:rPr lang="en-US" sz="3200">
                <a:effectLst>
                  <a:outerShdw blurRad="38100" dist="38100" dir="2700000" algn="tl">
                    <a:srgbClr val="000000"/>
                  </a:outerShdw>
                </a:effectLst>
              </a:rPr>
              <a:t>Carbon’s Empty Orbital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1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1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7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3333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2"/>
          <p:cNvSpPr txBox="1">
            <a:spLocks noChangeArrowheads="1"/>
          </p:cNvSpPr>
          <p:nvPr/>
        </p:nvSpPr>
        <p:spPr bwMode="auto">
          <a:xfrm>
            <a:off x="593725" y="503238"/>
            <a:ext cx="8358188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However, they quickly recognized a problem with such </a:t>
            </a:r>
          </a:p>
          <a:p>
            <a:r>
              <a:rPr lang="en-US"/>
              <a:t>an arrangement…</a:t>
            </a:r>
          </a:p>
        </p:txBody>
      </p:sp>
      <p:sp>
        <p:nvSpPr>
          <p:cNvPr id="9219" name="Text Box 3"/>
          <p:cNvSpPr txBox="1">
            <a:spLocks noChangeArrowheads="1"/>
          </p:cNvSpPr>
          <p:nvPr/>
        </p:nvSpPr>
        <p:spPr bwMode="auto">
          <a:xfrm>
            <a:off x="685800" y="3581400"/>
            <a:ext cx="7940675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/>
              <a:t>Three of the carbon-hydrogen bonds would involve</a:t>
            </a:r>
          </a:p>
          <a:p>
            <a:r>
              <a:rPr lang="en-US"/>
              <a:t>an electron pair in which the carbon electron was a </a:t>
            </a:r>
            <a:r>
              <a:rPr lang="en-US" i="1"/>
              <a:t>2p</a:t>
            </a:r>
            <a:r>
              <a:rPr lang="en-US"/>
              <a:t>, matched with the lone </a:t>
            </a:r>
            <a:r>
              <a:rPr lang="en-US" i="1"/>
              <a:t>1s</a:t>
            </a:r>
            <a:r>
              <a:rPr lang="en-US"/>
              <a:t> electron from a hydrogen atom.</a:t>
            </a:r>
          </a:p>
        </p:txBody>
      </p:sp>
      <p:pic>
        <p:nvPicPr>
          <p:cNvPr id="9220" name="Picture 4" descr="animation6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62200" y="1371600"/>
            <a:ext cx="4114800" cy="2057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2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2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" dur="500"/>
                                        <p:tgtEl>
                                          <p:spTgt spid="9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3333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/>
          <p:cNvSpPr txBox="1">
            <a:spLocks noChangeArrowheads="1"/>
          </p:cNvSpPr>
          <p:nvPr/>
        </p:nvSpPr>
        <p:spPr bwMode="auto">
          <a:xfrm>
            <a:off x="457200" y="304800"/>
            <a:ext cx="8393113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This would mean that three of the bonds in a methane</a:t>
            </a:r>
          </a:p>
          <a:p>
            <a:r>
              <a:rPr lang="en-US"/>
              <a:t>molecule would be identical, because they would involve</a:t>
            </a:r>
          </a:p>
          <a:p>
            <a:r>
              <a:rPr lang="en-US"/>
              <a:t>electron pairs of equal energy.</a:t>
            </a:r>
          </a:p>
        </p:txBody>
      </p:sp>
      <p:pic>
        <p:nvPicPr>
          <p:cNvPr id="10243" name="Picture 3" descr="animation9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24200" y="1600200"/>
            <a:ext cx="2457450" cy="2343150"/>
          </a:xfrm>
          <a:prstGeom prst="rect">
            <a:avLst/>
          </a:prstGeom>
          <a:noFill/>
        </p:spPr>
      </p:pic>
      <p:sp>
        <p:nvSpPr>
          <p:cNvPr id="10244" name="Text Box 4"/>
          <p:cNvSpPr txBox="1">
            <a:spLocks noChangeArrowheads="1"/>
          </p:cNvSpPr>
          <p:nvPr/>
        </p:nvSpPr>
        <p:spPr bwMode="auto">
          <a:xfrm>
            <a:off x="1981200" y="4191000"/>
            <a:ext cx="53355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u="sng"/>
              <a:t>But what about the fourth bond…?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4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3333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/>
          <p:cNvSpPr txBox="1">
            <a:spLocks noChangeArrowheads="1"/>
          </p:cNvSpPr>
          <p:nvPr/>
        </p:nvSpPr>
        <p:spPr bwMode="auto">
          <a:xfrm>
            <a:off x="593725" y="427038"/>
            <a:ext cx="7866063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The fourth bond is between a </a:t>
            </a:r>
            <a:r>
              <a:rPr lang="en-US" i="1"/>
              <a:t>2s</a:t>
            </a:r>
            <a:r>
              <a:rPr lang="en-US"/>
              <a:t> electron from the</a:t>
            </a:r>
          </a:p>
          <a:p>
            <a:r>
              <a:rPr lang="en-US"/>
              <a:t>carbon and the lone </a:t>
            </a:r>
            <a:r>
              <a:rPr lang="en-US" i="1"/>
              <a:t>1s</a:t>
            </a:r>
            <a:r>
              <a:rPr lang="en-US"/>
              <a:t> hydrogen electron.</a:t>
            </a:r>
          </a:p>
        </p:txBody>
      </p:sp>
      <p:pic>
        <p:nvPicPr>
          <p:cNvPr id="11267" name="Picture 3" descr="animation7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4600" y="1600200"/>
            <a:ext cx="4114800" cy="2057400"/>
          </a:xfrm>
          <a:prstGeom prst="rect">
            <a:avLst/>
          </a:prstGeom>
          <a:noFill/>
        </p:spPr>
      </p:pic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746125" y="4038600"/>
            <a:ext cx="748347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/>
              <a:t>Such a bond would have slightly </a:t>
            </a:r>
            <a:r>
              <a:rPr lang="en-US">
                <a:solidFill>
                  <a:srgbClr val="FFFF00"/>
                </a:solidFill>
              </a:rPr>
              <a:t>less</a:t>
            </a:r>
            <a:r>
              <a:rPr lang="en-US"/>
              <a:t> energy than the other bonds in a methane molecule.</a:t>
            </a:r>
            <a:r>
              <a:rPr lang="en-US" b="0">
                <a:solidFill>
                  <a:schemeClr val="tx1"/>
                </a:solidFill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8" grpId="0" autoUpdateAnimBg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Comic Sans MS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Comic Sans MS" pitchFamily="66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hemistry Format">
  <a:themeElements>
    <a:clrScheme name="Chemistry Forma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Chemistry Format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Comic Sans MS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Comic Sans MS" pitchFamily="66" charset="0"/>
          </a:defRPr>
        </a:defPPr>
      </a:lstStyle>
    </a:lnDef>
  </a:objectDefaults>
  <a:extraClrSchemeLst>
    <a:extraClrScheme>
      <a:clrScheme name="Chemistry Forma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emistry Format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hemistry Format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emistry Format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emistry Format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emistry Format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emistry Format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Default Design">
  <a:themeElements>
    <a:clrScheme name="1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Default Design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Comic Sans MS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Comic Sans MS" pitchFamily="66" charset="0"/>
          </a:defRPr>
        </a:defPPr>
      </a:lstStyle>
    </a:lnDef>
  </a:objectDefaults>
  <a:extraClrSchemeLst>
    <a:extraClrScheme>
      <a:clrScheme name="1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2605</TotalTime>
  <Words>625</Words>
  <Application>Microsoft Macintosh PowerPoint</Application>
  <PresentationFormat>On-screen Show (4:3)</PresentationFormat>
  <Paragraphs>108</Paragraphs>
  <Slides>16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4" baseType="lpstr">
      <vt:lpstr>Arial</vt:lpstr>
      <vt:lpstr>Calibri</vt:lpstr>
      <vt:lpstr>Comic Sans MS</vt:lpstr>
      <vt:lpstr>Times New Roman</vt:lpstr>
      <vt:lpstr>Default Design</vt:lpstr>
      <vt:lpstr>Chemistry Format</vt:lpstr>
      <vt:lpstr>1_Default Design</vt:lpstr>
      <vt:lpstr>ChemSketch</vt:lpstr>
      <vt:lpstr>Covalent Bonding  Hybridization</vt:lpstr>
      <vt:lpstr>Hybridization - The Blending of Orbitals </vt:lpstr>
      <vt:lpstr>What Proof Exists for Hybridization? </vt:lpstr>
      <vt:lpstr>Carbon ground state configuration</vt:lpstr>
      <vt:lpstr>Carbon’s Bonding Problem</vt:lpstr>
      <vt:lpstr>Carbon’s Empty Orbital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sp3 Hybrid Orbitals</vt:lpstr>
      <vt:lpstr>sp Hybrid Orbitals</vt:lpstr>
      <vt:lpstr>sp2 Hybrid Orbitals</vt:lpstr>
      <vt:lpstr>Hybridization and Molecular Geometry</vt:lpstr>
    </vt:vector>
  </TitlesOfParts>
  <Company>Visalia Unified School District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Andy Allan</dc:creator>
  <cp:lastModifiedBy>Microsoft Office User</cp:lastModifiedBy>
  <cp:revision>116</cp:revision>
  <dcterms:created xsi:type="dcterms:W3CDTF">2006-05-22T16:05:33Z</dcterms:created>
  <dcterms:modified xsi:type="dcterms:W3CDTF">2020-03-20T02:51:10Z</dcterms:modified>
</cp:coreProperties>
</file>