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1" r:id="rId4"/>
    <p:sldId id="273" r:id="rId5"/>
    <p:sldId id="323" r:id="rId6"/>
    <p:sldId id="324" r:id="rId7"/>
    <p:sldId id="325" r:id="rId8"/>
    <p:sldId id="292" r:id="rId9"/>
    <p:sldId id="293" r:id="rId10"/>
    <p:sldId id="294" r:id="rId11"/>
    <p:sldId id="295" r:id="rId12"/>
    <p:sldId id="299" r:id="rId13"/>
    <p:sldId id="27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bg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5F5F5F"/>
    <a:srgbClr val="C0C0C0"/>
    <a:srgbClr val="660033"/>
    <a:srgbClr val="663300"/>
    <a:srgbClr val="333333"/>
    <a:srgbClr val="99663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35"/>
    <p:restoredTop sz="94586"/>
  </p:normalViewPr>
  <p:slideViewPr>
    <p:cSldViewPr>
      <p:cViewPr varScale="1">
        <p:scale>
          <a:sx n="102" d="100"/>
          <a:sy n="102" d="100"/>
        </p:scale>
        <p:origin x="94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712CC-BC7C-43E5-B4FB-EFB08D9D4C40}" type="datetimeFigureOut">
              <a:rPr lang="en-US" smtClean="0"/>
              <a:pPr/>
              <a:t>3/19/20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DE5EDB-5D17-416F-8C9A-9CFAED82F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742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E58FB-75E7-A048-A519-3E47AD3F73BD}" type="datetimeFigureOut">
              <a:rPr lang="en-US" smtClean="0"/>
              <a:t>3/19/20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C45F6-B95A-7B49-9EA2-6D3DCE2C4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84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68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206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859603FF-2652-4746-8A6D-B685DAE7B3CC}" type="slidenum">
              <a:rPr lang="en-US" sz="1200"/>
              <a:pPr/>
              <a:t>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492030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204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F30A52F8-A185-0B41-9A97-A1AFF83AF660}" type="slidenum">
              <a:rPr lang="en-US" sz="1200"/>
              <a:pPr/>
              <a:t>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88521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58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205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4794717C-5160-C04E-989C-8AB18237A51D}" type="slidenum">
              <a:rPr lang="en-US" sz="1200"/>
              <a:pPr/>
              <a:t>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526143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78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207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8921B075-DC87-D746-A965-BA85EB5E8E3F}" type="slidenum">
              <a:rPr lang="en-US" sz="1200"/>
              <a:pPr/>
              <a:t>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1481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88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208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3D153743-603C-124D-96D3-46A4E38EF7E6}" type="slidenum">
              <a:rPr lang="en-US" sz="1200"/>
              <a:pPr/>
              <a:t>10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9857848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215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7D4F276E-4F61-684C-ABBF-69672446565C}" type="slidenum">
              <a:rPr lang="en-US" sz="1200"/>
              <a:pPr/>
              <a:t>11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043338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C34FCE-B7D2-4590-945B-8AE8E94F50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BD3C6B-4F97-48B5-8EF8-94CDBC8EE2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C3557B-ED37-45A4-8813-F4C7CE18A8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42E242-B524-4390-90F4-055D065274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76CFA3-653A-4DFE-BDE6-0366221704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C22E4-E95B-4F17-B0BE-145AFA8B42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34AE9A-D3DB-4BC7-9936-A202AF9054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3853C-C783-48FA-8E58-077E0B00AE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4C24D-5055-4232-A179-3D2AA446D4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C6440A-6F65-4C4E-9911-C0B4BB2C27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640620-1FCE-4B4D-84FC-F5DF05D09F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3F45A-53C2-4729-AC17-F2D6101BF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B28CC9-0D71-4B6B-8E62-2CE911AF62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558F7-642C-4337-B7E6-735C3D0A71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91D9F5-4E94-43DF-9FE4-BA95164C42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DEF40A4-7C53-4B84-8FE8-11FFEBF5D5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3DB9C-B8C9-49E4-9DAE-D42957E746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20F8A3-DA88-4626-B1BE-084A3E9A8C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8913B-B12B-4B94-8F76-80AD1DCBAA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D508C9-B745-46F6-B50A-B6964D4134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F847B-A609-4349-BC2D-C80E4A4173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DABE0-91E8-4C78-8480-FA9437424B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BC612A-07F5-4AE0-9410-0969B6CBA9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6443F24C-5D44-4734-87BD-F0F0E005974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3ED6671E-1201-4F2C-99BF-7F851CA9956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5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4.png"/><Relationship Id="rId4" Type="http://schemas.openxmlformats.org/officeDocument/2006/relationships/image" Target="../media/image1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Covalent Bonding</a:t>
            </a:r>
            <a:br>
              <a:rPr lang="en-US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br>
              <a:rPr lang="en-US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r>
              <a:rPr lang="en-US" sz="36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Sigma and Pi Bonds</a:t>
            </a:r>
            <a:endParaRPr lang="en-US" b="1" u="sng" dirty="0"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Content Placeholder 2"/>
          <p:cNvSpPr>
            <a:spLocks noGrp="1"/>
          </p:cNvSpPr>
          <p:nvPr>
            <p:ph idx="1"/>
          </p:nvPr>
        </p:nvSpPr>
        <p:spPr>
          <a:xfrm>
            <a:off x="365125" y="4646613"/>
            <a:ext cx="7940675" cy="2160587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>
                <a:ea typeface="MS PGothic" charset="0"/>
              </a:rPr>
              <a:t>Hybrid orbitals overlap to form a </a:t>
            </a:r>
            <a:r>
              <a:rPr lang="en-US" i="1" dirty="0">
                <a:latin typeface="Symbol" pitchFamily="18" charset="2"/>
              </a:rPr>
              <a:t>s</a:t>
            </a:r>
            <a:r>
              <a:rPr lang="en-US" dirty="0">
                <a:ea typeface="MS PGothic" charset="0"/>
              </a:rPr>
              <a:t> bond. Unhybridized </a:t>
            </a:r>
            <a:r>
              <a:rPr lang="en-US" i="1" dirty="0">
                <a:ea typeface="MS PGothic" charset="0"/>
              </a:rPr>
              <a:t>p</a:t>
            </a:r>
            <a:r>
              <a:rPr lang="en-US" dirty="0">
                <a:ea typeface="MS PGothic" charset="0"/>
              </a:rPr>
              <a:t> orbitals overlap to form a </a:t>
            </a:r>
            <a:r>
              <a:rPr lang="en-US" i="1" dirty="0">
                <a:latin typeface="Symbol" pitchFamily="18" charset="2"/>
              </a:rPr>
              <a:t>p</a:t>
            </a:r>
            <a:r>
              <a:rPr lang="en-US" dirty="0">
                <a:ea typeface="MS PGothic" charset="0"/>
              </a:rPr>
              <a:t> bond.</a:t>
            </a:r>
          </a:p>
          <a:p>
            <a:pPr marL="0" indent="0">
              <a:buNone/>
              <a:defRPr/>
            </a:pPr>
            <a:endParaRPr lang="en-US" dirty="0">
              <a:ea typeface="MS PGothic" charset="0"/>
            </a:endParaRPr>
          </a:p>
        </p:txBody>
      </p:sp>
      <p:pic>
        <p:nvPicPr>
          <p:cNvPr id="93187" name="Picture 1" descr="10_Pg449_UnFigur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21"/>
          <a:stretch>
            <a:fillRect/>
          </a:stretch>
        </p:blipFill>
        <p:spPr bwMode="auto">
          <a:xfrm>
            <a:off x="2116138" y="800100"/>
            <a:ext cx="4868862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18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88963"/>
          </a:xfrm>
          <a:solidFill>
            <a:srgbClr val="FFFFFF"/>
          </a:solidFill>
          <a:ln>
            <a:solidFill>
              <a:srgbClr val="FFFFFF"/>
            </a:solidFill>
            <a:miter lim="800000"/>
            <a:headEnd/>
            <a:tailEnd/>
          </a:ln>
        </p:spPr>
        <p:txBody>
          <a:bodyPr lIns="457200" anchor="t">
            <a:spAutoFit/>
          </a:bodyPr>
          <a:lstStyle/>
          <a:p>
            <a:r>
              <a:rPr lang="en-US">
                <a:latin typeface="Arial" charset="0"/>
                <a:ea typeface="MS PGothic" charset="0"/>
                <a:cs typeface="Times New Roman" charset="0"/>
              </a:rPr>
              <a:t>Orbital Diagrams of Bonding cont.</a:t>
            </a:r>
          </a:p>
        </p:txBody>
      </p:sp>
    </p:spTree>
    <p:extLst>
      <p:ext uri="{BB962C8B-B14F-4D97-AF65-F5344CB8AC3E}">
        <p14:creationId xmlns:p14="http://schemas.microsoft.com/office/powerpoint/2010/main" val="1960232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0" name="Picture 3" descr="10_Pg453_UnFigure_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35"/>
          <a:stretch>
            <a:fillRect/>
          </a:stretch>
        </p:blipFill>
        <p:spPr bwMode="auto">
          <a:xfrm>
            <a:off x="342900" y="1498600"/>
            <a:ext cx="8534400" cy="360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6332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92163"/>
          </a:xfrm>
        </p:spPr>
        <p:txBody>
          <a:bodyPr/>
          <a:lstStyle/>
          <a:p>
            <a:r>
              <a:rPr lang="en-US"/>
              <a:t>The De-Localized Electron Model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685800" y="1143000"/>
            <a:ext cx="7772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Pi bonds (</a:t>
            </a:r>
            <a:r>
              <a:rPr lang="en-US">
                <a:solidFill>
                  <a:schemeClr val="tx1"/>
                </a:solidFill>
                <a:sym typeface="Symbol" pitchFamily="18" charset="2"/>
              </a:rPr>
              <a:t>) contribute to the </a:t>
            </a:r>
            <a:r>
              <a:rPr lang="en-US" u="sng">
                <a:solidFill>
                  <a:schemeClr val="tx1"/>
                </a:solidFill>
                <a:sym typeface="Symbol" pitchFamily="18" charset="2"/>
              </a:rPr>
              <a:t>delocalized model</a:t>
            </a:r>
            <a:r>
              <a:rPr lang="en-US">
                <a:solidFill>
                  <a:schemeClr val="tx1"/>
                </a:solidFill>
                <a:sym typeface="Symbol" pitchFamily="18" charset="2"/>
              </a:rPr>
              <a:t> of electrons in bonding, and help explain resonance</a:t>
            </a:r>
          </a:p>
        </p:txBody>
      </p:sp>
      <p:graphicFrame>
        <p:nvGraphicFramePr>
          <p:cNvPr id="39941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228600" y="2209800"/>
          <a:ext cx="4953000" cy="204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0" name="ChemSketch" r:id="rId3" imgW="2743200" imgH="1134000" progId="">
                  <p:embed/>
                </p:oleObj>
              </mc:Choice>
              <mc:Fallback>
                <p:oleObj name="ChemSketch" r:id="rId3" imgW="2743200" imgH="113400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09800"/>
                        <a:ext cx="4953000" cy="204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3" name="Line 7"/>
          <p:cNvSpPr>
            <a:spLocks noChangeShapeType="1"/>
          </p:cNvSpPr>
          <p:nvPr/>
        </p:nvSpPr>
        <p:spPr bwMode="auto">
          <a:xfrm>
            <a:off x="5257800" y="3200400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lg" len="lg"/>
            <a:tailEnd type="arrow" w="lg" len="lg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39944" name="Picture 8" descr="benzene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2286000"/>
            <a:ext cx="2590800" cy="1849438"/>
          </a:xfrm>
          <a:prstGeom prst="rect">
            <a:avLst/>
          </a:prstGeom>
          <a:noFill/>
        </p:spPr>
      </p:pic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669925" y="4618038"/>
            <a:ext cx="79406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Electron density from </a:t>
            </a:r>
            <a:r>
              <a:rPr lang="en-US">
                <a:solidFill>
                  <a:schemeClr val="tx1"/>
                </a:solidFill>
                <a:sym typeface="Symbol" pitchFamily="18" charset="2"/>
              </a:rPr>
              <a:t> bonds can be distributed symmetrically all around the ring, above and below the plane.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88963"/>
          </a:xfrm>
          <a:solidFill>
            <a:srgbClr val="FFFFFF"/>
          </a:solidFill>
          <a:ln>
            <a:solidFill>
              <a:srgbClr val="FFFFFF"/>
            </a:solidFill>
            <a:miter lim="800000"/>
            <a:headEnd/>
            <a:tailEnd/>
          </a:ln>
        </p:spPr>
        <p:txBody>
          <a:bodyPr lIns="457200" anchor="t">
            <a:spAutoFit/>
          </a:bodyPr>
          <a:lstStyle/>
          <a:p>
            <a:r>
              <a:rPr lang="en-US">
                <a:latin typeface="Arial" charset="0"/>
                <a:ea typeface="MS PGothic" charset="0"/>
                <a:cs typeface="Times New Roman" charset="0"/>
              </a:rPr>
              <a:t>Types of Bonds</a:t>
            </a:r>
          </a:p>
        </p:txBody>
      </p:sp>
      <p:sp>
        <p:nvSpPr>
          <p:cNvPr id="91139" name="Picture 2"/>
          <p:cNvSpPr>
            <a:spLocks noChangeAspect="1"/>
          </p:cNvSpPr>
          <p:nvPr/>
        </p:nvSpPr>
        <p:spPr bwMode="auto">
          <a:xfrm>
            <a:off x="304800" y="1992313"/>
            <a:ext cx="8534400" cy="363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365125" y="1028700"/>
            <a:ext cx="8763000" cy="49133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ea typeface="+mn-ea"/>
                <a:cs typeface="+mn-cs"/>
              </a:rPr>
              <a:t>A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a typeface="+mn-ea"/>
                <a:cs typeface="+mn-cs"/>
              </a:rPr>
              <a:t>sigma (</a:t>
            </a: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  <a:latin typeface="Symbol" pitchFamily="18" charset="2"/>
                <a:ea typeface="+mn-ea"/>
                <a:cs typeface="+mn-cs"/>
              </a:rPr>
              <a:t>s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a typeface="+mn-ea"/>
                <a:cs typeface="+mn-cs"/>
              </a:rPr>
              <a:t>) bond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2800" dirty="0">
                <a:ea typeface="+mn-ea"/>
                <a:cs typeface="+mn-cs"/>
              </a:rPr>
              <a:t>results when the interacting atomic orbitals point along the axis connecting the two bonding nuclei.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Either standard atomic orbitals or hybrids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i="1" dirty="0"/>
              <a:t>s </a:t>
            </a:r>
            <a:r>
              <a:rPr lang="en-US" sz="2000" dirty="0"/>
              <a:t>to</a:t>
            </a:r>
            <a:r>
              <a:rPr lang="en-US" sz="2000" i="1" dirty="0"/>
              <a:t> s</a:t>
            </a:r>
            <a:r>
              <a:rPr lang="en-US" sz="2000" dirty="0"/>
              <a:t>,</a:t>
            </a:r>
            <a:r>
              <a:rPr lang="en-US" sz="2000" i="1" dirty="0"/>
              <a:t> p </a:t>
            </a:r>
            <a:r>
              <a:rPr lang="en-US" sz="2000" dirty="0"/>
              <a:t>to</a:t>
            </a:r>
            <a:r>
              <a:rPr lang="en-US" sz="2000" i="1" dirty="0"/>
              <a:t> p</a:t>
            </a:r>
            <a:r>
              <a:rPr lang="en-US" sz="2000" dirty="0"/>
              <a:t>, hybrid</a:t>
            </a:r>
            <a:r>
              <a:rPr lang="en-US" sz="2000" i="1" dirty="0"/>
              <a:t> </a:t>
            </a:r>
            <a:r>
              <a:rPr lang="en-US" sz="2000" dirty="0"/>
              <a:t>to</a:t>
            </a:r>
            <a:r>
              <a:rPr lang="en-US" sz="2000" i="1" dirty="0"/>
              <a:t> </a:t>
            </a:r>
            <a:r>
              <a:rPr lang="en-US" sz="2000" dirty="0"/>
              <a:t>hybrid, </a:t>
            </a:r>
            <a:r>
              <a:rPr lang="en-US" sz="2000" i="1" dirty="0"/>
              <a:t>s </a:t>
            </a:r>
            <a:r>
              <a:rPr lang="en-US" sz="2000" dirty="0"/>
              <a:t>to</a:t>
            </a:r>
            <a:r>
              <a:rPr lang="en-US" sz="2000" i="1" dirty="0"/>
              <a:t> </a:t>
            </a:r>
            <a:r>
              <a:rPr lang="en-US" sz="2000" dirty="0"/>
              <a:t>hybrid, etc.</a:t>
            </a:r>
            <a:endParaRPr lang="en-US" sz="2000" i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ea typeface="+mn-ea"/>
                <a:cs typeface="+mn-cs"/>
              </a:rPr>
              <a:t>A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a typeface="+mn-ea"/>
                <a:cs typeface="+mn-cs"/>
              </a:rPr>
              <a:t>pi (</a:t>
            </a: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  <a:latin typeface="Symbol" pitchFamily="18" charset="2"/>
                <a:ea typeface="+mn-ea"/>
                <a:cs typeface="+mn-cs"/>
              </a:rPr>
              <a:t>p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a typeface="+mn-ea"/>
                <a:cs typeface="+mn-cs"/>
              </a:rPr>
              <a:t>) bond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2800" dirty="0">
                <a:ea typeface="+mn-ea"/>
                <a:cs typeface="+mn-cs"/>
              </a:rPr>
              <a:t>results when the bonding atomic orbitals are parallel to each other and perpendicular to the axis connecting the two bonding nuclei.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Between unhybridized parallel </a:t>
            </a:r>
            <a:r>
              <a:rPr lang="en-US" sz="2400" i="1" dirty="0"/>
              <a:t>p</a:t>
            </a:r>
            <a:r>
              <a:rPr lang="en-US" sz="2400" dirty="0"/>
              <a:t> orbitals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ea typeface="+mn-ea"/>
                <a:cs typeface="+mn-cs"/>
              </a:rPr>
              <a:t>The interaction between parallel orbitals is not as strong as between orbitals that point at each other; therefore, </a:t>
            </a:r>
            <a:r>
              <a:rPr lang="en-US" sz="2800" b="1" dirty="0">
                <a:solidFill>
                  <a:schemeClr val="accent2"/>
                </a:solidFill>
                <a:latin typeface="Symbol" pitchFamily="18" charset="2"/>
                <a:ea typeface="+mn-ea"/>
                <a:cs typeface="+mn-cs"/>
              </a:rPr>
              <a:t>s</a:t>
            </a:r>
            <a:r>
              <a:rPr lang="en-US" sz="2800" b="1" dirty="0">
                <a:solidFill>
                  <a:schemeClr val="accent2"/>
                </a:solidFill>
                <a:ea typeface="+mn-ea"/>
                <a:cs typeface="+mn-cs"/>
              </a:rPr>
              <a:t> bonds are stronger than </a:t>
            </a:r>
            <a:r>
              <a:rPr lang="en-US" sz="2800" b="1" i="1" dirty="0">
                <a:solidFill>
                  <a:schemeClr val="accent2"/>
                </a:solidFill>
                <a:latin typeface="Symbol" pitchFamily="18" charset="2"/>
                <a:ea typeface="+mn-ea"/>
                <a:cs typeface="+mn-cs"/>
              </a:rPr>
              <a:t>p</a:t>
            </a:r>
            <a:r>
              <a:rPr lang="en-US" sz="2800" b="1" dirty="0">
                <a:solidFill>
                  <a:schemeClr val="accent2"/>
                </a:solidFill>
                <a:ea typeface="+mn-ea"/>
                <a:cs typeface="+mn-cs"/>
              </a:rPr>
              <a:t> bonds</a:t>
            </a:r>
            <a:r>
              <a:rPr lang="en-US" sz="2800" dirty="0"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699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Sigma and Pi Bonds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304800" y="1295400"/>
            <a:ext cx="8397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Sigma (</a:t>
            </a:r>
            <a:r>
              <a:rPr lang="en-US">
                <a:solidFill>
                  <a:schemeClr val="tx1"/>
                </a:solidFill>
                <a:sym typeface="Symbol" pitchFamily="18" charset="2"/>
              </a:rPr>
              <a:t></a:t>
            </a:r>
            <a:r>
              <a:rPr lang="en-US">
                <a:solidFill>
                  <a:schemeClr val="tx1"/>
                </a:solidFill>
              </a:rPr>
              <a:t>) bonds exist in the region directly between two bonded atoms.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304800" y="2362200"/>
            <a:ext cx="8397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Pi (</a:t>
            </a:r>
            <a:r>
              <a:rPr lang="en-US">
                <a:solidFill>
                  <a:schemeClr val="tx1"/>
                </a:solidFill>
                <a:sym typeface="Symbol" pitchFamily="18" charset="2"/>
              </a:rPr>
              <a:t></a:t>
            </a:r>
            <a:r>
              <a:rPr lang="en-US">
                <a:solidFill>
                  <a:schemeClr val="tx1"/>
                </a:solidFill>
              </a:rPr>
              <a:t>) bonds exist in the region above and below a line drawn between two bonded atoms.</a:t>
            </a:r>
          </a:p>
        </p:txBody>
      </p:sp>
      <p:graphicFrame>
        <p:nvGraphicFramePr>
          <p:cNvPr id="25638" name="Group 38"/>
          <p:cNvGraphicFramePr>
            <a:graphicFrameLocks noGrp="1"/>
          </p:cNvGraphicFramePr>
          <p:nvPr>
            <p:ph idx="1"/>
          </p:nvPr>
        </p:nvGraphicFramePr>
        <p:xfrm>
          <a:off x="381000" y="3581400"/>
          <a:ext cx="8229600" cy="1676400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Single bond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 sigma bond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Double Bond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 sigma, 1 pi bond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Triple Bond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 sigma, 2 pi bonds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Sigma and Pi Bonds</a:t>
            </a:r>
            <a:br>
              <a:rPr lang="en-US" sz="320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Single Bonds</a:t>
            </a:r>
          </a:p>
        </p:txBody>
      </p:sp>
      <p:graphicFrame>
        <p:nvGraphicFramePr>
          <p:cNvPr id="32772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3581400" y="1524000"/>
          <a:ext cx="5105400" cy="275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34" name="ChemSketch" r:id="rId3" imgW="2551320" imgH="1377720" progId="">
                  <p:embed/>
                </p:oleObj>
              </mc:Choice>
              <mc:Fallback>
                <p:oleObj name="ChemSketch" r:id="rId3" imgW="2551320" imgH="137772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524000"/>
                        <a:ext cx="5105400" cy="2757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4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609600" y="990600"/>
          <a:ext cx="2092325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35" name="ChemSketch" r:id="rId5" imgW="1030320" imgH="1463040" progId="">
                  <p:embed/>
                </p:oleObj>
              </mc:Choice>
              <mc:Fallback>
                <p:oleObj name="ChemSketch" r:id="rId5" imgW="1030320" imgH="14630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990600"/>
                        <a:ext cx="2092325" cy="297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3962400" y="4572000"/>
            <a:ext cx="119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Ethane</a:t>
            </a: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2574925" y="1722438"/>
            <a:ext cx="15119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1 </a:t>
            </a:r>
            <a:r>
              <a:rPr lang="en-US">
                <a:solidFill>
                  <a:srgbClr val="FF3300"/>
                </a:solidFill>
                <a:sym typeface="Symbol" pitchFamily="18" charset="2"/>
              </a:rPr>
              <a:t> </a:t>
            </a:r>
            <a:r>
              <a:rPr lang="en-US" dirty="0">
                <a:solidFill>
                  <a:srgbClr val="FF3300"/>
                </a:solidFill>
                <a:sym typeface="Symbol" pitchFamily="18" charset="2"/>
              </a:rPr>
              <a:t>bond</a:t>
            </a:r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1828800" y="2133600"/>
            <a:ext cx="1295400" cy="533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>
            <a:off x="3124200" y="2133600"/>
            <a:ext cx="2971800" cy="685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564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Sigma and Pi Bonds:</a:t>
            </a:r>
            <a:b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u="sng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Double bonds</a:t>
            </a:r>
          </a:p>
        </p:txBody>
      </p:sp>
      <p:graphicFrame>
        <p:nvGraphicFramePr>
          <p:cNvPr id="31749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304800" y="2057400"/>
          <a:ext cx="7086600" cy="233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58" name="ChemSketch" r:id="rId3" imgW="3566160" imgH="1173600" progId="">
                  <p:embed/>
                </p:oleObj>
              </mc:Choice>
              <mc:Fallback>
                <p:oleObj name="ChemSketch" r:id="rId3" imgW="3566160" imgH="1173600" progId="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057400"/>
                        <a:ext cx="7086600" cy="2332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3352800" y="4648200"/>
            <a:ext cx="1355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0">
                <a:solidFill>
                  <a:srgbClr val="000000"/>
                </a:solidFill>
              </a:rPr>
              <a:t>Eth</a:t>
            </a:r>
            <a:r>
              <a:rPr lang="en-US" sz="2800" b="0" u="sng">
                <a:solidFill>
                  <a:srgbClr val="000000"/>
                </a:solidFill>
              </a:rPr>
              <a:t>ene</a:t>
            </a:r>
          </a:p>
        </p:txBody>
      </p:sp>
      <p:graphicFrame>
        <p:nvGraphicFramePr>
          <p:cNvPr id="31752" name="Object 8"/>
          <p:cNvGraphicFramePr>
            <a:graphicFrameLocks noGrp="1" noChangeAspect="1"/>
          </p:cNvGraphicFramePr>
          <p:nvPr>
            <p:ph sz="half" idx="1"/>
          </p:nvPr>
        </p:nvGraphicFramePr>
        <p:xfrm>
          <a:off x="4191000" y="2057400"/>
          <a:ext cx="8001000" cy="236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59" name="ChemSketch" r:id="rId5" imgW="4401360" imgH="1301400" progId="">
                  <p:embed/>
                </p:oleObj>
              </mc:Choice>
              <mc:Fallback>
                <p:oleObj name="ChemSketch" r:id="rId5" imgW="4401360" imgH="1301400" progId="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057400"/>
                        <a:ext cx="8001000" cy="236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FAA26D3D-D897-4be2-8F04-BA451C77F1D7}">
                          <ma14:placeholderFlag xmlns:ma14="http://schemas.microsoft.com/office/mac/drawingml/2011/main" xmlns="" val="1"/>
                        </a:ex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5562600" y="3352800"/>
            <a:ext cx="0" cy="2057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4876800" y="5410200"/>
            <a:ext cx="149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3300"/>
                </a:solidFill>
              </a:rPr>
              <a:t>1 </a:t>
            </a:r>
            <a:r>
              <a:rPr lang="en-US" dirty="0">
                <a:solidFill>
                  <a:srgbClr val="FF3300"/>
                </a:solidFill>
                <a:sym typeface="Symbol" pitchFamily="18" charset="2"/>
              </a:rPr>
              <a:t> bond</a:t>
            </a: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H="1">
            <a:off x="6477000" y="1600200"/>
            <a:ext cx="609600" cy="1219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 flipH="1">
            <a:off x="6477000" y="1600200"/>
            <a:ext cx="685800" cy="2133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6553200" y="1219200"/>
            <a:ext cx="1481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1 </a:t>
            </a:r>
            <a:r>
              <a:rPr lang="en-US">
                <a:solidFill>
                  <a:srgbClr val="FF3300"/>
                </a:solidFill>
                <a:sym typeface="Symbol" pitchFamily="18" charset="2"/>
              </a:rPr>
              <a:t> bond</a:t>
            </a:r>
          </a:p>
        </p:txBody>
      </p:sp>
    </p:spTree>
    <p:extLst>
      <p:ext uri="{BB962C8B-B14F-4D97-AF65-F5344CB8AC3E}">
        <p14:creationId xmlns:p14="http://schemas.microsoft.com/office/powerpoint/2010/main" val="1981366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Sigma and Pi Bonds</a:t>
            </a:r>
            <a:br>
              <a:rPr lang="en-US" sz="320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Triple Bonds</a:t>
            </a:r>
          </a:p>
        </p:txBody>
      </p:sp>
      <p:graphicFrame>
        <p:nvGraphicFramePr>
          <p:cNvPr id="33795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1447800" y="1524000"/>
          <a:ext cx="12573000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82" name="ChemSketch" r:id="rId3" imgW="3889080" imgH="393120" progId="">
                  <p:embed/>
                </p:oleObj>
              </mc:Choice>
              <mc:Fallback>
                <p:oleObj name="ChemSketch" r:id="rId3" imgW="3889080" imgH="39312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524000"/>
                        <a:ext cx="12573000" cy="127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1143000" y="2743200"/>
          <a:ext cx="12115800" cy="198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83" name="ChemSketch" r:id="rId5" imgW="4572000" imgH="749880" progId="">
                  <p:embed/>
                </p:oleObj>
              </mc:Choice>
              <mc:Fallback>
                <p:oleObj name="ChemSketch" r:id="rId5" imgW="4572000" imgH="7498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743200"/>
                        <a:ext cx="12115800" cy="198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4038600" y="5208588"/>
            <a:ext cx="13604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tx1"/>
                </a:solidFill>
              </a:rPr>
              <a:t>Ethyne</a:t>
            </a:r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 flipV="1">
            <a:off x="3200400" y="3810000"/>
            <a:ext cx="0" cy="2133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2514600" y="5791200"/>
            <a:ext cx="149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1 </a:t>
            </a:r>
            <a:r>
              <a:rPr lang="en-US">
                <a:solidFill>
                  <a:srgbClr val="FF3300"/>
                </a:solidFill>
                <a:sym typeface="Symbol" pitchFamily="18" charset="2"/>
              </a:rPr>
              <a:t> bond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6096000" y="2362200"/>
            <a:ext cx="1481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1 </a:t>
            </a:r>
            <a:r>
              <a:rPr lang="en-US">
                <a:solidFill>
                  <a:srgbClr val="FF3300"/>
                </a:solidFill>
                <a:sym typeface="Symbol" pitchFamily="18" charset="2"/>
              </a:rPr>
              <a:t> bond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5791200" y="5334000"/>
            <a:ext cx="1481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1 </a:t>
            </a:r>
            <a:r>
              <a:rPr lang="en-US">
                <a:solidFill>
                  <a:srgbClr val="FF3300"/>
                </a:solidFill>
                <a:sym typeface="Symbol" pitchFamily="18" charset="2"/>
              </a:rPr>
              <a:t> bond</a:t>
            </a:r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H="1">
            <a:off x="5334000" y="2743200"/>
            <a:ext cx="1295400" cy="304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5486400" y="2743200"/>
            <a:ext cx="1143000" cy="1524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 flipH="1" flipV="1">
            <a:off x="3810000" y="3810000"/>
            <a:ext cx="2133600" cy="1600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 flipH="1" flipV="1">
            <a:off x="4800600" y="3733800"/>
            <a:ext cx="1143000" cy="1676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48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9091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89092" name="Picture 3" descr="10_09_Figur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41"/>
          <a:stretch>
            <a:fillRect/>
          </a:stretch>
        </p:blipFill>
        <p:spPr bwMode="auto">
          <a:xfrm>
            <a:off x="431800" y="876300"/>
            <a:ext cx="8534400" cy="488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9642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" r="73215" b="3598"/>
          <a:stretch>
            <a:fillRect/>
          </a:stretch>
        </p:blipFill>
        <p:spPr bwMode="auto">
          <a:xfrm>
            <a:off x="6838950" y="930275"/>
            <a:ext cx="2286000" cy="481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0115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35"/>
          <a:stretch>
            <a:fillRect/>
          </a:stretch>
        </p:blipFill>
        <p:spPr bwMode="auto">
          <a:xfrm>
            <a:off x="200025" y="1171575"/>
            <a:ext cx="6477000" cy="483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412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88963"/>
          </a:xfrm>
          <a:solidFill>
            <a:srgbClr val="FFFFFF"/>
          </a:solidFill>
          <a:ln>
            <a:solidFill>
              <a:srgbClr val="FFFFFF"/>
            </a:solidFill>
            <a:miter lim="800000"/>
            <a:headEnd/>
            <a:tailEnd/>
          </a:ln>
        </p:spPr>
        <p:txBody>
          <a:bodyPr lIns="457200" anchor="t">
            <a:spAutoFit/>
          </a:bodyPr>
          <a:lstStyle/>
          <a:p>
            <a:r>
              <a:rPr lang="en-US">
                <a:latin typeface="Arial" charset="0"/>
                <a:ea typeface="MS PGothic" charset="0"/>
                <a:cs typeface="Times New Roman" charset="0"/>
              </a:rPr>
              <a:t>Orbital Diagrams of Bonding</a:t>
            </a:r>
          </a:p>
        </p:txBody>
      </p:sp>
      <p:sp>
        <p:nvSpPr>
          <p:cNvPr id="92163" name="Content Placeholder 2"/>
          <p:cNvSpPr>
            <a:spLocks noGrp="1"/>
          </p:cNvSpPr>
          <p:nvPr>
            <p:ph idx="1"/>
          </p:nvPr>
        </p:nvSpPr>
        <p:spPr>
          <a:xfrm>
            <a:off x="365125" y="1141413"/>
            <a:ext cx="8415338" cy="2652712"/>
          </a:xfrm>
        </p:spPr>
        <p:txBody>
          <a:bodyPr/>
          <a:lstStyle/>
          <a:p>
            <a:r>
              <a:rPr lang="en-US">
                <a:latin typeface="Arial" charset="0"/>
                <a:ea typeface="MS PGothic" charset="0"/>
              </a:rPr>
              <a:t>“Overlap” between a hybrid orbital on one atom with a hybrid or nonhybridized orbital on another atom results in a </a:t>
            </a:r>
            <a:r>
              <a:rPr lang="en-US" i="1">
                <a:latin typeface="Symbol" charset="0"/>
                <a:ea typeface="MS PGothic" charset="0"/>
              </a:rPr>
              <a:t>s</a:t>
            </a:r>
            <a:r>
              <a:rPr lang="en-US">
                <a:latin typeface="Arial" charset="0"/>
                <a:ea typeface="MS PGothic" charset="0"/>
              </a:rPr>
              <a:t> bond.</a:t>
            </a:r>
          </a:p>
          <a:p>
            <a:r>
              <a:rPr lang="en-US">
                <a:latin typeface="Arial" charset="0"/>
                <a:ea typeface="MS PGothic" charset="0"/>
              </a:rPr>
              <a:t>“Overlap” between unhybridized </a:t>
            </a:r>
            <a:r>
              <a:rPr lang="en-US" i="1">
                <a:latin typeface="Arial" charset="0"/>
                <a:ea typeface="MS PGothic" charset="0"/>
              </a:rPr>
              <a:t>p</a:t>
            </a:r>
            <a:r>
              <a:rPr lang="en-US">
                <a:latin typeface="Arial" charset="0"/>
                <a:ea typeface="MS PGothic" charset="0"/>
              </a:rPr>
              <a:t> orbitals on bonded atoms results in a </a:t>
            </a:r>
            <a:r>
              <a:rPr lang="en-US" i="1">
                <a:latin typeface="Symbol" charset="0"/>
                <a:ea typeface="MS PGothic" charset="0"/>
              </a:rPr>
              <a:t>p</a:t>
            </a:r>
            <a:r>
              <a:rPr lang="en-US">
                <a:latin typeface="Arial" charset="0"/>
                <a:ea typeface="MS PGothic" charset="0"/>
              </a:rPr>
              <a:t> bond. </a:t>
            </a:r>
          </a:p>
        </p:txBody>
      </p:sp>
      <p:pic>
        <p:nvPicPr>
          <p:cNvPr id="92164" name="Picture 1" descr="10_Pg450_UnFigur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42"/>
          <a:stretch>
            <a:fillRect/>
          </a:stretch>
        </p:blipFill>
        <p:spPr bwMode="auto">
          <a:xfrm>
            <a:off x="2298700" y="3962400"/>
            <a:ext cx="44958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560868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2606</TotalTime>
  <Words>340</Words>
  <Application>Microsoft Macintosh PowerPoint</Application>
  <PresentationFormat>On-screen Show (4:3)</PresentationFormat>
  <Paragraphs>43</Paragraphs>
  <Slides>12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Comic Sans MS</vt:lpstr>
      <vt:lpstr>Symbol</vt:lpstr>
      <vt:lpstr>Times</vt:lpstr>
      <vt:lpstr>Default Design</vt:lpstr>
      <vt:lpstr>1_Default Design</vt:lpstr>
      <vt:lpstr>ChemSketch</vt:lpstr>
      <vt:lpstr>Covalent Bonding  Sigma and Pi Bonds</vt:lpstr>
      <vt:lpstr>Types of Bonds</vt:lpstr>
      <vt:lpstr>Sigma and Pi Bonds</vt:lpstr>
      <vt:lpstr>Sigma and Pi Bonds Single Bonds</vt:lpstr>
      <vt:lpstr>Sigma and Pi Bonds: Double bonds</vt:lpstr>
      <vt:lpstr>Sigma and Pi Bonds Triple Bonds</vt:lpstr>
      <vt:lpstr>PowerPoint Presentation</vt:lpstr>
      <vt:lpstr>PowerPoint Presentation</vt:lpstr>
      <vt:lpstr>Orbital Diagrams of Bonding</vt:lpstr>
      <vt:lpstr>Orbital Diagrams of Bonding cont.</vt:lpstr>
      <vt:lpstr>PowerPoint Presentation</vt:lpstr>
      <vt:lpstr>The De-Localized Electron Model</vt:lpstr>
    </vt:vector>
  </TitlesOfParts>
  <Company>Visalia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Allan</dc:creator>
  <cp:lastModifiedBy>Microsoft Office User</cp:lastModifiedBy>
  <cp:revision>115</cp:revision>
  <dcterms:created xsi:type="dcterms:W3CDTF">2006-05-22T16:05:33Z</dcterms:created>
  <dcterms:modified xsi:type="dcterms:W3CDTF">2020-03-20T02:54:59Z</dcterms:modified>
</cp:coreProperties>
</file>