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8"/>
  </p:notesMasterIdLst>
  <p:handoutMasterIdLst>
    <p:handoutMasterId r:id="rId29"/>
  </p:handoutMasterIdLst>
  <p:sldIdLst>
    <p:sldId id="25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5F5F5F"/>
    <a:srgbClr val="C0C0C0"/>
    <a:srgbClr val="660033"/>
    <a:srgbClr val="663300"/>
    <a:srgbClr val="333333"/>
    <a:srgbClr val="99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35"/>
    <p:restoredTop sz="94586"/>
  </p:normalViewPr>
  <p:slideViewPr>
    <p:cSldViewPr>
      <p:cViewPr varScale="1">
        <p:scale>
          <a:sx n="102" d="100"/>
          <a:sy n="102" d="100"/>
        </p:scale>
        <p:origin x="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712CC-BC7C-43E5-B4FB-EFB08D9D4C40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E5EDB-5D17-416F-8C9A-9CFAED82F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8FB-75E7-A048-A519-3E47AD3F73B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C45F6-B95A-7B49-9EA2-6D3DCE2C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ACA47CF-92E1-0B4A-8F0A-608CCA5B1CEA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8827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23EC946-0949-9245-BD55-D62A4F1053DB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1679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2386839-10C7-584F-9C54-0B1E93699BFF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114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EE41641-EA09-D543-832B-39DDAD372AC5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806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AAFE918-BF02-D548-A973-5811E40BDCBA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777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7EE37E9-B46F-EE42-A94F-F7757EE07F6C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86399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B6B1CDF-DA86-2B48-9AF5-F3091DB3A1A4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98039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E9DA63E-10DD-3444-BF4A-74305B317EB9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71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67905F8-7CF6-9B41-8CC4-2D1ACC5A4708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7950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773492E-919C-2D4E-9DAD-0BE75B9991BC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2751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F7929D-7D95-8F45-A378-BA88A32A4AA6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940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9814DBD-775B-1745-AE83-8201C9DB68AE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1155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2079639-00EA-2946-A980-22A4F52CDD04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35338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FB697F5-A315-F041-B8C4-99C16A366FCC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1406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FBBFAD5-CCA3-0F42-843F-EF4AC7B11E7F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6401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F0F7E06-E43F-D843-B430-04C50622FB0C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6723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75B320B-502F-7F40-87CB-463F81287E11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362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78899C4-DA74-E643-AA10-AB349161A2A9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626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BF549A1-640A-4E4B-8320-2032221DA279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588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17649A3-0FB7-B046-846E-ABB73A13D931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733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9F01BE5-BD90-7843-A204-A4B78BCCC846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2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8DA31A0-7EB0-A04A-BE55-FD668C4FCA0B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4555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A7EF76E-9A86-AF49-830D-8C8ED857D846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5960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4FCE-B7D2-4590-945B-8AE8E94F5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3C6B-4F97-48B5-8EF8-94CDBC8EE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557B-ED37-45A4-8813-F4C7CE18A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2E242-B524-4390-90F4-055D06527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6CFA3-653A-4DFE-BDE6-036622170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C22E4-E95B-4F17-B0BE-145AFA8B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AE9A-D3DB-4BC7-9936-A202AF905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3853C-C783-48FA-8E58-077E0B00A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4C24D-5055-4232-A179-3D2AA446D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6440A-6F65-4C4E-9911-C0B4BB2C2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40620-1FCE-4B4D-84FC-F5DF05D09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F45A-53C2-4729-AC17-F2D6101BF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8CC9-0D71-4B6B-8E62-2CE911AF6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558F7-642C-4337-B7E6-735C3D0A7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1D9F5-4E94-43DF-9FE4-BA95164C4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EF40A4-7C53-4B84-8FE8-11FFEBF5D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122F6A-9311-42DB-B652-17C1CF7F5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3DB9C-B8C9-49E4-9DAE-D42957E74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F8A3-DA88-4626-B1BE-084A3E9A8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8913B-B12B-4B94-8F76-80AD1DCBA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08C9-B745-46F6-B50A-B6964D413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847B-A609-4349-BC2D-C80E4A417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DABE0-91E8-4C78-8480-FA9437424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612A-07F5-4AE0-9410-0969B6CBA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443F24C-5D44-4734-87BD-F0F0E00597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D6671E-1201-4F2C-99BF-7F851CA995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Covalent Bonding </a:t>
            </a:r>
            <a:b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b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Molecular Orbital Theory</a:t>
            </a: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715" name="Picture 4" descr="10_Pg463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2"/>
          <a:stretch>
            <a:fillRect/>
          </a:stretch>
        </p:blipFill>
        <p:spPr bwMode="auto">
          <a:xfrm>
            <a:off x="419100" y="1016000"/>
            <a:ext cx="85344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Period Two Homonuclear Diatomic Molecules </a:t>
            </a:r>
          </a:p>
        </p:txBody>
      </p:sp>
    </p:spTree>
    <p:extLst>
      <p:ext uri="{BB962C8B-B14F-4D97-AF65-F5344CB8AC3E}">
        <p14:creationId xmlns:p14="http://schemas.microsoft.com/office/powerpoint/2010/main" val="182296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Interaction of </a:t>
            </a:r>
            <a:r>
              <a:rPr lang="en-US" i="1">
                <a:latin typeface="Arial" charset="0"/>
                <a:ea typeface="MS PGothic" charset="0"/>
                <a:cs typeface="Times New Roman" charset="0"/>
              </a:rPr>
              <a:t>p</a:t>
            </a:r>
            <a:r>
              <a:rPr lang="en-US"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6739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740" name="Picture 2" descr="10_Pg464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6"/>
          <a:stretch>
            <a:fillRect/>
          </a:stretch>
        </p:blipFill>
        <p:spPr bwMode="auto">
          <a:xfrm>
            <a:off x="419100" y="1346200"/>
            <a:ext cx="85344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94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Interaction of </a:t>
            </a:r>
            <a:r>
              <a:rPr lang="en-US" i="1">
                <a:latin typeface="Arial" charset="0"/>
                <a:ea typeface="MS PGothic" charset="0"/>
                <a:cs typeface="Times New Roman" charset="0"/>
              </a:rPr>
              <a:t>p</a:t>
            </a:r>
            <a:r>
              <a:rPr lang="en-US"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7763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764" name="Picture 2" descr="10_Pg464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"/>
          <a:stretch>
            <a:fillRect/>
          </a:stretch>
        </p:blipFill>
        <p:spPr bwMode="auto">
          <a:xfrm>
            <a:off x="692150" y="825500"/>
            <a:ext cx="7759700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1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Interaction of </a:t>
            </a:r>
            <a:r>
              <a:rPr lang="en-US" i="1">
                <a:latin typeface="Arial" charset="0"/>
                <a:ea typeface="MS PGothic" charset="0"/>
                <a:cs typeface="Times New Roman" charset="0"/>
              </a:rPr>
              <a:t>p</a:t>
            </a:r>
            <a:r>
              <a:rPr lang="en-US"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8787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788" name="Picture 2" descr="10_Pg465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>
            <a:off x="311150" y="1231900"/>
            <a:ext cx="8534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6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811" name="Picture 4" descr="10_Pg465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863600" y="495300"/>
            <a:ext cx="73279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0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O</a:t>
            </a:r>
            <a:r>
              <a:rPr lang="en-US" baseline="-25000">
                <a:latin typeface="Arial" charset="0"/>
                <a:ea typeface="MS PGothic" charset="0"/>
                <a:cs typeface="Times New Roman" charset="0"/>
              </a:rPr>
              <a:t>2</a:t>
            </a:r>
          </a:p>
        </p:txBody>
      </p:sp>
      <p:sp>
        <p:nvSpPr>
          <p:cNvPr id="120835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775700" cy="2513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Dioxygen is paramagnetic.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Paramagnetic material has unpaired electrons.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Neither Lewis theory nor valence bond theory predict this result.</a:t>
            </a:r>
          </a:p>
        </p:txBody>
      </p:sp>
      <p:pic>
        <p:nvPicPr>
          <p:cNvPr id="120837" name="Picture 1" descr="10_Pg467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1"/>
          <a:stretch>
            <a:fillRect/>
          </a:stretch>
        </p:blipFill>
        <p:spPr bwMode="auto">
          <a:xfrm>
            <a:off x="1363663" y="3521075"/>
            <a:ext cx="63325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422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O</a:t>
            </a:r>
            <a:r>
              <a:rPr lang="en-US" baseline="-25000">
                <a:latin typeface="Arial" charset="0"/>
                <a:ea typeface="MS PGothic" charset="0"/>
                <a:cs typeface="Times New Roman" charset="0"/>
              </a:rPr>
              <a:t>2 </a:t>
            </a:r>
            <a:r>
              <a:rPr lang="en-US">
                <a:latin typeface="Arial" charset="0"/>
                <a:ea typeface="MS PGothic" charset="0"/>
                <a:cs typeface="Times New Roman" charset="0"/>
              </a:rPr>
              <a:t>as Described by Lewis and VB Theory</a:t>
            </a:r>
          </a:p>
        </p:txBody>
      </p:sp>
      <p:sp>
        <p:nvSpPr>
          <p:cNvPr id="121859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0" name="Picture 2" descr="10_Pg467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>
            <a:fillRect/>
          </a:stretch>
        </p:blipFill>
        <p:spPr bwMode="auto">
          <a:xfrm>
            <a:off x="311150" y="1955800"/>
            <a:ext cx="8534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Heteronuclear Diatomic Molecules and Ions</a:t>
            </a:r>
          </a:p>
        </p:txBody>
      </p:sp>
      <p:sp>
        <p:nvSpPr>
          <p:cNvPr id="122883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4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320800"/>
            <a:ext cx="8458200" cy="4622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When the combining atomic orbitals are identical and of equal energy, the contribution of each atomic orbital to the molecular orbital is equal.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When the combining atomic orbitals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are different types and energies, the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atomic orbital closest in energy to the molecular orbital contributes more to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the molecular orbital.</a:t>
            </a:r>
          </a:p>
        </p:txBody>
      </p:sp>
    </p:spTree>
    <p:extLst>
      <p:ext uri="{BB962C8B-B14F-4D97-AF65-F5344CB8AC3E}">
        <p14:creationId xmlns:p14="http://schemas.microsoft.com/office/powerpoint/2010/main" val="108548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Heteronuclear Diatomic Molecules and Ions</a:t>
            </a:r>
          </a:p>
        </p:txBody>
      </p:sp>
      <p:sp>
        <p:nvSpPr>
          <p:cNvPr id="123907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8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371600"/>
            <a:ext cx="8458200" cy="441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The more electronegative an atom is, the lower in energy are its orbitals.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Lower energy atomic orbitals contribute more to the bonding </a:t>
            </a:r>
            <a:r>
              <a:rPr lang="en-US" dirty="0" err="1">
                <a:latin typeface="Arial" charset="0"/>
                <a:ea typeface="MS PGothic" charset="0"/>
              </a:rPr>
              <a:t>MOs.</a:t>
            </a:r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Higher energy atomic orbitals contribute more to the </a:t>
            </a:r>
            <a:r>
              <a:rPr lang="en-US" dirty="0" err="1">
                <a:latin typeface="Arial" charset="0"/>
                <a:ea typeface="MS PGothic" charset="0"/>
              </a:rPr>
              <a:t>antibonding</a:t>
            </a:r>
            <a:r>
              <a:rPr lang="en-US" dirty="0">
                <a:latin typeface="Arial" charset="0"/>
                <a:ea typeface="MS PGothic" charset="0"/>
              </a:rPr>
              <a:t> </a:t>
            </a:r>
            <a:r>
              <a:rPr lang="en-US" dirty="0" err="1">
                <a:latin typeface="Arial" charset="0"/>
                <a:ea typeface="MS PGothic" charset="0"/>
              </a:rPr>
              <a:t>MOs.</a:t>
            </a:r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Nonbonding MOs remain localized on the atom donating its atomic orbitals.</a:t>
            </a:r>
          </a:p>
        </p:txBody>
      </p:sp>
    </p:spTree>
    <p:extLst>
      <p:ext uri="{BB962C8B-B14F-4D97-AF65-F5344CB8AC3E}">
        <p14:creationId xmlns:p14="http://schemas.microsoft.com/office/powerpoint/2010/main" val="188353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Second-Period Heteronuclear Diatomic Molecules</a:t>
            </a:r>
          </a:p>
        </p:txBody>
      </p:sp>
      <p:sp>
        <p:nvSpPr>
          <p:cNvPr id="124931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32" name="Picture 2" descr="10_Pg469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2362200" y="1231900"/>
            <a:ext cx="432117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0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Molecular Orbital (MO) Theory</a:t>
            </a:r>
          </a:p>
        </p:txBody>
      </p:sp>
      <p:sp>
        <p:nvSpPr>
          <p:cNvPr id="107523" name="Picture 3"/>
          <p:cNvSpPr>
            <a:spLocks noChangeAspect="1"/>
          </p:cNvSpPr>
          <p:nvPr/>
        </p:nvSpPr>
        <p:spPr bwMode="auto">
          <a:xfrm>
            <a:off x="4448175" y="641350"/>
            <a:ext cx="42513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4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12800"/>
            <a:ext cx="8458200" cy="56562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In MO theory, we apply Schrödinger</a:t>
            </a:r>
            <a:r>
              <a:rPr lang="en-US" altLang="ja-JP">
                <a:latin typeface="Arial" charset="0"/>
                <a:ea typeface="MS PGothic" charset="0"/>
              </a:rPr>
              <a:t>’s wave equation to the molecule to calculate a set of </a:t>
            </a:r>
            <a:r>
              <a:rPr lang="en-US" altLang="ja-JP" b="1">
                <a:solidFill>
                  <a:srgbClr val="3C8C93"/>
                </a:solidFill>
                <a:latin typeface="Arial" charset="0"/>
                <a:ea typeface="MS PGothic" charset="0"/>
              </a:rPr>
              <a:t>molecular orbitals</a:t>
            </a:r>
            <a:r>
              <a:rPr lang="en-US" altLang="ja-JP">
                <a:latin typeface="Arial" charset="0"/>
                <a:ea typeface="MS PGothic" charset="0"/>
              </a:rPr>
              <a:t>.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In practice, the equation solution is estimated. 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We start with good guesses from our experience as to what the orbital should look like. 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Then we test and tweak the estimate until the energy of the orbital is minimized.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In this treatment, the electrons belong to the whole molecule, so the orbitals belong to the whole molecule.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Delocalization</a:t>
            </a:r>
          </a:p>
        </p:txBody>
      </p:sp>
    </p:spTree>
    <p:extLst>
      <p:ext uri="{BB962C8B-B14F-4D97-AF65-F5344CB8AC3E}">
        <p14:creationId xmlns:p14="http://schemas.microsoft.com/office/powerpoint/2010/main" val="1440027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1" descr="10_1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"/>
          <a:stretch>
            <a:fillRect/>
          </a:stretch>
        </p:blipFill>
        <p:spPr bwMode="auto">
          <a:xfrm>
            <a:off x="2206625" y="838200"/>
            <a:ext cx="463867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NO</a:t>
            </a:r>
          </a:p>
        </p:txBody>
      </p:sp>
      <p:sp>
        <p:nvSpPr>
          <p:cNvPr id="125956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711700"/>
            <a:ext cx="8458200" cy="16684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i="1">
                <a:latin typeface="Symbol" charset="0"/>
                <a:ea typeface="MS PGothic" charset="0"/>
              </a:rPr>
              <a:t>s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 i="1" baseline="-25000">
                <a:latin typeface="Arial" charset="0"/>
                <a:ea typeface="MS PGothic" charset="0"/>
              </a:rPr>
              <a:t>s</a:t>
            </a:r>
            <a:r>
              <a:rPr lang="en-US" baseline="-25000">
                <a:latin typeface="Arial" charset="0"/>
                <a:ea typeface="MS PGothic" charset="0"/>
              </a:rPr>
              <a:t> </a:t>
            </a:r>
            <a:r>
              <a:rPr lang="en-US">
                <a:latin typeface="Arial" charset="0"/>
                <a:ea typeface="MS PGothic" charset="0"/>
              </a:rPr>
              <a:t>bonding MO</a:t>
            </a:r>
          </a:p>
          <a:p>
            <a:pPr marL="0" indent="0" algn="ctr" eaLnBrk="1" hangingPunct="1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shows more electron density near O because it is mostly O</a:t>
            </a:r>
            <a:r>
              <a:rPr lang="en-US" altLang="ja-JP">
                <a:latin typeface="Arial" charset="0"/>
                <a:ea typeface="MS PGothic" charset="0"/>
              </a:rPr>
              <a:t>’s 2</a:t>
            </a:r>
            <a:r>
              <a:rPr lang="en-US" altLang="ja-JP" i="1">
                <a:latin typeface="Arial" charset="0"/>
                <a:ea typeface="MS PGothic" charset="0"/>
              </a:rPr>
              <a:t>s</a:t>
            </a:r>
            <a:r>
              <a:rPr lang="en-US" altLang="ja-JP">
                <a:latin typeface="Arial" charset="0"/>
                <a:ea typeface="MS PGothic" charset="0"/>
              </a:rPr>
              <a:t> atomic orbital.</a:t>
            </a:r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8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HF</a:t>
            </a:r>
          </a:p>
        </p:txBody>
      </p:sp>
      <p:sp>
        <p:nvSpPr>
          <p:cNvPr id="126979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980" name="Picture 2" descr="10_Pg469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>
            <a:fillRect/>
          </a:stretch>
        </p:blipFill>
        <p:spPr bwMode="auto">
          <a:xfrm>
            <a:off x="1257300" y="812800"/>
            <a:ext cx="65405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9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Polyatomic Molecules</a:t>
            </a:r>
          </a:p>
        </p:txBody>
      </p:sp>
      <p:sp>
        <p:nvSpPr>
          <p:cNvPr id="128003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4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41306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When many atoms are combined together, the atomic orbitals of all the atoms are combined to make a set of molecular orbitals, which are delocalized over the entire molecule.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Gives results that better match real molecule properties than either Lewis or valence bond theories.</a:t>
            </a:r>
          </a:p>
        </p:txBody>
      </p:sp>
    </p:spTree>
    <p:extLst>
      <p:ext uri="{BB962C8B-B14F-4D97-AF65-F5344CB8AC3E}">
        <p14:creationId xmlns:p14="http://schemas.microsoft.com/office/powerpoint/2010/main" val="83618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Ozone, O</a:t>
            </a:r>
            <a:r>
              <a:rPr lang="en-US" baseline="-25000">
                <a:latin typeface="Arial" charset="0"/>
                <a:ea typeface="MS PGothic" charset="0"/>
                <a:cs typeface="Times New Roman" charset="0"/>
              </a:rPr>
              <a:t>3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129027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28" name="Picture 2" descr="10_Pg47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7"/>
          <a:stretch>
            <a:fillRect/>
          </a:stretch>
        </p:blipFill>
        <p:spPr bwMode="auto">
          <a:xfrm>
            <a:off x="431800" y="1727200"/>
            <a:ext cx="85344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069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Ozone, O</a:t>
            </a:r>
            <a:r>
              <a:rPr lang="en-US" baseline="-25000">
                <a:latin typeface="Arial" charset="0"/>
                <a:ea typeface="MS PGothic" charset="0"/>
                <a:cs typeface="Times New Roman" charset="0"/>
              </a:rPr>
              <a:t>3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130051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052" name="Picture 2" descr="10_Pg471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>
            <a:fillRect/>
          </a:stretch>
        </p:blipFill>
        <p:spPr bwMode="auto">
          <a:xfrm>
            <a:off x="2484438" y="2120900"/>
            <a:ext cx="4286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125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Hybridization Involving “</a:t>
            </a:r>
            <a:r>
              <a:rPr lang="en-US" sz="3200" i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32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Orbitals</a:t>
            </a:r>
          </a:p>
        </p:txBody>
      </p:sp>
      <p:graphicFrame>
        <p:nvGraphicFramePr>
          <p:cNvPr id="18439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10000" y="5029200"/>
          <a:ext cx="1358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ChemSketch" r:id="rId3" imgW="1359360" imgH="1207080" progId="">
                  <p:embed/>
                </p:oleObj>
              </mc:Choice>
              <mc:Fallback>
                <p:oleObj name="ChemSketch" r:id="rId3" imgW="1359360" imgH="120708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029200"/>
                        <a:ext cx="13589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48400" y="5105400"/>
          <a:ext cx="13589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ChemSketch" r:id="rId5" imgW="1359360" imgH="1167480" progId="">
                  <p:embed/>
                </p:oleObj>
              </mc:Choice>
              <mc:Fallback>
                <p:oleObj name="ChemSketch" r:id="rId5" imgW="1359360" imgH="116748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05400"/>
                        <a:ext cx="135890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76400" y="5105400"/>
          <a:ext cx="13589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ChemSketch" r:id="rId7" imgW="1359360" imgH="1118520" progId="">
                  <p:embed/>
                </p:oleObj>
              </mc:Choice>
              <mc:Fallback>
                <p:oleObj name="ChemSketch" r:id="rId7" imgW="1359360" imgH="111852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13589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8016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333333"/>
                </a:solidFill>
              </a:rPr>
              <a:t>Beginning with elements in the third row, “</a:t>
            </a:r>
            <a:r>
              <a:rPr lang="en-US" i="1">
                <a:solidFill>
                  <a:srgbClr val="333333"/>
                </a:solidFill>
              </a:rPr>
              <a:t>d</a:t>
            </a:r>
            <a:r>
              <a:rPr lang="en-US">
                <a:solidFill>
                  <a:srgbClr val="333333"/>
                </a:solidFill>
              </a:rPr>
              <a:t>” orbitals may also hybridize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2133600"/>
            <a:ext cx="71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333333"/>
                </a:solidFill>
              </a:rPr>
              <a:t>sp</a:t>
            </a:r>
            <a:r>
              <a:rPr lang="en-US" i="1" baseline="30000" dirty="0">
                <a:solidFill>
                  <a:srgbClr val="333333"/>
                </a:solidFill>
              </a:rPr>
              <a:t>3</a:t>
            </a:r>
            <a:r>
              <a:rPr lang="en-US" i="1" dirty="0">
                <a:solidFill>
                  <a:srgbClr val="333333"/>
                </a:solidFill>
              </a:rPr>
              <a:t>d</a:t>
            </a:r>
            <a:r>
              <a:rPr lang="en-US" dirty="0">
                <a:solidFill>
                  <a:srgbClr val="333333"/>
                </a:solidFill>
              </a:rPr>
              <a:t> =</a:t>
            </a:r>
            <a:r>
              <a:rPr lang="en-US" dirty="0">
                <a:solidFill>
                  <a:srgbClr val="5F5F5F"/>
                </a:solidFill>
              </a:rPr>
              <a:t> </a:t>
            </a:r>
            <a:r>
              <a:rPr lang="en-US" u="sng" dirty="0">
                <a:solidFill>
                  <a:srgbClr val="FF3300"/>
                </a:solidFill>
              </a:rPr>
              <a:t>five</a:t>
            </a:r>
            <a:r>
              <a:rPr lang="en-US" dirty="0">
                <a:solidFill>
                  <a:srgbClr val="5F5F5F"/>
                </a:solidFill>
              </a:rPr>
              <a:t> </a:t>
            </a:r>
            <a:r>
              <a:rPr lang="en-US" dirty="0">
                <a:solidFill>
                  <a:srgbClr val="333333"/>
                </a:solidFill>
              </a:rPr>
              <a:t>hybrid </a:t>
            </a:r>
            <a:r>
              <a:rPr lang="en-US" dirty="0" err="1">
                <a:solidFill>
                  <a:srgbClr val="333333"/>
                </a:solidFill>
              </a:rPr>
              <a:t>orbitals</a:t>
            </a:r>
            <a:r>
              <a:rPr lang="en-US" dirty="0">
                <a:solidFill>
                  <a:srgbClr val="333333"/>
                </a:solidFill>
              </a:rPr>
              <a:t> of equal energy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38200" y="4343400"/>
            <a:ext cx="71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333333"/>
                </a:solidFill>
              </a:rPr>
              <a:t>sp</a:t>
            </a:r>
            <a:r>
              <a:rPr lang="en-US" i="1" baseline="30000" dirty="0">
                <a:solidFill>
                  <a:srgbClr val="333333"/>
                </a:solidFill>
              </a:rPr>
              <a:t>3</a:t>
            </a:r>
            <a:r>
              <a:rPr lang="en-US" i="1" dirty="0">
                <a:solidFill>
                  <a:srgbClr val="333333"/>
                </a:solidFill>
              </a:rPr>
              <a:t>d</a:t>
            </a:r>
            <a:r>
              <a:rPr lang="en-US" i="1" baseline="30000" dirty="0">
                <a:solidFill>
                  <a:srgbClr val="333333"/>
                </a:solidFill>
              </a:rPr>
              <a:t> 2</a:t>
            </a:r>
            <a:r>
              <a:rPr lang="en-US" dirty="0">
                <a:solidFill>
                  <a:srgbClr val="333333"/>
                </a:solidFill>
              </a:rPr>
              <a:t> = </a:t>
            </a:r>
            <a:r>
              <a:rPr lang="en-US" u="sng" dirty="0">
                <a:solidFill>
                  <a:srgbClr val="FF3300"/>
                </a:solidFill>
              </a:rPr>
              <a:t>six</a:t>
            </a:r>
            <a:r>
              <a:rPr lang="en-US" dirty="0">
                <a:solidFill>
                  <a:srgbClr val="333333"/>
                </a:solidFill>
              </a:rPr>
              <a:t> hybrid </a:t>
            </a:r>
            <a:r>
              <a:rPr lang="en-US" dirty="0" err="1">
                <a:solidFill>
                  <a:srgbClr val="333333"/>
                </a:solidFill>
              </a:rPr>
              <a:t>orbitals</a:t>
            </a:r>
            <a:r>
              <a:rPr lang="en-US" dirty="0">
                <a:solidFill>
                  <a:srgbClr val="333333"/>
                </a:solidFill>
              </a:rPr>
              <a:t> of equal energy</a:t>
            </a:r>
          </a:p>
        </p:txBody>
      </p:sp>
      <p:graphicFrame>
        <p:nvGraphicFramePr>
          <p:cNvPr id="18445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66813" y="2819400"/>
          <a:ext cx="104298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ChemSketch" r:id="rId9" imgW="1042560" imgH="1213200" progId="">
                  <p:embed/>
                </p:oleObj>
              </mc:Choice>
              <mc:Fallback>
                <p:oleObj name="ChemSketch" r:id="rId9" imgW="1042560" imgH="12132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819400"/>
                        <a:ext cx="104298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2908300" y="2819400"/>
          <a:ext cx="10541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ChemSketch" r:id="rId11" imgW="1054440" imgH="1213200" progId="">
                  <p:embed/>
                </p:oleObj>
              </mc:Choice>
              <mc:Fallback>
                <p:oleObj name="ChemSketch" r:id="rId11" imgW="1054440" imgH="121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2819400"/>
                        <a:ext cx="10541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4800600" y="2825750"/>
          <a:ext cx="10541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ChemSketch" r:id="rId13" imgW="1054440" imgH="1213200" progId="">
                  <p:embed/>
                </p:oleObj>
              </mc:Choice>
              <mc:Fallback>
                <p:oleObj name="ChemSketch" r:id="rId13" imgW="1054440" imgH="121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25750"/>
                        <a:ext cx="10541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6705600" y="2819400"/>
          <a:ext cx="10699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ChemSketch" r:id="rId15" imgW="1069920" imgH="1213200" progId="">
                  <p:embed/>
                </p:oleObj>
              </mc:Choice>
              <mc:Fallback>
                <p:oleObj name="ChemSketch" r:id="rId15" imgW="1069920" imgH="121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106997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48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18789" y="236537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dirty="0">
                <a:latin typeface="Arial" charset="0"/>
                <a:ea typeface="MS PGothic" charset="0"/>
                <a:cs typeface="Times New Roman" charset="0"/>
              </a:rPr>
              <a:t>LCAO</a:t>
            </a:r>
          </a:p>
        </p:txBody>
      </p:sp>
      <p:sp>
        <p:nvSpPr>
          <p:cNvPr id="108547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The simplest guess starts with the atomic orbitals of the atoms adding together to make molecular orbitals; this is called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linear combination of atomic orbitals (LCAO)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method.</a:t>
            </a:r>
          </a:p>
          <a:p>
            <a:pPr lvl="1" eaLnBrk="1" hangingPunct="1">
              <a:defRPr/>
            </a:pPr>
            <a:r>
              <a:rPr lang="en-US" dirty="0"/>
              <a:t>Weighted sum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Because the orbitals are wave functions, the waves can combine either </a:t>
            </a:r>
            <a:r>
              <a:rPr lang="en-US" b="1" dirty="0">
                <a:solidFill>
                  <a:schemeClr val="accent2"/>
                </a:solidFill>
                <a:ea typeface="+mn-ea"/>
                <a:cs typeface="+mn-cs"/>
              </a:rPr>
              <a:t>constructively</a:t>
            </a:r>
            <a:r>
              <a:rPr lang="en-US" dirty="0">
                <a:ea typeface="+mn-ea"/>
                <a:cs typeface="+mn-cs"/>
              </a:rPr>
              <a:t> or </a:t>
            </a:r>
            <a:r>
              <a:rPr lang="en-US" b="1" dirty="0">
                <a:solidFill>
                  <a:schemeClr val="accent2"/>
                </a:solidFill>
                <a:ea typeface="+mn-ea"/>
                <a:cs typeface="+mn-cs"/>
              </a:rPr>
              <a:t>destructively</a:t>
            </a:r>
            <a:r>
              <a:rPr lang="en-US" dirty="0"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19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Molecular Orbitals</a:t>
            </a:r>
          </a:p>
        </p:txBody>
      </p:sp>
      <p:sp>
        <p:nvSpPr>
          <p:cNvPr id="109571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5318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When the wave functions combine constructively, the resulting molecular orbital has less energy than the original atomic orbitals; it is called a </a:t>
            </a:r>
            <a:r>
              <a:rPr lang="en-US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bonding molecular orbital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i="1">
                <a:latin typeface="Symbol" charset="0"/>
                <a:ea typeface="MS PGothic" charset="0"/>
              </a:rPr>
              <a:t>s</a:t>
            </a:r>
            <a:r>
              <a:rPr lang="en-US" sz="2400">
                <a:latin typeface="Arial" charset="0"/>
                <a:ea typeface="MS PGothic" charset="0"/>
              </a:rPr>
              <a:t>, </a:t>
            </a:r>
            <a:r>
              <a:rPr lang="en-US" sz="2400" i="1">
                <a:latin typeface="Symbol" charset="0"/>
                <a:ea typeface="MS PGothic" charset="0"/>
              </a:rPr>
              <a:t>p</a:t>
            </a:r>
            <a:endParaRPr lang="en-US" sz="2400">
              <a:latin typeface="Symbol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Most of the electron density between the nuclei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When the wave functions combine destructively, the resulting molecular orbital has more energy than the original atomic orbitals; it is called an </a:t>
            </a:r>
            <a:r>
              <a:rPr lang="en-US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antibonding molecular orbital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i="1">
                <a:latin typeface="Symbol" charset="0"/>
                <a:ea typeface="MS PGothic" charset="0"/>
              </a:rPr>
              <a:t>s</a:t>
            </a:r>
            <a:r>
              <a:rPr lang="en-US" sz="2400">
                <a:latin typeface="Arial" charset="0"/>
                <a:ea typeface="MS PGothic" charset="0"/>
              </a:rPr>
              <a:t>*, </a:t>
            </a:r>
            <a:r>
              <a:rPr lang="en-US" sz="2400" i="1">
                <a:latin typeface="Symbol" charset="0"/>
                <a:ea typeface="MS PGothic" charset="0"/>
              </a:rPr>
              <a:t>p</a:t>
            </a:r>
            <a:r>
              <a:rPr lang="en-US" sz="2400">
                <a:latin typeface="Arial" charset="0"/>
                <a:ea typeface="MS PGothic" charset="0"/>
              </a:rPr>
              <a:t>*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Most of the electron density outside the nuclei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Nodes between nuclei</a:t>
            </a:r>
          </a:p>
        </p:txBody>
      </p:sp>
    </p:spTree>
    <p:extLst>
      <p:ext uri="{BB962C8B-B14F-4D97-AF65-F5344CB8AC3E}">
        <p14:creationId xmlns:p14="http://schemas.microsoft.com/office/powerpoint/2010/main" val="313155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Interaction of 1</a:t>
            </a:r>
            <a:r>
              <a:rPr lang="en-US" i="1">
                <a:latin typeface="Arial" charset="0"/>
                <a:ea typeface="MS PGothic" charset="0"/>
                <a:cs typeface="Times New Roman" charset="0"/>
              </a:rPr>
              <a:t>s</a:t>
            </a:r>
            <a:r>
              <a:rPr lang="en-US"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0595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596" name="Picture 2" descr="10_1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9"/>
          <a:stretch>
            <a:fillRect/>
          </a:stretch>
        </p:blipFill>
        <p:spPr bwMode="auto">
          <a:xfrm>
            <a:off x="431800" y="1727200"/>
            <a:ext cx="8534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4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Molecular Orbital Theory</a:t>
            </a:r>
          </a:p>
        </p:txBody>
      </p:sp>
      <p:sp>
        <p:nvSpPr>
          <p:cNvPr id="111619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0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4597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Electrons in bonding MOs are stabilizing.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Lower energy than the atomic orbitals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Electrons in antibonding MOs are destabilizing.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Higher in energy than atomic orbitals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Electron density located outside the internuclear axis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Electrons in antibonding orbitals cancel stability gained by electrons in bonding orbitals.</a:t>
            </a:r>
          </a:p>
        </p:txBody>
      </p:sp>
    </p:spTree>
    <p:extLst>
      <p:ext uri="{BB962C8B-B14F-4D97-AF65-F5344CB8AC3E}">
        <p14:creationId xmlns:p14="http://schemas.microsoft.com/office/powerpoint/2010/main" val="49407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Energy Comparisons of Atomic Orbitals to Molecular Orbitals </a:t>
            </a:r>
          </a:p>
        </p:txBody>
      </p:sp>
      <p:sp>
        <p:nvSpPr>
          <p:cNvPr id="112643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44" name="Picture 2" descr="10_Pg459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1003300" y="1231900"/>
            <a:ext cx="7137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4" descr="10_Pg460_Un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>
            <a:fillRect/>
          </a:stretch>
        </p:blipFill>
        <p:spPr bwMode="auto">
          <a:xfrm>
            <a:off x="625475" y="4054475"/>
            <a:ext cx="77660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21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914400"/>
            <a:ext cx="8229600" cy="4622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Bond order = difference between number of electrons in bonding and antibonding orbitals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Only need to consider valence electrons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May be a fraction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Higher bond order = stronger and shorter bonds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If bond order = 0, then bond is unstable compared to individual atoms and no bond will form.</a:t>
            </a:r>
          </a:p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A substance will be paramagnetic if its MO diagram has unpaired electrons.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If all electrons paired, it is diamagnetic</a:t>
            </a:r>
          </a:p>
        </p:txBody>
      </p:sp>
      <p:pic>
        <p:nvPicPr>
          <p:cNvPr id="113667" name="Picture 8" descr="Picture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85582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Times New Roman" charset="0"/>
              </a:rPr>
              <a:t>MO and Properties</a:t>
            </a:r>
          </a:p>
        </p:txBody>
      </p:sp>
    </p:spTree>
    <p:extLst>
      <p:ext uri="{BB962C8B-B14F-4D97-AF65-F5344CB8AC3E}">
        <p14:creationId xmlns:p14="http://schemas.microsoft.com/office/powerpoint/2010/main" val="77169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691" name="Picture 4" descr="10_Pg46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"/>
          <a:stretch>
            <a:fillRect/>
          </a:stretch>
        </p:blipFill>
        <p:spPr bwMode="auto">
          <a:xfrm>
            <a:off x="419100" y="1014413"/>
            <a:ext cx="8534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899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671</Words>
  <Application>Microsoft Macintosh PowerPoint</Application>
  <PresentationFormat>On-screen Show (4:3)</PresentationFormat>
  <Paragraphs>91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Comic Sans MS</vt:lpstr>
      <vt:lpstr>Symbol</vt:lpstr>
      <vt:lpstr>Times</vt:lpstr>
      <vt:lpstr>Default Design</vt:lpstr>
      <vt:lpstr>1_Default Design</vt:lpstr>
      <vt:lpstr>ChemSketch</vt:lpstr>
      <vt:lpstr>Covalent Bonding   Molecular Orbital Theory</vt:lpstr>
      <vt:lpstr>Molecular Orbital (MO) Theory</vt:lpstr>
      <vt:lpstr>LCAO</vt:lpstr>
      <vt:lpstr>Molecular Orbitals</vt:lpstr>
      <vt:lpstr>Interaction of 1s Orbitals</vt:lpstr>
      <vt:lpstr>Molecular Orbital Theory</vt:lpstr>
      <vt:lpstr>Energy Comparisons of Atomic Orbitals to Molecular Orbitals </vt:lpstr>
      <vt:lpstr>MO and Properties</vt:lpstr>
      <vt:lpstr>PowerPoint Presentation</vt:lpstr>
      <vt:lpstr>Period Two Homonuclear Diatomic Molecules </vt:lpstr>
      <vt:lpstr>Interaction of p Orbitals</vt:lpstr>
      <vt:lpstr>Interaction of p Orbitals</vt:lpstr>
      <vt:lpstr>Interaction of p Orbitals</vt:lpstr>
      <vt:lpstr>PowerPoint Presentation</vt:lpstr>
      <vt:lpstr>O2</vt:lpstr>
      <vt:lpstr>O2 as Described by Lewis and VB Theory</vt:lpstr>
      <vt:lpstr>Heteronuclear Diatomic Molecules and Ions</vt:lpstr>
      <vt:lpstr>Heteronuclear Diatomic Molecules and Ions</vt:lpstr>
      <vt:lpstr>Second-Period Heteronuclear Diatomic Molecules</vt:lpstr>
      <vt:lpstr>NO</vt:lpstr>
      <vt:lpstr>HF</vt:lpstr>
      <vt:lpstr>Polyatomic Molecules</vt:lpstr>
      <vt:lpstr>Ozone, O3</vt:lpstr>
      <vt:lpstr>Ozone, O3</vt:lpstr>
      <vt:lpstr>Hybridization Involving “d” Orbitals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Microsoft Office User</cp:lastModifiedBy>
  <cp:revision>116</cp:revision>
  <dcterms:created xsi:type="dcterms:W3CDTF">2006-05-22T16:05:33Z</dcterms:created>
  <dcterms:modified xsi:type="dcterms:W3CDTF">2020-03-20T02:56:50Z</dcterms:modified>
</cp:coreProperties>
</file>