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notesMasterIdLst>
    <p:notesMasterId r:id="rId28"/>
  </p:notesMasterIdLst>
  <p:handoutMasterIdLst>
    <p:handoutMasterId r:id="rId29"/>
  </p:handoutMasterIdLst>
  <p:sldIdLst>
    <p:sldId id="323" r:id="rId3"/>
    <p:sldId id="300" r:id="rId4"/>
    <p:sldId id="301" r:id="rId5"/>
    <p:sldId id="302" r:id="rId6"/>
    <p:sldId id="303" r:id="rId7"/>
    <p:sldId id="304" r:id="rId8"/>
    <p:sldId id="305" r:id="rId9"/>
    <p:sldId id="306" r:id="rId10"/>
    <p:sldId id="307" r:id="rId11"/>
    <p:sldId id="308" r:id="rId12"/>
    <p:sldId id="309" r:id="rId13"/>
    <p:sldId id="310" r:id="rId14"/>
    <p:sldId id="311" r:id="rId15"/>
    <p:sldId id="312" r:id="rId16"/>
    <p:sldId id="313" r:id="rId17"/>
    <p:sldId id="314" r:id="rId18"/>
    <p:sldId id="315" r:id="rId19"/>
    <p:sldId id="316" r:id="rId20"/>
    <p:sldId id="317" r:id="rId21"/>
    <p:sldId id="318" r:id="rId22"/>
    <p:sldId id="319" r:id="rId23"/>
    <p:sldId id="320" r:id="rId24"/>
    <p:sldId id="321" r:id="rId25"/>
    <p:sldId id="322" r:id="rId26"/>
    <p:sldId id="279" r:id="rId27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bg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bg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bg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bg1"/>
        </a:solidFill>
        <a:latin typeface="Comic Sans MS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DDDD"/>
    <a:srgbClr val="5F5F5F"/>
    <a:srgbClr val="C0C0C0"/>
    <a:srgbClr val="660033"/>
    <a:srgbClr val="663300"/>
    <a:srgbClr val="333333"/>
    <a:srgbClr val="996633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235"/>
    <p:restoredTop sz="94586"/>
  </p:normalViewPr>
  <p:slideViewPr>
    <p:cSldViewPr>
      <p:cViewPr varScale="1">
        <p:scale>
          <a:sx n="65" d="100"/>
          <a:sy n="65" d="100"/>
        </p:scale>
        <p:origin x="480" y="7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7" Type="http://schemas.openxmlformats.org/officeDocument/2006/relationships/image" Target="../media/image24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6" Type="http://schemas.openxmlformats.org/officeDocument/2006/relationships/image" Target="../media/image23.wmf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2712CC-BC7C-43E5-B4FB-EFB08D9D4C40}" type="datetimeFigureOut">
              <a:rPr lang="en-US" smtClean="0"/>
              <a:pPr/>
              <a:t>5/4/2021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DE5EDB-5D17-416F-8C9A-9CFAED82F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7424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7E58FB-75E7-A048-A519-3E47AD3F73BD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FC45F6-B95A-7B49-9EA2-6D3DCE2C4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84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232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  <p:sp>
        <p:nvSpPr>
          <p:cNvPr id="2232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02756" indent="-270291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081164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513629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1946095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5ACA47CF-92E1-0B4A-8F0A-608CCA5B1CEA}" type="slidenum">
              <a:rPr lang="en-US" sz="1200"/>
              <a:pPr/>
              <a:t>2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1882758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324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  <p:sp>
        <p:nvSpPr>
          <p:cNvPr id="2324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02756" indent="-270291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081164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513629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1946095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C23EC946-0949-9245-BD55-D62A4F1053DB}" type="slidenum">
              <a:rPr lang="en-US" sz="1200"/>
              <a:pPr/>
              <a:t>11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9616796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334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  <p:sp>
        <p:nvSpPr>
          <p:cNvPr id="2334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02756" indent="-270291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081164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513629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1946095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92386839-10C7-584F-9C54-0B1E93699BFF}" type="slidenum">
              <a:rPr lang="en-US" sz="1200"/>
              <a:pPr/>
              <a:t>12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7811472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344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  <p:sp>
        <p:nvSpPr>
          <p:cNvPr id="2345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02756" indent="-270291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081164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513629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1946095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7EE41641-EA09-D543-832B-39DDAD372AC5}" type="slidenum">
              <a:rPr lang="en-US" sz="1200"/>
              <a:pPr/>
              <a:t>13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9680651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35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  <p:sp>
        <p:nvSpPr>
          <p:cNvPr id="235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02756" indent="-270291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081164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513629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1946095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8AAFE918-BF02-D548-A973-5811E40BDCBA}" type="slidenum">
              <a:rPr lang="en-US" sz="1200"/>
              <a:pPr/>
              <a:t>14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7277777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365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  <p:sp>
        <p:nvSpPr>
          <p:cNvPr id="2365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02756" indent="-270291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081164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513629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1946095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F7EE37E9-B46F-EE42-A94F-F7757EE07F6C}" type="slidenum">
              <a:rPr lang="en-US" sz="1200"/>
              <a:pPr/>
              <a:t>15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4863997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375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  <p:sp>
        <p:nvSpPr>
          <p:cNvPr id="2375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02756" indent="-270291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081164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513629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1946095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DB6B1CDF-DA86-2B48-9AF5-F3091DB3A1A4}" type="slidenum">
              <a:rPr lang="en-US" sz="1200"/>
              <a:pPr/>
              <a:t>16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5980394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385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  <p:sp>
        <p:nvSpPr>
          <p:cNvPr id="2385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02756" indent="-270291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081164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513629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1946095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5E9DA63E-10DD-3444-BF4A-74305B317EB9}" type="slidenum">
              <a:rPr lang="en-US" sz="1200"/>
              <a:pPr/>
              <a:t>17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89715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396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  <p:sp>
        <p:nvSpPr>
          <p:cNvPr id="2396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02756" indent="-270291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081164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513629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1946095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267905F8-7CF6-9B41-8CC4-2D1ACC5A4708}" type="slidenum">
              <a:rPr lang="en-US" sz="1200"/>
              <a:pPr/>
              <a:t>18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0279501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406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  <p:sp>
        <p:nvSpPr>
          <p:cNvPr id="2406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02756" indent="-270291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081164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513629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1946095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0773492E-919C-2D4E-9DAD-0BE75B9991BC}" type="slidenum">
              <a:rPr lang="en-US" sz="1200"/>
              <a:pPr/>
              <a:t>19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527519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416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  <p:sp>
        <p:nvSpPr>
          <p:cNvPr id="2416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02756" indent="-270291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081164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513629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1946095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93F7929D-7D95-8F45-A378-BA88A32A4AA6}" type="slidenum">
              <a:rPr lang="en-US" sz="1200"/>
              <a:pPr/>
              <a:t>20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794034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24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  <p:sp>
        <p:nvSpPr>
          <p:cNvPr id="224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02756" indent="-270291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081164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513629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1946095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C9814DBD-775B-1745-AE83-8201C9DB68AE}" type="slidenum">
              <a:rPr lang="en-US" sz="1200"/>
              <a:pPr/>
              <a:t>3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9011556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426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  <p:sp>
        <p:nvSpPr>
          <p:cNvPr id="2426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02756" indent="-270291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081164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513629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1946095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E2079639-00EA-2946-A980-22A4F52CDD04}" type="slidenum">
              <a:rPr lang="en-US" sz="1200"/>
              <a:pPr/>
              <a:t>21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5353385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437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  <p:sp>
        <p:nvSpPr>
          <p:cNvPr id="2437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02756" indent="-270291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081164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513629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1946095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BFB697F5-A315-F041-B8C4-99C16A366FCC}" type="slidenum">
              <a:rPr lang="en-US" sz="1200"/>
              <a:pPr/>
              <a:t>22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7140665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447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  <p:sp>
        <p:nvSpPr>
          <p:cNvPr id="2447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02756" indent="-270291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081164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513629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1946095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0FBBFAD5-CCA3-0F42-843F-EF4AC7B11E7F}" type="slidenum">
              <a:rPr lang="en-US" sz="1200"/>
              <a:pPr/>
              <a:t>23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7640116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457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  <p:sp>
        <p:nvSpPr>
          <p:cNvPr id="2457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02756" indent="-270291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081164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513629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1946095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7F0F7E06-E43F-D843-B430-04C50622FB0C}" type="slidenum">
              <a:rPr lang="en-US" sz="1200"/>
              <a:pPr/>
              <a:t>24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4672348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252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  <p:sp>
        <p:nvSpPr>
          <p:cNvPr id="225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02756" indent="-270291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081164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513629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1946095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275B320B-502F-7F40-87CB-463F81287E11}" type="slidenum">
              <a:rPr lang="en-US" sz="1200"/>
              <a:pPr/>
              <a:t>4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136241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26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  <p:sp>
        <p:nvSpPr>
          <p:cNvPr id="226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02756" indent="-270291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081164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513629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1946095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678899C4-DA74-E643-AA10-AB349161A2A9}" type="slidenum">
              <a:rPr lang="en-US" sz="1200"/>
              <a:pPr/>
              <a:t>5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1562697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273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  <p:sp>
        <p:nvSpPr>
          <p:cNvPr id="2273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02756" indent="-270291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081164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513629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1946095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CBF549A1-640A-4E4B-8320-2032221DA279}" type="slidenum">
              <a:rPr lang="en-US" sz="1200"/>
              <a:pPr/>
              <a:t>6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8458808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28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  <p:sp>
        <p:nvSpPr>
          <p:cNvPr id="228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02756" indent="-270291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081164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513629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1946095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917649A3-0FB7-B046-846E-ABB73A13D931}" type="slidenum">
              <a:rPr lang="en-US" sz="1200"/>
              <a:pPr/>
              <a:t>7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773330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02756" indent="-270291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081164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513629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1946095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A9F01BE5-BD90-7843-A204-A4B78BCCC846}" type="slidenum">
              <a:rPr lang="en-US" sz="1200">
                <a:latin typeface="Arial" charset="0"/>
              </a:rPr>
              <a:pPr eaLnBrk="1" hangingPunct="1"/>
              <a:t>8</a:t>
            </a:fld>
            <a:endParaRPr lang="en-US" sz="1200">
              <a:latin typeface="Arial" charset="0"/>
            </a:endParaRPr>
          </a:p>
        </p:txBody>
      </p:sp>
      <p:sp>
        <p:nvSpPr>
          <p:cNvPr id="229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29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4626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304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  <p:sp>
        <p:nvSpPr>
          <p:cNvPr id="2304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02756" indent="-270291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081164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513629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1946095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A8DA31A0-7EB0-A04A-BE55-FD668C4FCA0B}" type="slidenum">
              <a:rPr lang="en-US" sz="1200"/>
              <a:pPr/>
              <a:t>9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2445558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314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  <p:sp>
        <p:nvSpPr>
          <p:cNvPr id="2314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02756" indent="-270291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081164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513629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1946095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3A7EF76E-9A86-AF49-830D-8C8ED857D846}" type="slidenum">
              <a:rPr lang="en-US" sz="1200"/>
              <a:pPr/>
              <a:t>10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759600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C34FCE-B7D2-4590-945B-8AE8E94F508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BD3C6B-4F97-48B5-8EF8-94CDBC8EE21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C3557B-ED37-45A4-8813-F4C7CE18A85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42E242-B524-4390-90F4-055D0652745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76CFA3-653A-4DFE-BDE6-0366221704A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DC22E4-E95B-4F17-B0BE-145AFA8B422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34AE9A-D3DB-4BC7-9936-A202AF90547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23853C-C783-48FA-8E58-077E0B00AE1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44C24D-5055-4232-A179-3D2AA446D4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C6440A-6F65-4C4E-9911-C0B4BB2C271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640620-1FCE-4B4D-84FC-F5DF05D09FA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43F45A-53C2-4729-AC17-F2D6101BFB4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B28CC9-0D71-4B6B-8E62-2CE911AF62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2558F7-642C-4337-B7E6-735C3D0A71B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91D9F5-4E94-43DF-9FE4-BA95164C429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ADEF40A4-7C53-4B84-8FE8-11FFEBF5D5F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5A122F6A-9311-42DB-B652-17C1CF7F531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068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73DB9C-B8C9-49E4-9DAE-D42957E7460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20F8A3-DA88-4626-B1BE-084A3E9A8CC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88913B-B12B-4B94-8F76-80AD1DCBAAF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D508C9-B745-46F6-B50A-B6964D4134A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BF847B-A609-4349-BC2D-C80E4A4173D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CDABE0-91E8-4C78-8480-FA9437424BD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BC612A-07F5-4AE0-9410-0969B6CBA9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fld id="{6443F24C-5D44-4734-87BD-F0F0E005974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fld id="{3ED6671E-1201-4F2C-99BF-7F851CA9956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5" r:id="rId12"/>
    <p:sldLayoutId id="2147483686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2pPr>
      <a:lvl3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3pPr>
      <a:lvl4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4pPr>
      <a:lvl5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13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22.wmf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24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19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21.wmf"/><Relationship Id="rId4" Type="http://schemas.openxmlformats.org/officeDocument/2006/relationships/image" Target="../media/image18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23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722910" y="1287851"/>
            <a:ext cx="8778240" cy="2023753"/>
          </a:xfrm>
        </p:spPr>
        <p:txBody>
          <a:bodyPr>
            <a:normAutofit/>
          </a:bodyPr>
          <a:lstStyle/>
          <a:p>
            <a:pPr algn="ctr"/>
            <a:r>
              <a:rPr lang="en-US" sz="8000" u="sng" dirty="0" smtClean="0">
                <a:solidFill>
                  <a:schemeClr val="tx1"/>
                </a:solidFill>
                <a:latin typeface="Impact" panose="020B0806030902050204" pitchFamily="34" charset="0"/>
              </a:rPr>
              <a:t>*Optional* </a:t>
            </a:r>
            <a:r>
              <a:rPr lang="en-US" sz="8000" u="sng" dirty="0" smtClean="0">
                <a:solidFill>
                  <a:schemeClr val="tx1"/>
                </a:solidFill>
                <a:latin typeface="Impact" panose="020B0806030902050204" pitchFamily="34" charset="0"/>
              </a:rPr>
              <a:t>– </a:t>
            </a:r>
            <a:r>
              <a:rPr lang="en-US" sz="8000" u="sng" dirty="0" smtClean="0">
                <a:solidFill>
                  <a:schemeClr val="tx1"/>
                </a:solidFill>
                <a:latin typeface="Impact" panose="020B0806030902050204" pitchFamily="34" charset="0"/>
              </a:rPr>
              <a:t>Bonding</a:t>
            </a:r>
            <a:endParaRPr lang="en-US" sz="8000" u="sng" dirty="0">
              <a:solidFill>
                <a:schemeClr val="tx1"/>
              </a:solidFill>
              <a:latin typeface="Impact" panose="020B080603090205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67DC9B-EEAE-F64D-A8B6-FF023D9B83FE}"/>
              </a:ext>
            </a:extLst>
          </p:cNvPr>
          <p:cNvSpPr txBox="1"/>
          <p:nvPr/>
        </p:nvSpPr>
        <p:spPr>
          <a:xfrm>
            <a:off x="609600" y="3311604"/>
            <a:ext cx="1097279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Molecular Orbital Theory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33CC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830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Picture 2"/>
          <p:cNvSpPr>
            <a:spLocks noChangeAspect="1"/>
          </p:cNvSpPr>
          <p:nvPr/>
        </p:nvSpPr>
        <p:spPr bwMode="auto">
          <a:xfrm>
            <a:off x="1828800" y="931864"/>
            <a:ext cx="8534400" cy="551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15715" name="Picture 4" descr="10_Pg463_UnFigure_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92"/>
          <a:stretch>
            <a:fillRect/>
          </a:stretch>
        </p:blipFill>
        <p:spPr bwMode="auto">
          <a:xfrm>
            <a:off x="1811594" y="1230467"/>
            <a:ext cx="8534400" cy="521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716" name="Title 1"/>
          <p:cNvSpPr>
            <a:spLocks noGrp="1"/>
          </p:cNvSpPr>
          <p:nvPr>
            <p:ph type="title"/>
          </p:nvPr>
        </p:nvSpPr>
        <p:spPr>
          <a:xfrm>
            <a:off x="58994" y="285991"/>
            <a:ext cx="11582400" cy="707886"/>
          </a:xfrm>
          <a:solidFill>
            <a:srgbClr val="FFFFFF"/>
          </a:solidFill>
          <a:ln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45720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4000" u="sng" dirty="0">
                <a:effectLst/>
                <a:latin typeface="Arial" charset="0"/>
                <a:ea typeface="MS PGothic" charset="0"/>
                <a:cs typeface="Times New Roman" charset="0"/>
              </a:rPr>
              <a:t>Period Two </a:t>
            </a:r>
            <a:r>
              <a:rPr lang="en-US" sz="4000" u="sng" dirty="0" err="1">
                <a:effectLst/>
                <a:latin typeface="Arial" charset="0"/>
                <a:ea typeface="MS PGothic" charset="0"/>
                <a:cs typeface="Times New Roman" charset="0"/>
              </a:rPr>
              <a:t>Homonuclear</a:t>
            </a:r>
            <a:r>
              <a:rPr lang="en-US" sz="4000" u="sng" dirty="0">
                <a:effectLst/>
                <a:latin typeface="Arial" charset="0"/>
                <a:ea typeface="MS PGothic" charset="0"/>
                <a:cs typeface="Times New Roman" charset="0"/>
              </a:rPr>
              <a:t> Diatomic Molecules </a:t>
            </a: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33CC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29674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Title 1"/>
          <p:cNvSpPr>
            <a:spLocks noGrp="1"/>
          </p:cNvSpPr>
          <p:nvPr>
            <p:ph type="title"/>
          </p:nvPr>
        </p:nvSpPr>
        <p:spPr>
          <a:xfrm>
            <a:off x="0" y="222249"/>
            <a:ext cx="9144000" cy="769441"/>
          </a:xfrm>
          <a:solidFill>
            <a:srgbClr val="FFFFFF"/>
          </a:solidFill>
          <a:ln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45720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4400" u="sng" dirty="0">
                <a:effectLst/>
                <a:latin typeface="Arial" charset="0"/>
                <a:ea typeface="MS PGothic" charset="0"/>
                <a:cs typeface="Times New Roman" charset="0"/>
              </a:rPr>
              <a:t>Interaction of </a:t>
            </a:r>
            <a:r>
              <a:rPr lang="en-US" sz="4400" i="1" u="sng" dirty="0">
                <a:effectLst/>
                <a:latin typeface="Arial" charset="0"/>
                <a:ea typeface="MS PGothic" charset="0"/>
                <a:cs typeface="Times New Roman" charset="0"/>
              </a:rPr>
              <a:t>p</a:t>
            </a:r>
            <a:r>
              <a:rPr lang="en-US" sz="4400" u="sng" dirty="0">
                <a:effectLst/>
                <a:latin typeface="Arial" charset="0"/>
                <a:ea typeface="MS PGothic" charset="0"/>
                <a:cs typeface="Times New Roman" charset="0"/>
              </a:rPr>
              <a:t> Orbitals</a:t>
            </a:r>
          </a:p>
        </p:txBody>
      </p:sp>
      <p:sp>
        <p:nvSpPr>
          <p:cNvPr id="116739" name="Picture 2"/>
          <p:cNvSpPr>
            <a:spLocks noChangeAspect="1"/>
          </p:cNvSpPr>
          <p:nvPr/>
        </p:nvSpPr>
        <p:spPr bwMode="auto">
          <a:xfrm>
            <a:off x="1828800" y="931864"/>
            <a:ext cx="8534400" cy="551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16740" name="Picture 2" descr="10_Pg464_UnFigure_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06"/>
          <a:stretch>
            <a:fillRect/>
          </a:stretch>
        </p:blipFill>
        <p:spPr bwMode="auto">
          <a:xfrm>
            <a:off x="1447800" y="1441450"/>
            <a:ext cx="8534400" cy="397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33CC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99473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Title 1"/>
          <p:cNvSpPr>
            <a:spLocks noGrp="1"/>
          </p:cNvSpPr>
          <p:nvPr>
            <p:ph type="title"/>
          </p:nvPr>
        </p:nvSpPr>
        <p:spPr>
          <a:xfrm>
            <a:off x="0" y="221008"/>
            <a:ext cx="9144000" cy="769441"/>
          </a:xfrm>
          <a:solidFill>
            <a:srgbClr val="FFFFFF"/>
          </a:solidFill>
          <a:ln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45720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4400" u="sng">
                <a:effectLst/>
                <a:latin typeface="Arial" charset="0"/>
                <a:ea typeface="MS PGothic" charset="0"/>
                <a:cs typeface="Times New Roman" charset="0"/>
              </a:rPr>
              <a:t>Interaction of </a:t>
            </a:r>
            <a:r>
              <a:rPr lang="en-US" sz="4400" i="1" u="sng">
                <a:effectLst/>
                <a:latin typeface="Arial" charset="0"/>
                <a:ea typeface="MS PGothic" charset="0"/>
                <a:cs typeface="Times New Roman" charset="0"/>
              </a:rPr>
              <a:t>p</a:t>
            </a:r>
            <a:r>
              <a:rPr lang="en-US" sz="4400" u="sng">
                <a:effectLst/>
                <a:latin typeface="Arial" charset="0"/>
                <a:ea typeface="MS PGothic" charset="0"/>
                <a:cs typeface="Times New Roman" charset="0"/>
              </a:rPr>
              <a:t> Orbitals</a:t>
            </a:r>
          </a:p>
        </p:txBody>
      </p:sp>
      <p:sp>
        <p:nvSpPr>
          <p:cNvPr id="117763" name="Picture 2"/>
          <p:cNvSpPr>
            <a:spLocks noChangeAspect="1"/>
          </p:cNvSpPr>
          <p:nvPr/>
        </p:nvSpPr>
        <p:spPr bwMode="auto">
          <a:xfrm>
            <a:off x="1828800" y="931864"/>
            <a:ext cx="8534400" cy="551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17764" name="Picture 2" descr="10_Pg464_UnFigure_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18"/>
          <a:stretch>
            <a:fillRect/>
          </a:stretch>
        </p:blipFill>
        <p:spPr bwMode="auto">
          <a:xfrm>
            <a:off x="2216150" y="1151556"/>
            <a:ext cx="7308850" cy="528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33CC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65126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Title 1"/>
          <p:cNvSpPr>
            <a:spLocks noGrp="1"/>
          </p:cNvSpPr>
          <p:nvPr>
            <p:ph type="title"/>
          </p:nvPr>
        </p:nvSpPr>
        <p:spPr>
          <a:xfrm>
            <a:off x="0" y="231230"/>
            <a:ext cx="9144000" cy="769441"/>
          </a:xfrm>
          <a:solidFill>
            <a:srgbClr val="FFFFFF"/>
          </a:solidFill>
          <a:ln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45720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4400" u="sng" dirty="0">
                <a:effectLst/>
                <a:latin typeface="Arial" charset="0"/>
                <a:ea typeface="MS PGothic" charset="0"/>
                <a:cs typeface="Times New Roman" charset="0"/>
              </a:rPr>
              <a:t>Interaction of </a:t>
            </a:r>
            <a:r>
              <a:rPr lang="en-US" sz="4400" i="1" u="sng" dirty="0">
                <a:effectLst/>
                <a:latin typeface="Arial" charset="0"/>
                <a:ea typeface="MS PGothic" charset="0"/>
                <a:cs typeface="Times New Roman" charset="0"/>
              </a:rPr>
              <a:t>p</a:t>
            </a:r>
            <a:r>
              <a:rPr lang="en-US" sz="4400" u="sng" dirty="0">
                <a:effectLst/>
                <a:latin typeface="Arial" charset="0"/>
                <a:ea typeface="MS PGothic" charset="0"/>
                <a:cs typeface="Times New Roman" charset="0"/>
              </a:rPr>
              <a:t> Orbitals</a:t>
            </a:r>
          </a:p>
        </p:txBody>
      </p:sp>
      <p:sp>
        <p:nvSpPr>
          <p:cNvPr id="118787" name="Picture 2"/>
          <p:cNvSpPr>
            <a:spLocks noChangeAspect="1"/>
          </p:cNvSpPr>
          <p:nvPr/>
        </p:nvSpPr>
        <p:spPr bwMode="auto">
          <a:xfrm>
            <a:off x="1828800" y="931864"/>
            <a:ext cx="8534400" cy="551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18788" name="Picture 2" descr="10_Pg465_UnFigure_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88"/>
          <a:stretch>
            <a:fillRect/>
          </a:stretch>
        </p:blipFill>
        <p:spPr bwMode="auto">
          <a:xfrm>
            <a:off x="1835150" y="1231900"/>
            <a:ext cx="8534400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33CC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7633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Picture 2"/>
          <p:cNvSpPr>
            <a:spLocks noChangeAspect="1"/>
          </p:cNvSpPr>
          <p:nvPr/>
        </p:nvSpPr>
        <p:spPr bwMode="auto">
          <a:xfrm>
            <a:off x="1828800" y="931864"/>
            <a:ext cx="8534400" cy="551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19811" name="Picture 4" descr="10_Pg465_UnFigure_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85"/>
          <a:stretch>
            <a:fillRect/>
          </a:stretch>
        </p:blipFill>
        <p:spPr bwMode="auto">
          <a:xfrm>
            <a:off x="2387600" y="495301"/>
            <a:ext cx="7327900" cy="564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33CC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79098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Title 1"/>
          <p:cNvSpPr>
            <a:spLocks noGrp="1"/>
          </p:cNvSpPr>
          <p:nvPr>
            <p:ph type="title"/>
          </p:nvPr>
        </p:nvSpPr>
        <p:spPr>
          <a:xfrm>
            <a:off x="76201" y="221008"/>
            <a:ext cx="9144000" cy="769441"/>
          </a:xfrm>
          <a:solidFill>
            <a:srgbClr val="FFFFFF"/>
          </a:solidFill>
          <a:ln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45720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4400" u="sng" dirty="0" smtClean="0">
                <a:effectLst/>
                <a:latin typeface="Arial" charset="0"/>
                <a:ea typeface="MS PGothic" charset="0"/>
                <a:cs typeface="Times New Roman" charset="0"/>
              </a:rPr>
              <a:t>Diatomic O</a:t>
            </a:r>
            <a:r>
              <a:rPr lang="en-US" sz="4400" u="sng" baseline="-25000" dirty="0" smtClean="0">
                <a:effectLst/>
                <a:latin typeface="Arial" charset="0"/>
                <a:ea typeface="MS PGothic" charset="0"/>
                <a:cs typeface="Times New Roman" charset="0"/>
              </a:rPr>
              <a:t>2</a:t>
            </a:r>
            <a:endParaRPr lang="en-US" sz="4400" u="sng" baseline="-25000" dirty="0">
              <a:effectLst/>
              <a:latin typeface="Arial" charset="0"/>
              <a:ea typeface="MS PGothic" charset="0"/>
              <a:cs typeface="Times New Roman" charset="0"/>
            </a:endParaRPr>
          </a:p>
        </p:txBody>
      </p:sp>
      <p:sp>
        <p:nvSpPr>
          <p:cNvPr id="120835" name="Picture 2"/>
          <p:cNvSpPr>
            <a:spLocks noChangeAspect="1"/>
          </p:cNvSpPr>
          <p:nvPr/>
        </p:nvSpPr>
        <p:spPr bwMode="auto">
          <a:xfrm>
            <a:off x="1828800" y="931864"/>
            <a:ext cx="8534400" cy="551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836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019349"/>
            <a:ext cx="10210800" cy="2146299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>
                <a:latin typeface="Arial" charset="0"/>
                <a:ea typeface="MS PGothic" charset="0"/>
              </a:rPr>
              <a:t>Dioxygen is paramagnetic.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>
                <a:latin typeface="Arial" charset="0"/>
                <a:ea typeface="MS PGothic" charset="0"/>
              </a:rPr>
              <a:t>Paramagnetic material has unpaired electrons.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>
                <a:latin typeface="Arial" charset="0"/>
                <a:ea typeface="MS PGothic" charset="0"/>
              </a:rPr>
              <a:t>Neither Lewis theory nor valence bond theory predict this result.</a:t>
            </a:r>
          </a:p>
        </p:txBody>
      </p:sp>
      <p:pic>
        <p:nvPicPr>
          <p:cNvPr id="120837" name="Picture 1" descr="10_Pg467_UnFigure_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91"/>
          <a:stretch>
            <a:fillRect/>
          </a:stretch>
        </p:blipFill>
        <p:spPr bwMode="auto">
          <a:xfrm>
            <a:off x="2887664" y="3521076"/>
            <a:ext cx="6332537" cy="287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33CC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34228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Title 1"/>
          <p:cNvSpPr>
            <a:spLocks noGrp="1"/>
          </p:cNvSpPr>
          <p:nvPr>
            <p:ph type="title"/>
          </p:nvPr>
        </p:nvSpPr>
        <p:spPr>
          <a:xfrm>
            <a:off x="-31955" y="208459"/>
            <a:ext cx="11734800" cy="769441"/>
          </a:xfrm>
          <a:solidFill>
            <a:srgbClr val="FFFFFF"/>
          </a:solidFill>
          <a:ln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45720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4400" u="sng" dirty="0">
                <a:effectLst/>
                <a:latin typeface="Arial" charset="0"/>
                <a:ea typeface="MS PGothic" charset="0"/>
                <a:cs typeface="Times New Roman" charset="0"/>
              </a:rPr>
              <a:t>O</a:t>
            </a:r>
            <a:r>
              <a:rPr lang="en-US" sz="4400" u="sng" baseline="-25000" dirty="0">
                <a:effectLst/>
                <a:latin typeface="Arial" charset="0"/>
                <a:ea typeface="MS PGothic" charset="0"/>
                <a:cs typeface="Times New Roman" charset="0"/>
              </a:rPr>
              <a:t>2 </a:t>
            </a:r>
            <a:r>
              <a:rPr lang="en-US" sz="4400" u="sng" dirty="0">
                <a:effectLst/>
                <a:latin typeface="Arial" charset="0"/>
                <a:ea typeface="MS PGothic" charset="0"/>
                <a:cs typeface="Times New Roman" charset="0"/>
              </a:rPr>
              <a:t>as Described by Lewis and VB Theory</a:t>
            </a:r>
          </a:p>
        </p:txBody>
      </p:sp>
      <p:sp>
        <p:nvSpPr>
          <p:cNvPr id="121859" name="Picture 2"/>
          <p:cNvSpPr>
            <a:spLocks noChangeAspect="1"/>
          </p:cNvSpPr>
          <p:nvPr/>
        </p:nvSpPr>
        <p:spPr bwMode="auto">
          <a:xfrm>
            <a:off x="1828800" y="931864"/>
            <a:ext cx="8534400" cy="551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1860" name="Picture 2" descr="10_Pg467_UnFigure_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98"/>
          <a:stretch>
            <a:fillRect/>
          </a:stretch>
        </p:blipFill>
        <p:spPr bwMode="auto">
          <a:xfrm>
            <a:off x="1835150" y="1955800"/>
            <a:ext cx="8534400" cy="359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33CC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07026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Title 1"/>
          <p:cNvSpPr>
            <a:spLocks noGrp="1"/>
          </p:cNvSpPr>
          <p:nvPr>
            <p:ph type="title"/>
          </p:nvPr>
        </p:nvSpPr>
        <p:spPr>
          <a:xfrm>
            <a:off x="25400" y="162423"/>
            <a:ext cx="12192000" cy="707886"/>
          </a:xfrm>
          <a:solidFill>
            <a:srgbClr val="FFFFFF"/>
          </a:solidFill>
          <a:ln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45720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4000" u="sng" dirty="0" err="1">
                <a:effectLst/>
                <a:latin typeface="Arial" charset="0"/>
                <a:ea typeface="MS PGothic" charset="0"/>
                <a:cs typeface="Times New Roman" charset="0"/>
              </a:rPr>
              <a:t>Heteronuclear</a:t>
            </a:r>
            <a:r>
              <a:rPr lang="en-US" sz="4000" u="sng" dirty="0">
                <a:effectLst/>
                <a:latin typeface="Arial" charset="0"/>
                <a:ea typeface="MS PGothic" charset="0"/>
                <a:cs typeface="Times New Roman" charset="0"/>
              </a:rPr>
              <a:t> Diatomic Molecules and Ions</a:t>
            </a:r>
          </a:p>
        </p:txBody>
      </p:sp>
      <p:sp>
        <p:nvSpPr>
          <p:cNvPr id="122883" name="Picture 2"/>
          <p:cNvSpPr>
            <a:spLocks noChangeAspect="1"/>
          </p:cNvSpPr>
          <p:nvPr/>
        </p:nvSpPr>
        <p:spPr bwMode="auto">
          <a:xfrm>
            <a:off x="1828800" y="931864"/>
            <a:ext cx="8534400" cy="551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88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32732"/>
            <a:ext cx="11277600" cy="4622800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MS PGothic" charset="0"/>
              </a:rPr>
              <a:t>When the combining atomic orbitals are identical and of equal energy, the contribution of each atomic orbital to the molecular orbital is equal.</a:t>
            </a:r>
          </a:p>
          <a:p>
            <a:pPr eaLnBrk="1" hangingPunct="1"/>
            <a:r>
              <a:rPr lang="en-US" dirty="0">
                <a:latin typeface="Arial" charset="0"/>
                <a:ea typeface="MS PGothic" charset="0"/>
              </a:rPr>
              <a:t>When the combining atomic orbitals</a:t>
            </a:r>
            <a:br>
              <a:rPr lang="en-US" dirty="0">
                <a:latin typeface="Arial" charset="0"/>
                <a:ea typeface="MS PGothic" charset="0"/>
              </a:rPr>
            </a:br>
            <a:r>
              <a:rPr lang="en-US" dirty="0">
                <a:latin typeface="Arial" charset="0"/>
                <a:ea typeface="MS PGothic" charset="0"/>
              </a:rPr>
              <a:t>are different types and energies, the</a:t>
            </a:r>
            <a:br>
              <a:rPr lang="en-US" dirty="0">
                <a:latin typeface="Arial" charset="0"/>
                <a:ea typeface="MS PGothic" charset="0"/>
              </a:rPr>
            </a:br>
            <a:r>
              <a:rPr lang="en-US" dirty="0">
                <a:latin typeface="Arial" charset="0"/>
                <a:ea typeface="MS PGothic" charset="0"/>
              </a:rPr>
              <a:t>atomic orbital closest in energy to the molecular orbital contributes more to</a:t>
            </a:r>
            <a:br>
              <a:rPr lang="en-US" dirty="0">
                <a:latin typeface="Arial" charset="0"/>
                <a:ea typeface="MS PGothic" charset="0"/>
              </a:rPr>
            </a:br>
            <a:r>
              <a:rPr lang="en-US" dirty="0">
                <a:latin typeface="Arial" charset="0"/>
                <a:ea typeface="MS PGothic" charset="0"/>
              </a:rPr>
              <a:t>the molecular orbital.</a:t>
            </a: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33CC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54869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Title 1"/>
          <p:cNvSpPr>
            <a:spLocks noGrp="1"/>
          </p:cNvSpPr>
          <p:nvPr>
            <p:ph type="title"/>
          </p:nvPr>
        </p:nvSpPr>
        <p:spPr>
          <a:xfrm>
            <a:off x="-4916" y="260797"/>
            <a:ext cx="11658600" cy="707886"/>
          </a:xfrm>
          <a:solidFill>
            <a:srgbClr val="FFFFFF"/>
          </a:solidFill>
          <a:ln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45720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4000" u="sng" dirty="0" err="1">
                <a:effectLst/>
                <a:latin typeface="Arial" charset="0"/>
                <a:ea typeface="MS PGothic" charset="0"/>
                <a:cs typeface="Times New Roman" charset="0"/>
              </a:rPr>
              <a:t>Heteronuclear</a:t>
            </a:r>
            <a:r>
              <a:rPr lang="en-US" sz="4000" u="sng" dirty="0">
                <a:effectLst/>
                <a:latin typeface="Arial" charset="0"/>
                <a:ea typeface="MS PGothic" charset="0"/>
                <a:cs typeface="Times New Roman" charset="0"/>
              </a:rPr>
              <a:t> Diatomic Molecules and Ions</a:t>
            </a:r>
          </a:p>
        </p:txBody>
      </p:sp>
      <p:sp>
        <p:nvSpPr>
          <p:cNvPr id="123907" name="Picture 2"/>
          <p:cNvSpPr>
            <a:spLocks noChangeAspect="1"/>
          </p:cNvSpPr>
          <p:nvPr/>
        </p:nvSpPr>
        <p:spPr bwMode="auto">
          <a:xfrm>
            <a:off x="1828800" y="931864"/>
            <a:ext cx="8534400" cy="551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908" name="Rectangle 3"/>
          <p:cNvSpPr>
            <a:spLocks noGrp="1" noChangeArrowheads="1"/>
          </p:cNvSpPr>
          <p:nvPr>
            <p:ph idx="1"/>
          </p:nvPr>
        </p:nvSpPr>
        <p:spPr>
          <a:xfrm>
            <a:off x="538316" y="1195067"/>
            <a:ext cx="8834284" cy="4419600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MS PGothic" charset="0"/>
              </a:rPr>
              <a:t>The more electronegative an atom is, the lower in energy are its orbitals.</a:t>
            </a:r>
          </a:p>
          <a:p>
            <a:pPr eaLnBrk="1" hangingPunct="1"/>
            <a:r>
              <a:rPr lang="en-US" dirty="0">
                <a:latin typeface="Arial" charset="0"/>
                <a:ea typeface="MS PGothic" charset="0"/>
              </a:rPr>
              <a:t>Lower energy atomic orbitals contribute more to the bonding </a:t>
            </a:r>
            <a:r>
              <a:rPr lang="en-US" dirty="0" err="1">
                <a:latin typeface="Arial" charset="0"/>
                <a:ea typeface="MS PGothic" charset="0"/>
              </a:rPr>
              <a:t>MOs.</a:t>
            </a:r>
            <a:endParaRPr lang="en-US" dirty="0">
              <a:latin typeface="Arial" charset="0"/>
              <a:ea typeface="MS PGothic" charset="0"/>
            </a:endParaRPr>
          </a:p>
          <a:p>
            <a:pPr eaLnBrk="1" hangingPunct="1"/>
            <a:r>
              <a:rPr lang="en-US" dirty="0">
                <a:latin typeface="Arial" charset="0"/>
                <a:ea typeface="MS PGothic" charset="0"/>
              </a:rPr>
              <a:t>Higher energy atomic orbitals contribute more to the </a:t>
            </a:r>
            <a:r>
              <a:rPr lang="en-US" dirty="0" err="1">
                <a:latin typeface="Arial" charset="0"/>
                <a:ea typeface="MS PGothic" charset="0"/>
              </a:rPr>
              <a:t>antibonding</a:t>
            </a:r>
            <a:r>
              <a:rPr lang="en-US" dirty="0">
                <a:latin typeface="Arial" charset="0"/>
                <a:ea typeface="MS PGothic" charset="0"/>
              </a:rPr>
              <a:t> </a:t>
            </a:r>
            <a:r>
              <a:rPr lang="en-US" dirty="0" err="1">
                <a:latin typeface="Arial" charset="0"/>
                <a:ea typeface="MS PGothic" charset="0"/>
              </a:rPr>
              <a:t>MOs.</a:t>
            </a:r>
            <a:endParaRPr lang="en-US" dirty="0">
              <a:latin typeface="Arial" charset="0"/>
              <a:ea typeface="MS PGothic" charset="0"/>
            </a:endParaRPr>
          </a:p>
          <a:p>
            <a:pPr eaLnBrk="1" hangingPunct="1"/>
            <a:r>
              <a:rPr lang="en-US" dirty="0">
                <a:latin typeface="Arial" charset="0"/>
                <a:ea typeface="MS PGothic" charset="0"/>
              </a:rPr>
              <a:t>Nonbonding MOs remain localized on the atom donating its atomic orbitals.</a:t>
            </a: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33CC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35383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Title 1"/>
          <p:cNvSpPr>
            <a:spLocks noGrp="1"/>
          </p:cNvSpPr>
          <p:nvPr>
            <p:ph type="title"/>
          </p:nvPr>
        </p:nvSpPr>
        <p:spPr>
          <a:xfrm>
            <a:off x="0" y="285533"/>
            <a:ext cx="12192000" cy="646331"/>
          </a:xfrm>
          <a:solidFill>
            <a:srgbClr val="FFFFFF"/>
          </a:solidFill>
          <a:ln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45720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u="sng" dirty="0">
                <a:effectLst/>
                <a:latin typeface="Arial" charset="0"/>
                <a:ea typeface="MS PGothic" charset="0"/>
                <a:cs typeface="Times New Roman" charset="0"/>
              </a:rPr>
              <a:t>Second-Period </a:t>
            </a:r>
            <a:r>
              <a:rPr lang="en-US" u="sng" dirty="0" err="1">
                <a:effectLst/>
                <a:latin typeface="Arial" charset="0"/>
                <a:ea typeface="MS PGothic" charset="0"/>
                <a:cs typeface="Times New Roman" charset="0"/>
              </a:rPr>
              <a:t>Heteronuclear</a:t>
            </a:r>
            <a:r>
              <a:rPr lang="en-US" u="sng" dirty="0">
                <a:effectLst/>
                <a:latin typeface="Arial" charset="0"/>
                <a:ea typeface="MS PGothic" charset="0"/>
                <a:cs typeface="Times New Roman" charset="0"/>
              </a:rPr>
              <a:t> Diatomic Molecules</a:t>
            </a:r>
          </a:p>
        </p:txBody>
      </p:sp>
      <p:sp>
        <p:nvSpPr>
          <p:cNvPr id="124931" name="Picture 2"/>
          <p:cNvSpPr>
            <a:spLocks noChangeAspect="1"/>
          </p:cNvSpPr>
          <p:nvPr/>
        </p:nvSpPr>
        <p:spPr bwMode="auto">
          <a:xfrm>
            <a:off x="1828800" y="931864"/>
            <a:ext cx="8534400" cy="551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4932" name="Picture 2" descr="10_Pg469_UnFigure_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79"/>
          <a:stretch>
            <a:fillRect/>
          </a:stretch>
        </p:blipFill>
        <p:spPr bwMode="auto">
          <a:xfrm>
            <a:off x="3886201" y="1231900"/>
            <a:ext cx="4321175" cy="527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33CC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13087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Title 1"/>
          <p:cNvSpPr>
            <a:spLocks noGrp="1"/>
          </p:cNvSpPr>
          <p:nvPr>
            <p:ph type="title"/>
          </p:nvPr>
        </p:nvSpPr>
        <p:spPr>
          <a:xfrm>
            <a:off x="0" y="256630"/>
            <a:ext cx="9144000" cy="769441"/>
          </a:xfrm>
          <a:solidFill>
            <a:srgbClr val="FFFFFF"/>
          </a:solidFill>
          <a:ln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45720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4400" u="sng" dirty="0">
                <a:effectLst/>
                <a:latin typeface="Arial" charset="0"/>
                <a:ea typeface="MS PGothic" charset="0"/>
                <a:cs typeface="Times New Roman" charset="0"/>
              </a:rPr>
              <a:t>Molecular Orbital (MO) Theory</a:t>
            </a:r>
          </a:p>
        </p:txBody>
      </p:sp>
      <p:sp>
        <p:nvSpPr>
          <p:cNvPr id="107523" name="Picture 3"/>
          <p:cNvSpPr>
            <a:spLocks noChangeAspect="1"/>
          </p:cNvSpPr>
          <p:nvPr/>
        </p:nvSpPr>
        <p:spPr bwMode="auto">
          <a:xfrm>
            <a:off x="5972176" y="641351"/>
            <a:ext cx="4251325" cy="589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524" name="Rectangle 3"/>
          <p:cNvSpPr>
            <a:spLocks noGrp="1" noChangeArrowheads="1"/>
          </p:cNvSpPr>
          <p:nvPr>
            <p:ph idx="1"/>
          </p:nvPr>
        </p:nvSpPr>
        <p:spPr>
          <a:xfrm>
            <a:off x="409576" y="1082367"/>
            <a:ext cx="11125200" cy="4693265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MS PGothic" charset="0"/>
              </a:rPr>
              <a:t>In MO theory, we apply Schrödinger</a:t>
            </a:r>
            <a:r>
              <a:rPr lang="en-US" altLang="ja-JP" dirty="0">
                <a:latin typeface="Arial" charset="0"/>
                <a:ea typeface="MS PGothic" charset="0"/>
              </a:rPr>
              <a:t>’s wave equation to the molecule to calculate a set of </a:t>
            </a:r>
            <a:r>
              <a:rPr lang="en-US" altLang="ja-JP" b="1" dirty="0">
                <a:solidFill>
                  <a:srgbClr val="0070C0"/>
                </a:solidFill>
                <a:latin typeface="Arial" charset="0"/>
                <a:ea typeface="MS PGothic" charset="0"/>
              </a:rPr>
              <a:t>molecular orbitals</a:t>
            </a:r>
            <a:r>
              <a:rPr lang="en-US" altLang="ja-JP" dirty="0">
                <a:latin typeface="Arial" charset="0"/>
                <a:ea typeface="MS PGothic" charset="0"/>
              </a:rPr>
              <a:t>.</a:t>
            </a:r>
          </a:p>
          <a:p>
            <a:pPr lvl="1" eaLnBrk="1" hangingPunct="1"/>
            <a:r>
              <a:rPr lang="en-US" sz="2400" dirty="0">
                <a:latin typeface="Arial" charset="0"/>
                <a:ea typeface="MS PGothic" charset="0"/>
              </a:rPr>
              <a:t>In practice, the equation solution is estimated. </a:t>
            </a:r>
          </a:p>
          <a:p>
            <a:pPr lvl="1" eaLnBrk="1" hangingPunct="1"/>
            <a:r>
              <a:rPr lang="en-US" sz="2400" dirty="0">
                <a:latin typeface="Arial" charset="0"/>
                <a:ea typeface="MS PGothic" charset="0"/>
              </a:rPr>
              <a:t>We start with good guesses from our experience as to what the orbital should look like. </a:t>
            </a:r>
          </a:p>
          <a:p>
            <a:pPr lvl="1" eaLnBrk="1" hangingPunct="1"/>
            <a:r>
              <a:rPr lang="en-US" sz="2400" dirty="0">
                <a:latin typeface="Arial" charset="0"/>
                <a:ea typeface="MS PGothic" charset="0"/>
              </a:rPr>
              <a:t>Then we test and tweak the estimate until the energy of the orbital is minimized.</a:t>
            </a:r>
          </a:p>
          <a:p>
            <a:pPr eaLnBrk="1" hangingPunct="1"/>
            <a:r>
              <a:rPr lang="en-US" dirty="0">
                <a:latin typeface="Arial" charset="0"/>
                <a:ea typeface="MS PGothic" charset="0"/>
              </a:rPr>
              <a:t>In this treatment, the electrons belong to the whole molecule, so the orbitals belong to the whole molecule.</a:t>
            </a:r>
          </a:p>
          <a:p>
            <a:pPr lvl="1" eaLnBrk="1" hangingPunct="1"/>
            <a:r>
              <a:rPr lang="en-US" sz="2400" dirty="0">
                <a:latin typeface="Arial" charset="0"/>
                <a:ea typeface="MS PGothic" charset="0"/>
              </a:rPr>
              <a:t>Delocalization</a:t>
            </a: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33CC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00273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5" name="Title 1"/>
          <p:cNvSpPr>
            <a:spLocks noGrp="1"/>
          </p:cNvSpPr>
          <p:nvPr>
            <p:ph type="title"/>
          </p:nvPr>
        </p:nvSpPr>
        <p:spPr>
          <a:xfrm>
            <a:off x="0" y="400870"/>
            <a:ext cx="9144000" cy="769441"/>
          </a:xfrm>
          <a:solidFill>
            <a:srgbClr val="FFFFFF"/>
          </a:solidFill>
          <a:ln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45720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4400" u="sng" dirty="0" smtClean="0">
                <a:effectLst/>
                <a:latin typeface="Arial" charset="0"/>
                <a:ea typeface="MS PGothic" charset="0"/>
                <a:cs typeface="Times New Roman" charset="0"/>
              </a:rPr>
              <a:t>NO example</a:t>
            </a:r>
            <a:endParaRPr lang="en-US" sz="4400" u="sng" dirty="0">
              <a:effectLst/>
              <a:latin typeface="Arial" charset="0"/>
              <a:ea typeface="MS PGothic" charset="0"/>
              <a:cs typeface="Times New Roman" charset="0"/>
            </a:endParaRPr>
          </a:p>
        </p:txBody>
      </p:sp>
      <p:sp>
        <p:nvSpPr>
          <p:cNvPr id="125956" name="Picture 2"/>
          <p:cNvSpPr>
            <a:spLocks noChangeAspect="1"/>
          </p:cNvSpPr>
          <p:nvPr/>
        </p:nvSpPr>
        <p:spPr bwMode="auto">
          <a:xfrm>
            <a:off x="1828800" y="931864"/>
            <a:ext cx="8534400" cy="551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957" name="Rectangle 3"/>
          <p:cNvSpPr>
            <a:spLocks noGrp="1" noChangeArrowheads="1"/>
          </p:cNvSpPr>
          <p:nvPr>
            <p:ph idx="1"/>
          </p:nvPr>
        </p:nvSpPr>
        <p:spPr>
          <a:xfrm>
            <a:off x="1828800" y="4711701"/>
            <a:ext cx="8458200" cy="1668463"/>
          </a:xfrm>
        </p:spPr>
        <p:txBody>
          <a:bodyPr/>
          <a:lstStyle/>
          <a:p>
            <a:pPr marL="0" indent="0" algn="ctr">
              <a:buNone/>
            </a:pPr>
            <a:r>
              <a:rPr lang="en-US" i="1">
                <a:latin typeface="Symbol" charset="0"/>
                <a:ea typeface="MS PGothic" charset="0"/>
              </a:rPr>
              <a:t>s</a:t>
            </a:r>
            <a:r>
              <a:rPr lang="en-US" baseline="-25000">
                <a:latin typeface="Arial" charset="0"/>
                <a:ea typeface="MS PGothic" charset="0"/>
              </a:rPr>
              <a:t>2</a:t>
            </a:r>
            <a:r>
              <a:rPr lang="en-US" i="1" baseline="-25000">
                <a:latin typeface="Arial" charset="0"/>
                <a:ea typeface="MS PGothic" charset="0"/>
              </a:rPr>
              <a:t>s</a:t>
            </a:r>
            <a:r>
              <a:rPr lang="en-US" baseline="-25000">
                <a:latin typeface="Arial" charset="0"/>
                <a:ea typeface="MS PGothic" charset="0"/>
              </a:rPr>
              <a:t> </a:t>
            </a:r>
            <a:r>
              <a:rPr lang="en-US">
                <a:latin typeface="Arial" charset="0"/>
                <a:ea typeface="MS PGothic" charset="0"/>
              </a:rPr>
              <a:t>bonding MO</a:t>
            </a:r>
          </a:p>
          <a:p>
            <a:pPr marL="0" indent="0" algn="ctr">
              <a:buNone/>
            </a:pPr>
            <a:r>
              <a:rPr lang="en-US">
                <a:latin typeface="Arial" charset="0"/>
                <a:ea typeface="MS PGothic" charset="0"/>
              </a:rPr>
              <a:t>shows more electron density near O because it is mostly O</a:t>
            </a:r>
            <a:r>
              <a:rPr lang="en-US" altLang="ja-JP">
                <a:latin typeface="Arial" charset="0"/>
                <a:ea typeface="MS PGothic" charset="0"/>
              </a:rPr>
              <a:t>’s 2</a:t>
            </a:r>
            <a:r>
              <a:rPr lang="en-US" altLang="ja-JP" i="1">
                <a:latin typeface="Arial" charset="0"/>
                <a:ea typeface="MS PGothic" charset="0"/>
              </a:rPr>
              <a:t>s</a:t>
            </a:r>
            <a:r>
              <a:rPr lang="en-US" altLang="ja-JP">
                <a:latin typeface="Arial" charset="0"/>
                <a:ea typeface="MS PGothic" charset="0"/>
              </a:rPr>
              <a:t> atomic orbital.</a:t>
            </a:r>
            <a:endParaRPr lang="en-US">
              <a:latin typeface="Arial" charset="0"/>
              <a:ea typeface="MS PGothic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33CC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7" name="Picture 1" descr="10_16_Figur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41"/>
          <a:stretch>
            <a:fillRect/>
          </a:stretch>
        </p:blipFill>
        <p:spPr bwMode="auto">
          <a:xfrm>
            <a:off x="3730626" y="1170310"/>
            <a:ext cx="4227477" cy="3414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78812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Title 1"/>
          <p:cNvSpPr>
            <a:spLocks noGrp="1"/>
          </p:cNvSpPr>
          <p:nvPr>
            <p:ph type="title"/>
          </p:nvPr>
        </p:nvSpPr>
        <p:spPr>
          <a:xfrm>
            <a:off x="0" y="162423"/>
            <a:ext cx="9144000" cy="769441"/>
          </a:xfrm>
          <a:solidFill>
            <a:srgbClr val="FFFFFF"/>
          </a:solidFill>
          <a:ln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45720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4400" u="sng" dirty="0" smtClean="0">
                <a:effectLst/>
                <a:latin typeface="Arial" charset="0"/>
                <a:ea typeface="MS PGothic" charset="0"/>
                <a:cs typeface="Times New Roman" charset="0"/>
              </a:rPr>
              <a:t>HF example</a:t>
            </a:r>
            <a:endParaRPr lang="en-US" sz="4400" u="sng" dirty="0">
              <a:effectLst/>
              <a:latin typeface="Arial" charset="0"/>
              <a:ea typeface="MS PGothic" charset="0"/>
              <a:cs typeface="Times New Roman" charset="0"/>
            </a:endParaRPr>
          </a:p>
        </p:txBody>
      </p:sp>
      <p:sp>
        <p:nvSpPr>
          <p:cNvPr id="126979" name="Picture 2"/>
          <p:cNvSpPr>
            <a:spLocks noChangeAspect="1"/>
          </p:cNvSpPr>
          <p:nvPr/>
        </p:nvSpPr>
        <p:spPr bwMode="auto">
          <a:xfrm>
            <a:off x="1828800" y="931864"/>
            <a:ext cx="8534400" cy="551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6980" name="Picture 2" descr="10_Pg469_UnFigure_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71"/>
          <a:stretch>
            <a:fillRect/>
          </a:stretch>
        </p:blipFill>
        <p:spPr bwMode="auto">
          <a:xfrm>
            <a:off x="2781300" y="812800"/>
            <a:ext cx="6540500" cy="546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33CC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5966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Title 1"/>
          <p:cNvSpPr>
            <a:spLocks noGrp="1"/>
          </p:cNvSpPr>
          <p:nvPr>
            <p:ph type="title"/>
          </p:nvPr>
        </p:nvSpPr>
        <p:spPr>
          <a:xfrm>
            <a:off x="63500" y="162423"/>
            <a:ext cx="9144000" cy="769441"/>
          </a:xfrm>
          <a:solidFill>
            <a:srgbClr val="FFFFFF"/>
          </a:solidFill>
          <a:ln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45720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4400" u="sng" dirty="0">
                <a:effectLst/>
                <a:latin typeface="Arial" charset="0"/>
                <a:ea typeface="MS PGothic" charset="0"/>
                <a:cs typeface="Times New Roman" charset="0"/>
              </a:rPr>
              <a:t>Polyatomic Molecules</a:t>
            </a:r>
          </a:p>
        </p:txBody>
      </p:sp>
      <p:sp>
        <p:nvSpPr>
          <p:cNvPr id="128003" name="Picture 2"/>
          <p:cNvSpPr>
            <a:spLocks noChangeAspect="1"/>
          </p:cNvSpPr>
          <p:nvPr/>
        </p:nvSpPr>
        <p:spPr bwMode="auto">
          <a:xfrm>
            <a:off x="1828800" y="931864"/>
            <a:ext cx="8534400" cy="551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004" name="Rectangle 3"/>
          <p:cNvSpPr>
            <a:spLocks noGrp="1" noChangeArrowheads="1"/>
          </p:cNvSpPr>
          <p:nvPr>
            <p:ph idx="1"/>
          </p:nvPr>
        </p:nvSpPr>
        <p:spPr>
          <a:xfrm>
            <a:off x="419100" y="990191"/>
            <a:ext cx="10401300" cy="4130675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MS PGothic" charset="0"/>
              </a:rPr>
              <a:t>When many atoms are combined together, the atomic orbitals of all the atoms are combined to make a set of molecular orbitals, which are delocalized over the entire molecule.</a:t>
            </a:r>
          </a:p>
          <a:p>
            <a:pPr eaLnBrk="1" hangingPunct="1"/>
            <a:r>
              <a:rPr lang="en-US" dirty="0">
                <a:latin typeface="Arial" charset="0"/>
                <a:ea typeface="MS PGothic" charset="0"/>
              </a:rPr>
              <a:t>Gives results that better match real molecule properties than either Lewis or valence bond theories.</a:t>
            </a: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33CC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61850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Title 1"/>
          <p:cNvSpPr>
            <a:spLocks noGrp="1"/>
          </p:cNvSpPr>
          <p:nvPr>
            <p:ph type="title"/>
          </p:nvPr>
        </p:nvSpPr>
        <p:spPr>
          <a:xfrm>
            <a:off x="152400" y="358773"/>
            <a:ext cx="9144000" cy="769441"/>
          </a:xfrm>
          <a:solidFill>
            <a:srgbClr val="FFFFFF"/>
          </a:solidFill>
          <a:ln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45720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4400" u="sng" dirty="0">
                <a:effectLst/>
                <a:latin typeface="Arial" charset="0"/>
                <a:ea typeface="MS PGothic" charset="0"/>
                <a:cs typeface="Times New Roman" charset="0"/>
              </a:rPr>
              <a:t>Ozone, O</a:t>
            </a:r>
            <a:r>
              <a:rPr lang="en-US" sz="4400" u="sng" baseline="-25000" dirty="0">
                <a:effectLst/>
                <a:latin typeface="Arial" charset="0"/>
                <a:ea typeface="MS PGothic" charset="0"/>
                <a:cs typeface="Times New Roman" charset="0"/>
              </a:rPr>
              <a:t>3</a:t>
            </a:r>
            <a:endParaRPr lang="en-US" sz="4400" u="sng" dirty="0">
              <a:effectLst/>
              <a:latin typeface="Arial" charset="0"/>
              <a:ea typeface="MS PGothic" charset="0"/>
              <a:cs typeface="Times New Roman" charset="0"/>
            </a:endParaRPr>
          </a:p>
        </p:txBody>
      </p:sp>
      <p:sp>
        <p:nvSpPr>
          <p:cNvPr id="129027" name="Picture 2"/>
          <p:cNvSpPr>
            <a:spLocks noChangeAspect="1"/>
          </p:cNvSpPr>
          <p:nvPr/>
        </p:nvSpPr>
        <p:spPr bwMode="auto">
          <a:xfrm>
            <a:off x="1828800" y="931864"/>
            <a:ext cx="8534400" cy="551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9028" name="Picture 2" descr="10_Pg471_UnFigure_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37"/>
          <a:stretch>
            <a:fillRect/>
          </a:stretch>
        </p:blipFill>
        <p:spPr bwMode="auto">
          <a:xfrm>
            <a:off x="714852" y="1654174"/>
            <a:ext cx="10764187" cy="390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33CC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40697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Title 1"/>
          <p:cNvSpPr>
            <a:spLocks noGrp="1"/>
          </p:cNvSpPr>
          <p:nvPr>
            <p:ph type="title"/>
          </p:nvPr>
        </p:nvSpPr>
        <p:spPr>
          <a:xfrm>
            <a:off x="31955" y="189408"/>
            <a:ext cx="9144000" cy="769441"/>
          </a:xfrm>
          <a:solidFill>
            <a:srgbClr val="FFFFFF"/>
          </a:solidFill>
          <a:ln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45720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4400" u="sng" dirty="0">
                <a:effectLst/>
                <a:latin typeface="Arial" charset="0"/>
                <a:ea typeface="MS PGothic" charset="0"/>
                <a:cs typeface="Times New Roman" charset="0"/>
              </a:rPr>
              <a:t>Ozone, O</a:t>
            </a:r>
            <a:r>
              <a:rPr lang="en-US" sz="4400" u="sng" baseline="-25000" dirty="0">
                <a:effectLst/>
                <a:latin typeface="Arial" charset="0"/>
                <a:ea typeface="MS PGothic" charset="0"/>
                <a:cs typeface="Times New Roman" charset="0"/>
              </a:rPr>
              <a:t>3</a:t>
            </a:r>
            <a:endParaRPr lang="en-US" sz="4400" u="sng" dirty="0">
              <a:effectLst/>
              <a:latin typeface="Arial" charset="0"/>
              <a:ea typeface="MS PGothic" charset="0"/>
              <a:cs typeface="Times New Roman" charset="0"/>
            </a:endParaRPr>
          </a:p>
        </p:txBody>
      </p:sp>
      <p:sp>
        <p:nvSpPr>
          <p:cNvPr id="130051" name="Picture 2"/>
          <p:cNvSpPr>
            <a:spLocks noChangeAspect="1"/>
          </p:cNvSpPr>
          <p:nvPr/>
        </p:nvSpPr>
        <p:spPr bwMode="auto">
          <a:xfrm>
            <a:off x="1828800" y="931864"/>
            <a:ext cx="8534400" cy="551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30052" name="Picture 2" descr="10_Pg471_UnFigure_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38"/>
          <a:stretch>
            <a:fillRect/>
          </a:stretch>
        </p:blipFill>
        <p:spPr bwMode="auto">
          <a:xfrm>
            <a:off x="3429000" y="1676400"/>
            <a:ext cx="5558186" cy="405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33CC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21255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244476" y="169607"/>
            <a:ext cx="9982200" cy="1143000"/>
          </a:xfrm>
        </p:spPr>
        <p:txBody>
          <a:bodyPr/>
          <a:lstStyle/>
          <a:p>
            <a:pPr algn="l"/>
            <a:r>
              <a:rPr lang="en-US" sz="4400" u="sng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Hybridization Involving “</a:t>
            </a:r>
            <a:r>
              <a:rPr lang="en-US" sz="4400" i="1" u="sng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4400" u="sng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” Orbitals</a:t>
            </a:r>
          </a:p>
        </p:txBody>
      </p:sp>
      <p:graphicFrame>
        <p:nvGraphicFramePr>
          <p:cNvPr id="18439" name="Object 7"/>
          <p:cNvGraphicFramePr>
            <a:graphicFrameLocks noGrp="1" noChangeAspect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160126746"/>
              </p:ext>
            </p:extLst>
          </p:nvPr>
        </p:nvGraphicFramePr>
        <p:xfrm>
          <a:off x="5394324" y="5410200"/>
          <a:ext cx="1358900" cy="120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7" name="ChemSketch" r:id="rId3" imgW="1359360" imgH="1207080" progId="">
                  <p:embed/>
                </p:oleObj>
              </mc:Choice>
              <mc:Fallback>
                <p:oleObj name="ChemSketch" r:id="rId3" imgW="1359360" imgH="1207080" progId="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4324" y="5410200"/>
                        <a:ext cx="1358900" cy="1206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FAA26D3D-D897-4be2-8F04-BA451C77F1D7}">
                          <ma14:placeholderFlag xmlns="" xmlns:ma14="http://schemas.microsoft.com/office/mac/drawingml/2011/main" val="1"/>
                        </a:ex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41" name="Object 9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1768248329"/>
              </p:ext>
            </p:extLst>
          </p:nvPr>
        </p:nvGraphicFramePr>
        <p:xfrm>
          <a:off x="7832724" y="5486401"/>
          <a:ext cx="1358900" cy="1166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8" name="ChemSketch" r:id="rId5" imgW="1359360" imgH="1167480" progId="">
                  <p:embed/>
                </p:oleObj>
              </mc:Choice>
              <mc:Fallback>
                <p:oleObj name="ChemSketch" r:id="rId5" imgW="1359360" imgH="1167480" progId="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32724" y="5486401"/>
                        <a:ext cx="1358900" cy="1166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FAA26D3D-D897-4be2-8F04-BA451C77F1D7}">
                          <ma14:placeholderFlag xmlns="" xmlns:ma14="http://schemas.microsoft.com/office/mac/drawingml/2011/main" val="1"/>
                        </a:ex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43" name="Object 11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2536341674"/>
              </p:ext>
            </p:extLst>
          </p:nvPr>
        </p:nvGraphicFramePr>
        <p:xfrm>
          <a:off x="3260724" y="5486400"/>
          <a:ext cx="1358900" cy="1119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" name="ChemSketch" r:id="rId7" imgW="1359360" imgH="1118520" progId="">
                  <p:embed/>
                </p:oleObj>
              </mc:Choice>
              <mc:Fallback>
                <p:oleObj name="ChemSketch" r:id="rId7" imgW="1359360" imgH="1118520" progId="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0724" y="5486400"/>
                        <a:ext cx="1358900" cy="1119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FAA26D3D-D897-4be2-8F04-BA451C77F1D7}">
                          <ma14:placeholderFlag xmlns="" xmlns:ma14="http://schemas.microsoft.com/office/mac/drawingml/2011/main" val="1"/>
                        </a:ex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457200" y="1371601"/>
            <a:ext cx="1112519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Beginning with elements in the third row, “</a:t>
            </a:r>
            <a:r>
              <a:rPr lang="en-US" i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orbitals </a:t>
            </a:r>
            <a:r>
              <a:rPr lang="en-US" u="sng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also </a:t>
            </a:r>
            <a:r>
              <a:rPr lang="en-US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hybridize, but they no longer think this is how it happens</a:t>
            </a:r>
            <a:endParaRPr lang="en-US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2574925" y="2514600"/>
            <a:ext cx="7102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i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</a:t>
            </a:r>
            <a:r>
              <a:rPr lang="en-US" i="1" baseline="300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i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</a:t>
            </a:r>
            <a:r>
              <a:rPr lang="en-US" dirty="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u="sng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five</a:t>
            </a:r>
            <a:r>
              <a:rPr lang="en-US" dirty="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hybrid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orbitals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equal energy</a:t>
            </a: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2422525" y="4724400"/>
            <a:ext cx="7102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i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</a:t>
            </a:r>
            <a:r>
              <a:rPr lang="en-US" i="1" baseline="300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i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i="1" baseline="300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u="sng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six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hybrid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orbitals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equal energy</a:t>
            </a:r>
          </a:p>
        </p:txBody>
      </p:sp>
      <p:graphicFrame>
        <p:nvGraphicFramePr>
          <p:cNvPr id="18445" name="Object 13"/>
          <p:cNvGraphicFramePr>
            <a:graphicFrameLocks noGrp="1" noChangeAspect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819699216"/>
              </p:ext>
            </p:extLst>
          </p:nvPr>
        </p:nvGraphicFramePr>
        <p:xfrm>
          <a:off x="2751138" y="3200400"/>
          <a:ext cx="1042987" cy="1212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0" name="ChemSketch" r:id="rId9" imgW="1042560" imgH="1213200" progId="">
                  <p:embed/>
                </p:oleObj>
              </mc:Choice>
              <mc:Fallback>
                <p:oleObj name="ChemSketch" r:id="rId9" imgW="1042560" imgH="1213200" progId="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1138" y="3200400"/>
                        <a:ext cx="1042987" cy="1212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FAA26D3D-D897-4be2-8F04-BA451C77F1D7}">
                          <ma14:placeholderFlag xmlns="" xmlns:ma14="http://schemas.microsoft.com/office/mac/drawingml/2011/main" val="1"/>
                        </a:ex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47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2076887"/>
              </p:ext>
            </p:extLst>
          </p:nvPr>
        </p:nvGraphicFramePr>
        <p:xfrm>
          <a:off x="4492624" y="3200400"/>
          <a:ext cx="1054100" cy="1212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1" name="ChemSketch" r:id="rId11" imgW="1054440" imgH="1213200" progId="">
                  <p:embed/>
                </p:oleObj>
              </mc:Choice>
              <mc:Fallback>
                <p:oleObj name="ChemSketch" r:id="rId11" imgW="1054440" imgH="12132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2624" y="3200400"/>
                        <a:ext cx="1054100" cy="1212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48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0648987"/>
              </p:ext>
            </p:extLst>
          </p:nvPr>
        </p:nvGraphicFramePr>
        <p:xfrm>
          <a:off x="6384924" y="3206750"/>
          <a:ext cx="1054100" cy="1212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2" name="ChemSketch" r:id="rId13" imgW="1054440" imgH="1213200" progId="">
                  <p:embed/>
                </p:oleObj>
              </mc:Choice>
              <mc:Fallback>
                <p:oleObj name="ChemSketch" r:id="rId13" imgW="1054440" imgH="12132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4924" y="3206750"/>
                        <a:ext cx="1054100" cy="1212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49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5469033"/>
              </p:ext>
            </p:extLst>
          </p:nvPr>
        </p:nvGraphicFramePr>
        <p:xfrm>
          <a:off x="8289925" y="3200400"/>
          <a:ext cx="1069975" cy="1212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3" name="ChemSketch" r:id="rId15" imgW="1069920" imgH="1213200" progId="">
                  <p:embed/>
                </p:oleObj>
              </mc:Choice>
              <mc:Fallback>
                <p:oleObj name="ChemSketch" r:id="rId15" imgW="1069920" imgH="12132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89925" y="3200400"/>
                        <a:ext cx="1069975" cy="1212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Frame 1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33CC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64877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Title 1"/>
          <p:cNvSpPr>
            <a:spLocks noGrp="1"/>
          </p:cNvSpPr>
          <p:nvPr>
            <p:ph type="title"/>
          </p:nvPr>
        </p:nvSpPr>
        <p:spPr>
          <a:xfrm>
            <a:off x="0" y="162423"/>
            <a:ext cx="9144000" cy="769441"/>
          </a:xfrm>
          <a:solidFill>
            <a:srgbClr val="FFFFFF"/>
          </a:solidFill>
          <a:ln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45720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4400" u="sng" dirty="0">
                <a:effectLst/>
                <a:latin typeface="Arial" charset="0"/>
                <a:ea typeface="MS PGothic" charset="0"/>
                <a:cs typeface="Times New Roman" charset="0"/>
              </a:rPr>
              <a:t>LCAO</a:t>
            </a:r>
          </a:p>
        </p:txBody>
      </p:sp>
      <p:sp>
        <p:nvSpPr>
          <p:cNvPr id="108547" name="Picture 2"/>
          <p:cNvSpPr>
            <a:spLocks noChangeAspect="1"/>
          </p:cNvSpPr>
          <p:nvPr/>
        </p:nvSpPr>
        <p:spPr bwMode="auto">
          <a:xfrm>
            <a:off x="1828800" y="931864"/>
            <a:ext cx="8534400" cy="551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094287"/>
            <a:ext cx="11430000" cy="44196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simplest guess starts with the atomic orbitals of the atoms adding together to make molecular orbitals; this is called the 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linear combination of atomic orbitals (LCAO)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method.</a:t>
            </a:r>
          </a:p>
          <a:p>
            <a:pPr lvl="1" eaLnBrk="1" hangingPunct="1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Weighted sum</a:t>
            </a:r>
          </a:p>
          <a:p>
            <a:pPr eaLnBrk="1" hangingPunct="1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Because the orbitals are wave functions, the waves can combine either </a:t>
            </a:r>
            <a:r>
              <a:rPr lang="en-US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onstructively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destructively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33CC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51975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Title 1"/>
          <p:cNvSpPr>
            <a:spLocks noGrp="1"/>
          </p:cNvSpPr>
          <p:nvPr>
            <p:ph type="title"/>
          </p:nvPr>
        </p:nvSpPr>
        <p:spPr>
          <a:xfrm>
            <a:off x="63500" y="221008"/>
            <a:ext cx="9144000" cy="769441"/>
          </a:xfrm>
          <a:solidFill>
            <a:srgbClr val="FFFFFF"/>
          </a:solidFill>
          <a:ln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45720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4400" u="sng" dirty="0">
                <a:effectLst/>
                <a:latin typeface="Arial" charset="0"/>
                <a:ea typeface="MS PGothic" charset="0"/>
                <a:cs typeface="Times New Roman" charset="0"/>
              </a:rPr>
              <a:t>Molecular Orbitals</a:t>
            </a:r>
          </a:p>
        </p:txBody>
      </p:sp>
      <p:sp>
        <p:nvSpPr>
          <p:cNvPr id="109571" name="Picture 2"/>
          <p:cNvSpPr>
            <a:spLocks noChangeAspect="1"/>
          </p:cNvSpPr>
          <p:nvPr/>
        </p:nvSpPr>
        <p:spPr bwMode="auto">
          <a:xfrm>
            <a:off x="1828800" y="931864"/>
            <a:ext cx="8534400" cy="551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957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92713"/>
            <a:ext cx="11277600" cy="53181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Arial" charset="0"/>
                <a:ea typeface="MS PGothic" charset="0"/>
              </a:rPr>
              <a:t>When the wave functions combine constructively, the resulting molecular orbital has less energy than the original atomic orbitals; it is called a </a:t>
            </a:r>
            <a:r>
              <a:rPr lang="en-US" sz="2800" b="1" dirty="0">
                <a:solidFill>
                  <a:srgbClr val="0070C0"/>
                </a:solidFill>
                <a:latin typeface="Arial" charset="0"/>
                <a:ea typeface="MS PGothic" charset="0"/>
              </a:rPr>
              <a:t>bonding molecular orbital</a:t>
            </a:r>
            <a:r>
              <a:rPr lang="en-US" sz="2800" dirty="0">
                <a:latin typeface="Arial" charset="0"/>
                <a:ea typeface="MS PGothic" charset="0"/>
              </a:rPr>
              <a:t>.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400" i="1" dirty="0">
                <a:latin typeface="Symbol" charset="0"/>
                <a:ea typeface="MS PGothic" charset="0"/>
              </a:rPr>
              <a:t>s</a:t>
            </a:r>
            <a:r>
              <a:rPr lang="en-US" sz="2400" dirty="0">
                <a:latin typeface="Arial" charset="0"/>
                <a:ea typeface="MS PGothic" charset="0"/>
              </a:rPr>
              <a:t>, </a:t>
            </a:r>
            <a:r>
              <a:rPr lang="en-US" sz="2400" i="1" dirty="0">
                <a:latin typeface="Symbol" charset="0"/>
                <a:ea typeface="MS PGothic" charset="0"/>
              </a:rPr>
              <a:t>p</a:t>
            </a:r>
            <a:endParaRPr lang="en-US" sz="2400" dirty="0">
              <a:latin typeface="Symbol" charset="0"/>
              <a:ea typeface="MS PGothic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Arial" charset="0"/>
                <a:ea typeface="MS PGothic" charset="0"/>
              </a:rPr>
              <a:t>Most of the electron density between the nuclei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Arial" charset="0"/>
                <a:ea typeface="MS PGothic" charset="0"/>
              </a:rPr>
              <a:t>When the wave functions combine destructively, the resulting molecular orbital has more energy than the original atomic orbitals; it is called an </a:t>
            </a:r>
            <a:r>
              <a:rPr lang="en-US" sz="2800" b="1" dirty="0">
                <a:solidFill>
                  <a:srgbClr val="0070C0"/>
                </a:solidFill>
                <a:latin typeface="Arial" charset="0"/>
                <a:ea typeface="MS PGothic" charset="0"/>
              </a:rPr>
              <a:t>antibonding molecular orbital</a:t>
            </a:r>
            <a:r>
              <a:rPr lang="en-US" sz="2800" dirty="0">
                <a:latin typeface="Arial" charset="0"/>
                <a:ea typeface="MS PGothic" charset="0"/>
              </a:rPr>
              <a:t>.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400" i="1" dirty="0">
                <a:latin typeface="Symbol" charset="0"/>
                <a:ea typeface="MS PGothic" charset="0"/>
              </a:rPr>
              <a:t>s</a:t>
            </a:r>
            <a:r>
              <a:rPr lang="en-US" sz="2400" dirty="0">
                <a:latin typeface="Arial" charset="0"/>
                <a:ea typeface="MS PGothic" charset="0"/>
              </a:rPr>
              <a:t>*, </a:t>
            </a:r>
            <a:r>
              <a:rPr lang="en-US" sz="2400" i="1" dirty="0">
                <a:latin typeface="Symbol" charset="0"/>
                <a:ea typeface="MS PGothic" charset="0"/>
              </a:rPr>
              <a:t>p</a:t>
            </a:r>
            <a:r>
              <a:rPr lang="en-US" sz="2400" dirty="0">
                <a:latin typeface="Arial" charset="0"/>
                <a:ea typeface="MS PGothic" charset="0"/>
              </a:rPr>
              <a:t>*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Arial" charset="0"/>
                <a:ea typeface="MS PGothic" charset="0"/>
              </a:rPr>
              <a:t>Most of the electron density outside the nuclei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Arial" charset="0"/>
                <a:ea typeface="MS PGothic" charset="0"/>
              </a:rPr>
              <a:t>Nodes between nuclei</a:t>
            </a: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33CC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15517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itle 1"/>
          <p:cNvSpPr>
            <a:spLocks noGrp="1"/>
          </p:cNvSpPr>
          <p:nvPr>
            <p:ph type="title"/>
          </p:nvPr>
        </p:nvSpPr>
        <p:spPr>
          <a:xfrm>
            <a:off x="29497" y="175371"/>
            <a:ext cx="9144000" cy="769441"/>
          </a:xfrm>
          <a:solidFill>
            <a:srgbClr val="FFFFFF"/>
          </a:solidFill>
          <a:ln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45720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4400" u="sng" dirty="0">
                <a:effectLst/>
                <a:latin typeface="Arial" charset="0"/>
                <a:ea typeface="MS PGothic" charset="0"/>
                <a:cs typeface="Times New Roman" charset="0"/>
              </a:rPr>
              <a:t>Interaction of 1</a:t>
            </a:r>
            <a:r>
              <a:rPr lang="en-US" sz="4400" i="1" u="sng" dirty="0">
                <a:effectLst/>
                <a:latin typeface="Arial" charset="0"/>
                <a:ea typeface="MS PGothic" charset="0"/>
                <a:cs typeface="Times New Roman" charset="0"/>
              </a:rPr>
              <a:t>s</a:t>
            </a:r>
            <a:r>
              <a:rPr lang="en-US" sz="4400" u="sng" dirty="0">
                <a:effectLst/>
                <a:latin typeface="Arial" charset="0"/>
                <a:ea typeface="MS PGothic" charset="0"/>
                <a:cs typeface="Times New Roman" charset="0"/>
              </a:rPr>
              <a:t> Orbitals</a:t>
            </a:r>
          </a:p>
        </p:txBody>
      </p:sp>
      <p:sp>
        <p:nvSpPr>
          <p:cNvPr id="110595" name="Picture 2"/>
          <p:cNvSpPr>
            <a:spLocks noChangeAspect="1"/>
          </p:cNvSpPr>
          <p:nvPr/>
        </p:nvSpPr>
        <p:spPr bwMode="auto">
          <a:xfrm>
            <a:off x="1828800" y="931864"/>
            <a:ext cx="8534400" cy="551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10596" name="Picture 2" descr="10_13_Figu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99"/>
          <a:stretch>
            <a:fillRect/>
          </a:stretch>
        </p:blipFill>
        <p:spPr bwMode="auto">
          <a:xfrm>
            <a:off x="1955800" y="1727200"/>
            <a:ext cx="8534400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33CC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37461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Title 1"/>
          <p:cNvSpPr>
            <a:spLocks noGrp="1"/>
          </p:cNvSpPr>
          <p:nvPr>
            <p:ph type="title"/>
          </p:nvPr>
        </p:nvSpPr>
        <p:spPr>
          <a:xfrm>
            <a:off x="78248" y="191510"/>
            <a:ext cx="9144000" cy="769441"/>
          </a:xfrm>
          <a:solidFill>
            <a:srgbClr val="FFFFFF"/>
          </a:solidFill>
          <a:ln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45720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4400" u="sng" dirty="0">
                <a:effectLst/>
                <a:latin typeface="Arial" charset="0"/>
                <a:ea typeface="MS PGothic" charset="0"/>
                <a:cs typeface="Times New Roman" charset="0"/>
              </a:rPr>
              <a:t>Molecular Orbital Theory</a:t>
            </a:r>
          </a:p>
        </p:txBody>
      </p:sp>
      <p:sp>
        <p:nvSpPr>
          <p:cNvPr id="111619" name="Picture 2"/>
          <p:cNvSpPr>
            <a:spLocks noChangeAspect="1"/>
          </p:cNvSpPr>
          <p:nvPr/>
        </p:nvSpPr>
        <p:spPr bwMode="auto">
          <a:xfrm>
            <a:off x="1828800" y="931864"/>
            <a:ext cx="8534400" cy="551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620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970783"/>
            <a:ext cx="10363200" cy="4597400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MS PGothic" charset="0"/>
              </a:rPr>
              <a:t>Electrons in bonding MOs are stabilizing.</a:t>
            </a:r>
          </a:p>
          <a:p>
            <a:pPr lvl="1" eaLnBrk="1" hangingPunct="1"/>
            <a:r>
              <a:rPr lang="en-US" dirty="0">
                <a:latin typeface="Arial" charset="0"/>
                <a:ea typeface="MS PGothic" charset="0"/>
              </a:rPr>
              <a:t>Lower energy than the atomic orbitals</a:t>
            </a:r>
          </a:p>
          <a:p>
            <a:pPr eaLnBrk="1" hangingPunct="1"/>
            <a:r>
              <a:rPr lang="en-US" dirty="0">
                <a:latin typeface="Arial" charset="0"/>
                <a:ea typeface="MS PGothic" charset="0"/>
              </a:rPr>
              <a:t>Electrons in antibonding MOs are destabilizing.</a:t>
            </a:r>
          </a:p>
          <a:p>
            <a:pPr lvl="1" eaLnBrk="1" hangingPunct="1"/>
            <a:r>
              <a:rPr lang="en-US" dirty="0">
                <a:latin typeface="Arial" charset="0"/>
                <a:ea typeface="MS PGothic" charset="0"/>
              </a:rPr>
              <a:t>Higher in energy than atomic orbitals</a:t>
            </a:r>
          </a:p>
          <a:p>
            <a:pPr lvl="1" eaLnBrk="1" hangingPunct="1"/>
            <a:r>
              <a:rPr lang="en-US" dirty="0">
                <a:latin typeface="Arial" charset="0"/>
                <a:ea typeface="MS PGothic" charset="0"/>
              </a:rPr>
              <a:t>Electron density located outside the </a:t>
            </a:r>
            <a:r>
              <a:rPr lang="en-US" dirty="0" err="1">
                <a:latin typeface="Arial" charset="0"/>
                <a:ea typeface="MS PGothic" charset="0"/>
              </a:rPr>
              <a:t>internuclear</a:t>
            </a:r>
            <a:r>
              <a:rPr lang="en-US" dirty="0">
                <a:latin typeface="Arial" charset="0"/>
                <a:ea typeface="MS PGothic" charset="0"/>
              </a:rPr>
              <a:t> axis</a:t>
            </a:r>
          </a:p>
          <a:p>
            <a:pPr lvl="1" eaLnBrk="1" hangingPunct="1"/>
            <a:r>
              <a:rPr lang="en-US" dirty="0">
                <a:latin typeface="Arial" charset="0"/>
                <a:ea typeface="MS PGothic" charset="0"/>
              </a:rPr>
              <a:t>Electrons in antibonding orbitals cancel stability gained by electrons in bonding orbitals.</a:t>
            </a: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33CC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40730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Title 1"/>
          <p:cNvSpPr>
            <a:spLocks noGrp="1"/>
          </p:cNvSpPr>
          <p:nvPr>
            <p:ph type="title"/>
          </p:nvPr>
        </p:nvSpPr>
        <p:spPr>
          <a:xfrm>
            <a:off x="152400" y="218986"/>
            <a:ext cx="9144000" cy="1200329"/>
          </a:xfrm>
          <a:solidFill>
            <a:srgbClr val="FFFFFF"/>
          </a:solidFill>
          <a:ln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45720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u="sng" dirty="0">
                <a:effectLst/>
                <a:latin typeface="Arial" charset="0"/>
                <a:ea typeface="MS PGothic" charset="0"/>
                <a:cs typeface="Times New Roman" charset="0"/>
              </a:rPr>
              <a:t>Energy Comparisons of Atomic Orbitals to Molecular Orbitals </a:t>
            </a:r>
          </a:p>
        </p:txBody>
      </p:sp>
      <p:sp>
        <p:nvSpPr>
          <p:cNvPr id="112643" name="Picture 2"/>
          <p:cNvSpPr>
            <a:spLocks noChangeAspect="1"/>
          </p:cNvSpPr>
          <p:nvPr/>
        </p:nvSpPr>
        <p:spPr bwMode="auto">
          <a:xfrm>
            <a:off x="1828800" y="931864"/>
            <a:ext cx="8534400" cy="551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12644" name="Picture 2" descr="10_Pg459_UnFigu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87"/>
          <a:stretch>
            <a:fillRect/>
          </a:stretch>
        </p:blipFill>
        <p:spPr bwMode="auto">
          <a:xfrm>
            <a:off x="2956437" y="1717561"/>
            <a:ext cx="7137400" cy="235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45" name="Picture 4" descr="10_Pg460_UnFigur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27"/>
          <a:stretch>
            <a:fillRect/>
          </a:stretch>
        </p:blipFill>
        <p:spPr bwMode="auto">
          <a:xfrm>
            <a:off x="2362200" y="4194125"/>
            <a:ext cx="7766050" cy="234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33CC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02134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914400"/>
            <a:ext cx="10515600" cy="4622800"/>
          </a:xfrm>
        </p:spPr>
        <p:txBody>
          <a:bodyPr/>
          <a:lstStyle/>
          <a:p>
            <a:pPr eaLnBrk="1" hangingPunct="1"/>
            <a:r>
              <a:rPr lang="en-US" sz="2800" dirty="0">
                <a:latin typeface="Arial" charset="0"/>
                <a:ea typeface="MS PGothic" charset="0"/>
              </a:rPr>
              <a:t>Bond order = difference between number of electrons in bonding and antibonding orbitals</a:t>
            </a:r>
          </a:p>
          <a:p>
            <a:pPr lvl="1" eaLnBrk="1" hangingPunct="1"/>
            <a:r>
              <a:rPr lang="en-US" sz="2400" dirty="0">
                <a:latin typeface="Arial" charset="0"/>
                <a:ea typeface="MS PGothic" charset="0"/>
              </a:rPr>
              <a:t>Only need to consider valence electrons</a:t>
            </a:r>
          </a:p>
          <a:p>
            <a:pPr lvl="1" eaLnBrk="1" hangingPunct="1"/>
            <a:r>
              <a:rPr lang="en-US" sz="2400" dirty="0">
                <a:latin typeface="Arial" charset="0"/>
                <a:ea typeface="MS PGothic" charset="0"/>
              </a:rPr>
              <a:t>May be a fraction</a:t>
            </a:r>
          </a:p>
          <a:p>
            <a:pPr lvl="1" eaLnBrk="1" hangingPunct="1"/>
            <a:r>
              <a:rPr lang="en-US" sz="2400" dirty="0">
                <a:latin typeface="Arial" charset="0"/>
                <a:ea typeface="MS PGothic" charset="0"/>
              </a:rPr>
              <a:t>Higher bond order = stronger and shorter bonds</a:t>
            </a:r>
          </a:p>
          <a:p>
            <a:pPr lvl="1" eaLnBrk="1" hangingPunct="1"/>
            <a:r>
              <a:rPr lang="en-US" sz="2400" dirty="0">
                <a:latin typeface="Arial" charset="0"/>
                <a:ea typeface="MS PGothic" charset="0"/>
              </a:rPr>
              <a:t>If bond order = 0, then bond is unstable compared to individual atoms and no bond will form.</a:t>
            </a:r>
          </a:p>
          <a:p>
            <a:pPr eaLnBrk="1" hangingPunct="1"/>
            <a:r>
              <a:rPr lang="en-US" sz="2800" dirty="0">
                <a:latin typeface="Arial" charset="0"/>
                <a:ea typeface="MS PGothic" charset="0"/>
              </a:rPr>
              <a:t>A substance will be paramagnetic if its MO diagram has unpaired electrons.</a:t>
            </a:r>
          </a:p>
          <a:p>
            <a:pPr lvl="1" eaLnBrk="1" hangingPunct="1"/>
            <a:r>
              <a:rPr lang="en-US" sz="2400" dirty="0">
                <a:latin typeface="Arial" charset="0"/>
                <a:ea typeface="MS PGothic" charset="0"/>
              </a:rPr>
              <a:t>If all electrons paired, it is diamagnetic</a:t>
            </a:r>
          </a:p>
        </p:txBody>
      </p:sp>
      <p:pic>
        <p:nvPicPr>
          <p:cNvPr id="113667" name="Picture 8" descr="Picture32.p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5562601"/>
            <a:ext cx="8558213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668" name="Title 1"/>
          <p:cNvSpPr>
            <a:spLocks noGrp="1"/>
          </p:cNvSpPr>
          <p:nvPr>
            <p:ph type="title"/>
          </p:nvPr>
        </p:nvSpPr>
        <p:spPr>
          <a:xfrm>
            <a:off x="0" y="144959"/>
            <a:ext cx="9144000" cy="769441"/>
          </a:xfrm>
          <a:solidFill>
            <a:srgbClr val="FFFFFF"/>
          </a:solidFill>
          <a:ln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45720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4400" u="sng" dirty="0">
                <a:effectLst/>
                <a:latin typeface="Arial" charset="0"/>
                <a:ea typeface="MS PGothic" charset="0"/>
                <a:cs typeface="Times New Roman" charset="0"/>
              </a:rPr>
              <a:t>MO and Properties</a:t>
            </a: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33CC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169824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Picture 2"/>
          <p:cNvSpPr>
            <a:spLocks noChangeAspect="1"/>
          </p:cNvSpPr>
          <p:nvPr/>
        </p:nvSpPr>
        <p:spPr bwMode="auto">
          <a:xfrm>
            <a:off x="1828800" y="931864"/>
            <a:ext cx="8534400" cy="551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14691" name="Picture 4" descr="10_Pg461_UnFigure_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58"/>
          <a:stretch>
            <a:fillRect/>
          </a:stretch>
        </p:blipFill>
        <p:spPr bwMode="auto">
          <a:xfrm>
            <a:off x="1814052" y="812800"/>
            <a:ext cx="8534400" cy="523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33CC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3089928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2624</TotalTime>
  <Words>660</Words>
  <Application>Microsoft Office PowerPoint</Application>
  <PresentationFormat>Widescreen</PresentationFormat>
  <Paragraphs>92</Paragraphs>
  <Slides>25</Slides>
  <Notes>23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6" baseType="lpstr">
      <vt:lpstr>MS PGothic</vt:lpstr>
      <vt:lpstr>Arial</vt:lpstr>
      <vt:lpstr>Calibri</vt:lpstr>
      <vt:lpstr>Comic Sans MS</vt:lpstr>
      <vt:lpstr>Impact</vt:lpstr>
      <vt:lpstr>Symbol</vt:lpstr>
      <vt:lpstr>Times</vt:lpstr>
      <vt:lpstr>Times New Roman</vt:lpstr>
      <vt:lpstr>Default Design</vt:lpstr>
      <vt:lpstr>1_Default Design</vt:lpstr>
      <vt:lpstr>ChemSketch</vt:lpstr>
      <vt:lpstr>*Optional* – Bonding</vt:lpstr>
      <vt:lpstr>Molecular Orbital (MO) Theory</vt:lpstr>
      <vt:lpstr>LCAO</vt:lpstr>
      <vt:lpstr>Molecular Orbitals</vt:lpstr>
      <vt:lpstr>Interaction of 1s Orbitals</vt:lpstr>
      <vt:lpstr>Molecular Orbital Theory</vt:lpstr>
      <vt:lpstr>Energy Comparisons of Atomic Orbitals to Molecular Orbitals </vt:lpstr>
      <vt:lpstr>MO and Properties</vt:lpstr>
      <vt:lpstr>PowerPoint Presentation</vt:lpstr>
      <vt:lpstr>Period Two Homonuclear Diatomic Molecules </vt:lpstr>
      <vt:lpstr>Interaction of p Orbitals</vt:lpstr>
      <vt:lpstr>Interaction of p Orbitals</vt:lpstr>
      <vt:lpstr>Interaction of p Orbitals</vt:lpstr>
      <vt:lpstr>PowerPoint Presentation</vt:lpstr>
      <vt:lpstr>Diatomic O2</vt:lpstr>
      <vt:lpstr>O2 as Described by Lewis and VB Theory</vt:lpstr>
      <vt:lpstr>Heteronuclear Diatomic Molecules and Ions</vt:lpstr>
      <vt:lpstr>Heteronuclear Diatomic Molecules and Ions</vt:lpstr>
      <vt:lpstr>Second-Period Heteronuclear Diatomic Molecules</vt:lpstr>
      <vt:lpstr>NO example</vt:lpstr>
      <vt:lpstr>HF example</vt:lpstr>
      <vt:lpstr>Polyatomic Molecules</vt:lpstr>
      <vt:lpstr>Ozone, O3</vt:lpstr>
      <vt:lpstr>Ozone, O3</vt:lpstr>
      <vt:lpstr>Hybridization Involving “d” Orbitals</vt:lpstr>
    </vt:vector>
  </TitlesOfParts>
  <Company>Visalia Unified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Andy Allan</dc:creator>
  <cp:lastModifiedBy>Farmer, Stephanie [DH]</cp:lastModifiedBy>
  <cp:revision>118</cp:revision>
  <dcterms:created xsi:type="dcterms:W3CDTF">2006-05-22T16:05:33Z</dcterms:created>
  <dcterms:modified xsi:type="dcterms:W3CDTF">2021-05-04T22:28:01Z</dcterms:modified>
</cp:coreProperties>
</file>