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42"/>
  </p:notesMasterIdLst>
  <p:sldIdLst>
    <p:sldId id="257" r:id="rId3"/>
    <p:sldId id="260" r:id="rId4"/>
    <p:sldId id="316" r:id="rId5"/>
    <p:sldId id="317" r:id="rId6"/>
    <p:sldId id="343" r:id="rId7"/>
    <p:sldId id="318" r:id="rId8"/>
    <p:sldId id="338" r:id="rId9"/>
    <p:sldId id="342" r:id="rId10"/>
    <p:sldId id="341" r:id="rId11"/>
    <p:sldId id="321" r:id="rId12"/>
    <p:sldId id="261" r:id="rId13"/>
    <p:sldId id="263" r:id="rId14"/>
    <p:sldId id="344" r:id="rId15"/>
    <p:sldId id="264" r:id="rId16"/>
    <p:sldId id="329" r:id="rId17"/>
    <p:sldId id="332" r:id="rId18"/>
    <p:sldId id="339" r:id="rId19"/>
    <p:sldId id="340" r:id="rId20"/>
    <p:sldId id="331" r:id="rId21"/>
    <p:sldId id="335" r:id="rId22"/>
    <p:sldId id="336" r:id="rId23"/>
    <p:sldId id="337" r:id="rId24"/>
    <p:sldId id="323" r:id="rId25"/>
    <p:sldId id="324" r:id="rId26"/>
    <p:sldId id="325" r:id="rId27"/>
    <p:sldId id="326" r:id="rId28"/>
    <p:sldId id="327" r:id="rId29"/>
    <p:sldId id="328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333333"/>
    <a:srgbClr val="FF3300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6" autoAdjust="0"/>
    <p:restoredTop sz="94631"/>
  </p:normalViewPr>
  <p:slideViewPr>
    <p:cSldViewPr>
      <p:cViewPr varScale="1">
        <p:scale>
          <a:sx n="97" d="100"/>
          <a:sy n="97" d="100"/>
        </p:scale>
        <p:origin x="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98D79-B8ED-4D35-889D-4ACB6B48429D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9692A-CB2B-47A0-BE49-BFD69A82E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1BF6154-BABA-8941-9B8D-13FD6765B7D6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081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E2AA2-9D4C-4A35-921A-5ECDBD61FB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FE964-D218-4C53-9E0D-5179B0F8E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9CD25-1406-44CD-A146-3652853F0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B7CCFC-6107-49AA-BFF6-2759F8866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E0D756-5049-4817-968A-3520F516A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877C4-1DE8-47AF-A57E-0A3E8D34CB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E8472-3706-4944-A431-0781D3A48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CCBA9-6F90-4C30-9F21-B97DB57ADE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15A64-ED4E-4577-BD18-AA7508499E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06CC6-E487-4033-B469-180D97A7A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5A1F0-DF53-4CD7-8F5E-A6C6696E0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011BF-DC55-4589-9D86-3BACF8349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960CE-8D0C-4331-BEF8-60A285265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CB580-3210-441F-9DEA-41D605BF5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B7EE-ED0D-4C0C-9E7B-A67A3C779E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49410-35AB-4049-BC13-E5844B33E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2FCE9-C785-48C2-837F-1C3AD85C5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BB082E-8719-428B-A20E-53918C0F8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E0D756-5049-4817-968A-3520F516A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5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C81CB-8733-4FE2-959C-0F77DEA20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DDDE5-71B2-4011-B986-3A77DD801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57B35-31D5-48AD-B9D2-6C0B7E6A3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3F2B0-3790-4BEA-A3B0-7F0054605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3C9AB-CA4C-46C7-B7FB-95B56A8EB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10B5C-1AC7-492C-932F-E3E2A9C25C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8FBAF-81A1-43D3-AD39-7ABC61425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E28081A-3C72-4DB9-9736-8ABA16800E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BE3868B-BC9E-4237-9BD2-6EAF88802E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  <p:sldLayoutId id="214748367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oleObject" Target="../embeddings/oleObject4.bin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image" Target="../media/image29.gi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8.gif"/><Relationship Id="rId4" Type="http://schemas.openxmlformats.org/officeDocument/2006/relationships/image" Target="../media/image24.wmf"/><Relationship Id="rId9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3.wmf"/><Relationship Id="rId3" Type="http://schemas.openxmlformats.org/officeDocument/2006/relationships/image" Target="../media/image34.gi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2.wmf"/><Relationship Id="rId5" Type="http://schemas.openxmlformats.org/officeDocument/2006/relationships/image" Target="../media/image36.gi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5.gif"/><Relationship Id="rId9" Type="http://schemas.openxmlformats.org/officeDocument/2006/relationships/image" Target="../media/image31.wmf"/><Relationship Id="rId14" Type="http://schemas.openxmlformats.org/officeDocument/2006/relationships/image" Target="../media/image37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image" Target="../media/image43.gi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2.gif"/><Relationship Id="rId4" Type="http://schemas.openxmlformats.org/officeDocument/2006/relationships/image" Target="../media/image38.wmf"/><Relationship Id="rId9" Type="http://schemas.openxmlformats.org/officeDocument/2006/relationships/image" Target="../media/image41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09800"/>
            <a:ext cx="8458200" cy="1828800"/>
          </a:xfrm>
        </p:spPr>
        <p:txBody>
          <a:bodyPr/>
          <a:lstStyle/>
          <a:p>
            <a:r>
              <a:rPr lang="en-US" sz="48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Bonding – General Concepts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685800"/>
          </a:xfrm>
        </p:spPr>
        <p:txBody>
          <a:bodyPr/>
          <a:lstStyle/>
          <a:p>
            <a:r>
              <a:rPr lang="en-US" sz="3200"/>
              <a:t>Estimate </a:t>
            </a:r>
            <a:r>
              <a:rPr lang="en-US" sz="3200">
                <a:sym typeface="Symbol" pitchFamily="18" charset="2"/>
              </a:rPr>
              <a:t>H</a:t>
            </a:r>
            <a:r>
              <a:rPr lang="en-US" sz="3200" baseline="-25000">
                <a:sym typeface="Symbol" pitchFamily="18" charset="2"/>
              </a:rPr>
              <a:t>f</a:t>
            </a:r>
            <a:r>
              <a:rPr lang="en-US" sz="3200">
                <a:sym typeface="Symbol" pitchFamily="18" charset="2"/>
              </a:rPr>
              <a:t> for Sodium Chloride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209800" y="68580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  <a:sym typeface="Symbol" pitchFamily="18" charset="2"/>
              </a:rPr>
              <a:t>Na(s) + ½ Cl</a:t>
            </a:r>
            <a:r>
              <a:rPr lang="en-US" b="1" baseline="-25000">
                <a:solidFill>
                  <a:srgbClr val="FFFF00"/>
                </a:solidFill>
                <a:sym typeface="Symbol" pitchFamily="18" charset="2"/>
              </a:rPr>
              <a:t>2</a:t>
            </a:r>
            <a:r>
              <a:rPr lang="en-US" b="1">
                <a:solidFill>
                  <a:srgbClr val="FFFF00"/>
                </a:solidFill>
                <a:sym typeface="Symbol" pitchFamily="18" charset="2"/>
              </a:rPr>
              <a:t>(g) </a:t>
            </a:r>
            <a:r>
              <a:rPr lang="en-US" b="1">
                <a:solidFill>
                  <a:srgbClr val="FFFF00"/>
                </a:solidFill>
                <a:sym typeface="Wingdings" pitchFamily="2" charset="2"/>
              </a:rPr>
              <a:t> NaCl(s)</a:t>
            </a:r>
            <a:endParaRPr lang="en-US" b="1">
              <a:solidFill>
                <a:srgbClr val="FFFF00"/>
              </a:solidFill>
              <a:sym typeface="Symbol" pitchFamily="18" charset="2"/>
            </a:endParaRPr>
          </a:p>
        </p:txBody>
      </p:sp>
      <p:graphicFrame>
        <p:nvGraphicFramePr>
          <p:cNvPr id="72785" name="Group 81"/>
          <p:cNvGraphicFramePr>
            <a:graphicFrameLocks noGrp="1"/>
          </p:cNvGraphicFramePr>
          <p:nvPr>
            <p:ph idx="1"/>
          </p:nvPr>
        </p:nvGraphicFramePr>
        <p:xfrm>
          <a:off x="1447800" y="1371600"/>
          <a:ext cx="6248400" cy="1981200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Lattice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-786 kJ/mol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Ionization Energy for 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495 kJ/mol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Electron Affinity for Cl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-349 kJ/mol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Bond energy of Cl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239 kJ/mol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Enthalpy of sublimation for 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109 kJ/mol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786" name="Text Box 82"/>
          <p:cNvSpPr txBox="1">
            <a:spLocks noChangeArrowheads="1"/>
          </p:cNvSpPr>
          <p:nvPr/>
        </p:nvSpPr>
        <p:spPr bwMode="auto">
          <a:xfrm>
            <a:off x="2057400" y="3581400"/>
            <a:ext cx="531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Na(s) </a:t>
            </a:r>
            <a:r>
              <a:rPr lang="en-US" sz="2400">
                <a:sym typeface="Wingdings" pitchFamily="2" charset="2"/>
              </a:rPr>
              <a:t> Na(g)                     + 109 kJ</a:t>
            </a:r>
            <a:endParaRPr lang="en-US" sz="2400"/>
          </a:p>
        </p:txBody>
      </p:sp>
      <p:sp>
        <p:nvSpPr>
          <p:cNvPr id="72787" name="Text Box 83"/>
          <p:cNvSpPr txBox="1">
            <a:spLocks noChangeArrowheads="1"/>
          </p:cNvSpPr>
          <p:nvPr/>
        </p:nvSpPr>
        <p:spPr bwMode="auto">
          <a:xfrm>
            <a:off x="2057400" y="3962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Na(g) </a:t>
            </a:r>
            <a:r>
              <a:rPr lang="en-US" sz="2400">
                <a:sym typeface="Wingdings" pitchFamily="2" charset="2"/>
              </a:rPr>
              <a:t> Na</a:t>
            </a:r>
            <a:r>
              <a:rPr lang="en-US" sz="2400" baseline="30000">
                <a:sym typeface="Wingdings" pitchFamily="2" charset="2"/>
              </a:rPr>
              <a:t>+</a:t>
            </a:r>
            <a:r>
              <a:rPr lang="en-US" sz="2400">
                <a:sym typeface="Wingdings" pitchFamily="2" charset="2"/>
              </a:rPr>
              <a:t>(g) + e</a:t>
            </a:r>
            <a:r>
              <a:rPr lang="en-US" sz="2400" baseline="30000">
                <a:sym typeface="Wingdings" pitchFamily="2" charset="2"/>
              </a:rPr>
              <a:t>-</a:t>
            </a:r>
            <a:r>
              <a:rPr lang="en-US" sz="2400">
                <a:sym typeface="Wingdings" pitchFamily="2" charset="2"/>
              </a:rPr>
              <a:t>             + 495 kJ</a:t>
            </a:r>
            <a:endParaRPr lang="en-US" sz="2400"/>
          </a:p>
        </p:txBody>
      </p:sp>
      <p:sp>
        <p:nvSpPr>
          <p:cNvPr id="72789" name="Text Box 85"/>
          <p:cNvSpPr txBox="1">
            <a:spLocks noChangeArrowheads="1"/>
          </p:cNvSpPr>
          <p:nvPr/>
        </p:nvSpPr>
        <p:spPr bwMode="auto">
          <a:xfrm>
            <a:off x="1752600" y="4389438"/>
            <a:ext cx="577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½ Cl</a:t>
            </a:r>
            <a:r>
              <a:rPr lang="en-US" sz="2400" baseline="-25000"/>
              <a:t>2</a:t>
            </a:r>
            <a:r>
              <a:rPr lang="en-US" sz="2400"/>
              <a:t>(g) </a:t>
            </a:r>
            <a:r>
              <a:rPr lang="en-US" sz="2400">
                <a:sym typeface="Wingdings" pitchFamily="2" charset="2"/>
              </a:rPr>
              <a:t> Cl(g)                   + ½(239 kJ)</a:t>
            </a:r>
            <a:endParaRPr lang="en-US" sz="2400"/>
          </a:p>
        </p:txBody>
      </p:sp>
      <p:sp>
        <p:nvSpPr>
          <p:cNvPr id="72790" name="Text Box 86"/>
          <p:cNvSpPr txBox="1">
            <a:spLocks noChangeArrowheads="1"/>
          </p:cNvSpPr>
          <p:nvPr/>
        </p:nvSpPr>
        <p:spPr bwMode="auto">
          <a:xfrm>
            <a:off x="1600200" y="48006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Cl(g) + e</a:t>
            </a:r>
            <a:r>
              <a:rPr lang="en-US" sz="2400" baseline="30000"/>
              <a:t>-</a:t>
            </a:r>
            <a:r>
              <a:rPr lang="en-US" sz="2400"/>
              <a:t> </a:t>
            </a:r>
            <a:r>
              <a:rPr lang="en-US" sz="2400">
                <a:sym typeface="Wingdings" pitchFamily="2" charset="2"/>
              </a:rPr>
              <a:t> Cl</a:t>
            </a:r>
            <a:r>
              <a:rPr lang="en-US" sz="2400" baseline="30000">
                <a:sym typeface="Wingdings" pitchFamily="2" charset="2"/>
              </a:rPr>
              <a:t>-</a:t>
            </a:r>
            <a:r>
              <a:rPr lang="en-US" sz="2400">
                <a:sym typeface="Wingdings" pitchFamily="2" charset="2"/>
              </a:rPr>
              <a:t>(g)                      - 349 kJ</a:t>
            </a:r>
            <a:endParaRPr lang="en-US" sz="2400"/>
          </a:p>
        </p:txBody>
      </p:sp>
      <p:sp>
        <p:nvSpPr>
          <p:cNvPr id="72791" name="Text Box 87"/>
          <p:cNvSpPr txBox="1">
            <a:spLocks noChangeArrowheads="1"/>
          </p:cNvSpPr>
          <p:nvPr/>
        </p:nvSpPr>
        <p:spPr bwMode="auto">
          <a:xfrm>
            <a:off x="838200" y="52578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Na</a:t>
            </a:r>
            <a:r>
              <a:rPr lang="en-US" sz="2400" baseline="30000"/>
              <a:t>+</a:t>
            </a:r>
            <a:r>
              <a:rPr lang="en-US" sz="2400"/>
              <a:t>(g) + Cl</a:t>
            </a:r>
            <a:r>
              <a:rPr lang="en-US" sz="2400" baseline="30000"/>
              <a:t>-</a:t>
            </a:r>
            <a:r>
              <a:rPr lang="en-US" sz="2400"/>
              <a:t>(g) </a:t>
            </a:r>
            <a:r>
              <a:rPr lang="en-US" sz="2400">
                <a:sym typeface="Wingdings" pitchFamily="2" charset="2"/>
              </a:rPr>
              <a:t> NaCl(s)                    -786 kJ</a:t>
            </a:r>
            <a:endParaRPr lang="en-US" sz="2400"/>
          </a:p>
        </p:txBody>
      </p:sp>
      <p:sp>
        <p:nvSpPr>
          <p:cNvPr id="72792" name="Line 88"/>
          <p:cNvSpPr>
            <a:spLocks noChangeShapeType="1"/>
          </p:cNvSpPr>
          <p:nvPr/>
        </p:nvSpPr>
        <p:spPr bwMode="auto">
          <a:xfrm>
            <a:off x="609600" y="5715000"/>
            <a:ext cx="7239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3" name="Text Box 89"/>
          <p:cNvSpPr txBox="1">
            <a:spLocks noChangeArrowheads="1"/>
          </p:cNvSpPr>
          <p:nvPr/>
        </p:nvSpPr>
        <p:spPr bwMode="auto">
          <a:xfrm>
            <a:off x="304800" y="5791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sym typeface="Symbol" pitchFamily="18" charset="2"/>
              </a:rPr>
              <a:t> Na(s) + ½ Cl</a:t>
            </a:r>
            <a:r>
              <a:rPr lang="en-US" sz="2400" b="1" baseline="-25000">
                <a:solidFill>
                  <a:srgbClr val="FFFF00"/>
                </a:solidFill>
                <a:sym typeface="Symbol" pitchFamily="18" charset="2"/>
              </a:rPr>
              <a:t>2</a:t>
            </a:r>
            <a:r>
              <a:rPr lang="en-US" sz="2400" b="1">
                <a:solidFill>
                  <a:srgbClr val="FFFF00"/>
                </a:solidFill>
                <a:sym typeface="Symbol" pitchFamily="18" charset="2"/>
              </a:rPr>
              <a:t>(g) </a:t>
            </a:r>
            <a:r>
              <a:rPr lang="en-US" sz="2400" b="1">
                <a:solidFill>
                  <a:srgbClr val="FFFF00"/>
                </a:solidFill>
                <a:sym typeface="Wingdings" pitchFamily="2" charset="2"/>
              </a:rPr>
              <a:t> NaCl(s)            -412 kJ/mol</a:t>
            </a:r>
          </a:p>
        </p:txBody>
      </p:sp>
      <p:sp>
        <p:nvSpPr>
          <p:cNvPr id="72794" name="Line 90"/>
          <p:cNvSpPr>
            <a:spLocks noChangeShapeType="1"/>
          </p:cNvSpPr>
          <p:nvPr/>
        </p:nvSpPr>
        <p:spPr bwMode="auto">
          <a:xfrm flipV="1">
            <a:off x="2133600" y="41148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5" name="Line 91"/>
          <p:cNvSpPr>
            <a:spLocks noChangeShapeType="1"/>
          </p:cNvSpPr>
          <p:nvPr/>
        </p:nvSpPr>
        <p:spPr bwMode="auto">
          <a:xfrm flipV="1">
            <a:off x="3429000" y="37338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6" name="Line 92"/>
          <p:cNvSpPr>
            <a:spLocks noChangeShapeType="1"/>
          </p:cNvSpPr>
          <p:nvPr/>
        </p:nvSpPr>
        <p:spPr bwMode="auto">
          <a:xfrm flipV="1">
            <a:off x="3505200" y="4038600"/>
            <a:ext cx="4572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7" name="Line 93"/>
          <p:cNvSpPr>
            <a:spLocks noChangeShapeType="1"/>
          </p:cNvSpPr>
          <p:nvPr/>
        </p:nvSpPr>
        <p:spPr bwMode="auto">
          <a:xfrm flipV="1">
            <a:off x="914400" y="5334000"/>
            <a:ext cx="4572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8" name="Line 94"/>
          <p:cNvSpPr>
            <a:spLocks noChangeShapeType="1"/>
          </p:cNvSpPr>
          <p:nvPr/>
        </p:nvSpPr>
        <p:spPr bwMode="auto">
          <a:xfrm flipV="1">
            <a:off x="2133600" y="53340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9" name="Line 95"/>
          <p:cNvSpPr>
            <a:spLocks noChangeShapeType="1"/>
          </p:cNvSpPr>
          <p:nvPr/>
        </p:nvSpPr>
        <p:spPr bwMode="auto">
          <a:xfrm flipV="1">
            <a:off x="3429000" y="48768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800" name="Line 96"/>
          <p:cNvSpPr>
            <a:spLocks noChangeShapeType="1"/>
          </p:cNvSpPr>
          <p:nvPr/>
        </p:nvSpPr>
        <p:spPr bwMode="auto">
          <a:xfrm flipV="1">
            <a:off x="2590800" y="48768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801" name="Line 97"/>
          <p:cNvSpPr>
            <a:spLocks noChangeShapeType="1"/>
          </p:cNvSpPr>
          <p:nvPr/>
        </p:nvSpPr>
        <p:spPr bwMode="auto">
          <a:xfrm flipV="1">
            <a:off x="4495800" y="40386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802" name="Line 98"/>
          <p:cNvSpPr>
            <a:spLocks noChangeShapeType="1"/>
          </p:cNvSpPr>
          <p:nvPr/>
        </p:nvSpPr>
        <p:spPr bwMode="auto">
          <a:xfrm flipV="1">
            <a:off x="1752600" y="48768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803" name="Line 99"/>
          <p:cNvSpPr>
            <a:spLocks noChangeShapeType="1"/>
          </p:cNvSpPr>
          <p:nvPr/>
        </p:nvSpPr>
        <p:spPr bwMode="auto">
          <a:xfrm flipV="1">
            <a:off x="3505200" y="44196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7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7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86" grpId="0"/>
      <p:bldP spid="72787" grpId="0"/>
      <p:bldP spid="72789" grpId="0"/>
      <p:bldP spid="72790" grpId="0"/>
      <p:bldP spid="72791" grpId="0"/>
      <p:bldP spid="72792" grpId="0" animBg="1"/>
      <p:bldP spid="72793" grpId="0"/>
      <p:bldP spid="72794" grpId="0" animBg="1"/>
      <p:bldP spid="72795" grpId="0" animBg="1"/>
      <p:bldP spid="72796" grpId="0" animBg="1"/>
      <p:bldP spid="72797" grpId="0" animBg="1"/>
      <p:bldP spid="72798" grpId="0" animBg="1"/>
      <p:bldP spid="72799" grpId="0" animBg="1"/>
      <p:bldP spid="72800" grpId="0" animBg="1"/>
      <p:bldP spid="72801" grpId="0" animBg="1"/>
      <p:bldP spid="72802" grpId="0" animBg="1"/>
      <p:bldP spid="728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4572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Polar-Covalent bonds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0" y="2819400"/>
            <a:ext cx="6934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Nonpolar-Covalent bonds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r>
              <a:rPr lang="en-US" sz="36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Covalent Bonds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43000" y="1676400"/>
            <a:ext cx="7772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/>
              <a:t> Electrons are unequally shared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/>
              <a:t> Electronegativity difference between .3 and 1.7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127125" y="3505200"/>
            <a:ext cx="70262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/>
              <a:t> Electrons are equally shared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/>
              <a:t> Electronegativity difference of 0 to 0.3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  <p:bldP spid="819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315200" cy="533400"/>
          </a:xfrm>
          <a:noFill/>
          <a:ln/>
        </p:spPr>
        <p:txBody>
          <a:bodyPr lIns="90488" tIns="44450" rIns="90488" bIns="44450"/>
          <a:lstStyle/>
          <a:p>
            <a:r>
              <a:rPr lang="en-US" sz="3600" u="sng"/>
              <a:t>Covalent Bonding Forces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43400" y="1371600"/>
            <a:ext cx="46482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 Electron – electron   </a:t>
            </a:r>
          </a:p>
          <a:p>
            <a:pPr eaLnBrk="0" hangingPunct="0"/>
            <a:r>
              <a:rPr lang="en-US" b="1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   repulsive forces = Bad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343400" y="2438400"/>
            <a:ext cx="47244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q"/>
            </a:pPr>
            <a:r>
              <a:rPr lang="en-US" b="1" dirty="0"/>
              <a:t> Proton – proton   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en-US" b="1" dirty="0"/>
              <a:t>   repulsive forces = bad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343400" y="3505200"/>
            <a:ext cx="480060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q"/>
            </a:pPr>
            <a:r>
              <a:rPr lang="en-US" b="1" dirty="0"/>
              <a:t> Electron – proton  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en-US" b="1" dirty="0"/>
              <a:t>   attractive forces = good</a:t>
            </a:r>
          </a:p>
        </p:txBody>
      </p:sp>
      <p:pic>
        <p:nvPicPr>
          <p:cNvPr id="10246" name="Picture 6" descr="lond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217988" cy="2949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icture 3" descr="10_06_Figure.jpg"/>
          <p:cNvSpPr>
            <a:spLocks noChangeAspect="1"/>
          </p:cNvSpPr>
          <p:nvPr/>
        </p:nvSpPr>
        <p:spPr bwMode="auto">
          <a:xfrm>
            <a:off x="920750" y="468313"/>
            <a:ext cx="7259638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55" name="Picture 1" descr="10_0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838200" y="546100"/>
            <a:ext cx="74549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935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ondleng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668338"/>
            <a:ext cx="9097963" cy="5521325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2800" u="sng"/>
              <a:t>Bond Length Diagram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Bond Length and Energy</a:t>
            </a:r>
          </a:p>
        </p:txBody>
      </p:sp>
      <p:graphicFrame>
        <p:nvGraphicFramePr>
          <p:cNvPr id="85143" name="Group 151"/>
          <p:cNvGraphicFramePr>
            <a:graphicFrameLocks noGrp="1"/>
          </p:cNvGraphicFramePr>
          <p:nvPr>
            <p:ph idx="1"/>
          </p:nvPr>
        </p:nvGraphicFramePr>
        <p:xfrm>
          <a:off x="685800" y="685800"/>
          <a:ext cx="7848600" cy="455371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Bond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Bond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Bond length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(pm)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Bond Energy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(kJ/mol)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 - 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Single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347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 = 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Double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614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 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Triple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839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 - 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Single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358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 = 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Double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745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 - 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Single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305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 = N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Double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615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 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Triple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891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5144" name="Text Box 152"/>
          <p:cNvSpPr txBox="1">
            <a:spLocks noChangeArrowheads="1"/>
          </p:cNvSpPr>
          <p:nvPr/>
        </p:nvSpPr>
        <p:spPr bwMode="auto">
          <a:xfrm>
            <a:off x="593725" y="5330825"/>
            <a:ext cx="8169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Bonds between elements become </a:t>
            </a:r>
            <a:r>
              <a:rPr lang="en-US">
                <a:solidFill>
                  <a:srgbClr val="FFFF00"/>
                </a:solidFill>
              </a:rPr>
              <a:t>shorter</a:t>
            </a:r>
            <a:r>
              <a:rPr lang="en-US"/>
              <a:t> and </a:t>
            </a:r>
            <a:r>
              <a:rPr lang="en-US">
                <a:solidFill>
                  <a:srgbClr val="FFFF00"/>
                </a:solidFill>
              </a:rPr>
              <a:t>stronger</a:t>
            </a:r>
            <a:r>
              <a:rPr lang="en-US"/>
              <a:t> as multiplicity increases.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914400"/>
          </a:xfrm>
        </p:spPr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Bond Energy and Enthalpy</a:t>
            </a:r>
          </a:p>
        </p:txBody>
      </p:sp>
      <p:graphicFrame>
        <p:nvGraphicFramePr>
          <p:cNvPr id="962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85991"/>
              </p:ext>
            </p:extLst>
          </p:nvPr>
        </p:nvGraphicFramePr>
        <p:xfrm>
          <a:off x="1066800" y="1066800"/>
          <a:ext cx="73914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7" name="Equation" r:id="rId3" imgW="2108160" imgH="253800" progId="Equation.3">
                  <p:embed/>
                </p:oleObj>
              </mc:Choice>
              <mc:Fallback>
                <p:oleObj name="Equation" r:id="rId3" imgW="2108160" imgH="253800" progId="Equation.3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391400" cy="8905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2557463" y="2667000"/>
            <a:ext cx="6053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i="1">
                <a:solidFill>
                  <a:srgbClr val="FFFF00"/>
                </a:solidFill>
                <a:latin typeface="Times New Roman" pitchFamily="18" charset="0"/>
              </a:rPr>
              <a:t>D</a:t>
            </a:r>
            <a:r>
              <a:rPr lang="en-US"/>
              <a:t> = Bond energy per mole of bonds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2574925" y="2057400"/>
            <a:ext cx="2851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Energy required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5943600" y="2057400"/>
            <a:ext cx="2859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Energy released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1066800" y="3657600"/>
            <a:ext cx="717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/>
              <a:t>Breaking</a:t>
            </a:r>
            <a:r>
              <a:rPr lang="en-US"/>
              <a:t> bonds always </a:t>
            </a:r>
            <a:r>
              <a:rPr lang="en-US" u="sng"/>
              <a:t>requires</a:t>
            </a:r>
            <a:r>
              <a:rPr lang="en-US"/>
              <a:t> energy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3200400" y="4191000"/>
            <a:ext cx="409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Breaking = endothermic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1066800" y="4953000"/>
            <a:ext cx="717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/>
              <a:t>Forming</a:t>
            </a:r>
            <a:r>
              <a:rPr lang="en-US"/>
              <a:t> bonds always </a:t>
            </a:r>
            <a:r>
              <a:rPr lang="en-US" u="sng"/>
              <a:t>releases</a:t>
            </a:r>
            <a:r>
              <a:rPr lang="en-US"/>
              <a:t> energy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3216275" y="5486400"/>
            <a:ext cx="3794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Forming = exothermic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  <p:bldP spid="96264" grpId="0"/>
      <p:bldP spid="96265" grpId="0"/>
      <p:bldP spid="96266" grpId="0"/>
      <p:bldP spid="96267" grpId="0"/>
      <p:bldP spid="962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Resonance with FORMAL CHARGES</a:t>
            </a:r>
          </a:p>
        </p:txBody>
      </p:sp>
      <p:pic>
        <p:nvPicPr>
          <p:cNvPr id="135170" name="Picture 2" descr="http://www2.chemistry.msu.edu/faculty/reusch/VirtTxtJml/Images/frmlchr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61" y="1143000"/>
            <a:ext cx="8325539" cy="76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685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Equation:</a:t>
            </a:r>
          </a:p>
        </p:txBody>
      </p:sp>
      <p:pic>
        <p:nvPicPr>
          <p:cNvPr id="135172" name="Picture 4" descr="http://web02.gonzaga.edu/faculty/cronk/CHEM101/images/sulfate-f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324474"/>
            <a:ext cx="6191250" cy="15335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953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Example of Sulfate 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5260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To evaluate a Lewis Structure: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Atoms in molecules try to achieve FC as close to zero as possible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Any negative FC’s are expected to be on the most electronegative atoms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 of the FC of all atoms must = the overall charge of the ion or molecule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http://www.tamuk.edu/chemistry/kfjb000/carbona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475775" cy="160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33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Carbonate Ion</a:t>
            </a:r>
          </a:p>
        </p:txBody>
      </p:sp>
      <p:pic>
        <p:nvPicPr>
          <p:cNvPr id="136198" name="Picture 6" descr="http://www.chemprofessor.com/bonding_files/image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05200"/>
            <a:ext cx="6705600" cy="2985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2971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Nitrogen Dioxide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762000"/>
          </a:xfrm>
        </p:spPr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Localized Electron Model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7712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Lewis structures are an application of the “</a:t>
            </a:r>
            <a:r>
              <a:rPr lang="en-US" b="1" u="sng">
                <a:solidFill>
                  <a:srgbClr val="FFFF00"/>
                </a:solidFill>
              </a:rPr>
              <a:t>L</a:t>
            </a:r>
            <a:r>
              <a:rPr lang="en-US" b="1">
                <a:solidFill>
                  <a:srgbClr val="FFFF00"/>
                </a:solidFill>
              </a:rPr>
              <a:t>ocalized </a:t>
            </a:r>
            <a:r>
              <a:rPr lang="en-US" b="1" u="sng">
                <a:solidFill>
                  <a:srgbClr val="FFFF00"/>
                </a:solidFill>
              </a:rPr>
              <a:t>E</a:t>
            </a:r>
            <a:r>
              <a:rPr lang="en-US" b="1">
                <a:solidFill>
                  <a:srgbClr val="FFFF00"/>
                </a:solidFill>
              </a:rPr>
              <a:t>lectron </a:t>
            </a:r>
            <a:r>
              <a:rPr lang="en-US" b="1" u="sng">
                <a:solidFill>
                  <a:srgbClr val="FFFF00"/>
                </a:solidFill>
              </a:rPr>
              <a:t>M</a:t>
            </a:r>
            <a:r>
              <a:rPr lang="en-US" b="1">
                <a:solidFill>
                  <a:srgbClr val="FFFF00"/>
                </a:solidFill>
              </a:rPr>
              <a:t>odel</a:t>
            </a:r>
            <a:r>
              <a:rPr lang="en-US" b="1"/>
              <a:t>”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447800" y="2133600"/>
            <a:ext cx="7696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L.E.M.</a:t>
            </a:r>
            <a:r>
              <a:rPr lang="en-US" b="1" dirty="0"/>
              <a:t> says: Electron pairs can be thought of as “belonging” to pairs of atoms when bonding using atomic orbitals. Lone pairs belong to only one atom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447800" y="4191000"/>
            <a:ext cx="73310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 dirty="0"/>
              <a:t>Resonance</a:t>
            </a:r>
            <a:r>
              <a:rPr lang="en-US" b="1" dirty="0"/>
              <a:t> points out a </a:t>
            </a:r>
            <a:r>
              <a:rPr lang="en-US" b="1" u="sng" dirty="0"/>
              <a:t>weakness</a:t>
            </a:r>
            <a:r>
              <a:rPr lang="en-US" b="1" dirty="0"/>
              <a:t> in the Localized Electron Model.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What about Delocalized electrons?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lectronegativi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246688"/>
          </a:xfrm>
          <a:noFill/>
          <a:ln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239000" cy="129540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</a:rPr>
              <a:t>Electronegativity: </a:t>
            </a: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ability of an</a:t>
            </a:r>
            <a:b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 in a molecule to attract shared electrons to itself.</a:t>
            </a:r>
            <a:b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41525" y="987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  <a:noFill/>
          <a:ln/>
        </p:spPr>
        <p:txBody>
          <a:bodyPr lIns="90488" tIns="44450" rIns="90488" bIns="44450"/>
          <a:lstStyle/>
          <a:p>
            <a:r>
              <a:rPr lang="en-US" sz="4400" dirty="0">
                <a:solidFill>
                  <a:schemeClr val="tx1"/>
                </a:solidFill>
              </a:rPr>
              <a:t>VSEPR Model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848600" cy="24384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</a:rPr>
              <a:t>The structure around a given atom is determined </a:t>
            </a:r>
            <a:r>
              <a:rPr lang="en-US" i="1" dirty="0">
                <a:solidFill>
                  <a:schemeClr val="tx1"/>
                </a:solidFill>
              </a:rPr>
              <a:t>principally</a:t>
            </a:r>
            <a:r>
              <a:rPr lang="en-US" dirty="0">
                <a:solidFill>
                  <a:schemeClr val="tx1"/>
                </a:solidFill>
              </a:rPr>
              <a:t> by minimizing electron pair repulsions.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785022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u="sng" dirty="0">
                <a:solidFill>
                  <a:srgbClr val="800000"/>
                </a:solidFill>
              </a:rPr>
              <a:t>V</a:t>
            </a:r>
            <a:r>
              <a:rPr lang="en-US" sz="3200" dirty="0">
                <a:solidFill>
                  <a:schemeClr val="tx1"/>
                </a:solidFill>
              </a:rPr>
              <a:t>alence </a:t>
            </a:r>
            <a:r>
              <a:rPr lang="en-US" sz="3200" u="sng" dirty="0">
                <a:solidFill>
                  <a:srgbClr val="800000"/>
                </a:solidFill>
              </a:rPr>
              <a:t>S</a:t>
            </a:r>
            <a:r>
              <a:rPr lang="en-US" sz="3200" dirty="0">
                <a:solidFill>
                  <a:schemeClr val="tx1"/>
                </a:solidFill>
              </a:rPr>
              <a:t>hell </a:t>
            </a:r>
            <a:r>
              <a:rPr lang="en-US" sz="3200" u="sng" dirty="0">
                <a:solidFill>
                  <a:srgbClr val="800000"/>
                </a:solidFill>
              </a:rPr>
              <a:t>E</a:t>
            </a:r>
            <a:r>
              <a:rPr lang="en-US" sz="3200" dirty="0">
                <a:solidFill>
                  <a:schemeClr val="tx1"/>
                </a:solidFill>
              </a:rPr>
              <a:t>lectron </a:t>
            </a:r>
            <a:r>
              <a:rPr lang="en-US" sz="3200" u="sng" dirty="0">
                <a:solidFill>
                  <a:srgbClr val="800000"/>
                </a:solidFill>
              </a:rPr>
              <a:t>P</a:t>
            </a:r>
            <a:r>
              <a:rPr lang="en-US" sz="3200" dirty="0">
                <a:solidFill>
                  <a:schemeClr val="tx1"/>
                </a:solidFill>
              </a:rPr>
              <a:t>air </a:t>
            </a:r>
            <a:r>
              <a:rPr lang="en-US" sz="3200" u="sng" dirty="0">
                <a:solidFill>
                  <a:srgbClr val="800000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epulsion)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9342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 sz="3200" u="sng" dirty="0">
                <a:solidFill>
                  <a:schemeClr val="tx1"/>
                </a:solidFill>
              </a:rPr>
              <a:t>Predicting a VSEPR Structure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8153400" cy="47244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800" dirty="0">
                <a:solidFill>
                  <a:schemeClr val="tx1"/>
                </a:solidFill>
              </a:rPr>
              <a:t>Draw Lewis structure.</a:t>
            </a:r>
          </a:p>
          <a:p>
            <a:pPr>
              <a:buClr>
                <a:srgbClr val="800000"/>
              </a:buClr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Put pairs as far apart as possible.</a:t>
            </a:r>
          </a:p>
          <a:p>
            <a:pPr>
              <a:buClr>
                <a:srgbClr val="800000"/>
              </a:buClr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Determine positions of atoms from the  way electron pairs are shared</a:t>
            </a:r>
          </a:p>
          <a:p>
            <a:pPr>
              <a:buClr>
                <a:srgbClr val="800000"/>
              </a:buClr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Determine the name of molecular structure from positions of the atoms using the AXE formula (next slide).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685800"/>
          </a:xfrm>
        </p:spPr>
        <p:txBody>
          <a:bodyPr anchor="ctr"/>
          <a:lstStyle/>
          <a:p>
            <a:r>
              <a:rPr lang="en-US" sz="3000" b="1" dirty="0">
                <a:solidFill>
                  <a:schemeClr val="tx1"/>
                </a:solidFill>
              </a:rPr>
              <a:t>VSEPR – AXE Method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594725" cy="4343400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/>
                </a:solidFill>
              </a:rPr>
              <a:t>The </a:t>
            </a:r>
            <a:r>
              <a:rPr lang="en-US" sz="2600" b="1" dirty="0">
                <a:solidFill>
                  <a:srgbClr val="C00000"/>
                </a:solidFill>
              </a:rPr>
              <a:t>A</a:t>
            </a:r>
            <a:r>
              <a:rPr lang="en-US" sz="2600" b="1" dirty="0">
                <a:solidFill>
                  <a:schemeClr val="tx2"/>
                </a:solidFill>
              </a:rPr>
              <a:t> represents the central atom.</a:t>
            </a:r>
          </a:p>
          <a:p>
            <a:r>
              <a:rPr lang="en-US" sz="2600" b="1" dirty="0">
                <a:solidFill>
                  <a:schemeClr val="tx2"/>
                </a:solidFill>
              </a:rPr>
              <a:t>The </a:t>
            </a:r>
            <a:r>
              <a:rPr lang="en-US" sz="2600" b="1" dirty="0">
                <a:solidFill>
                  <a:srgbClr val="C00000"/>
                </a:solidFill>
              </a:rPr>
              <a:t>X</a:t>
            </a:r>
            <a:r>
              <a:rPr lang="en-US" sz="2600" b="1" dirty="0">
                <a:solidFill>
                  <a:schemeClr val="tx2"/>
                </a:solidFill>
              </a:rPr>
              <a:t> represents how many sigma bonds are formed between the central atoms and outside atoms. Multiple covalent bonds (</a:t>
            </a:r>
            <a:r>
              <a:rPr lang="en-US" sz="2600" b="1" dirty="0">
                <a:solidFill>
                  <a:schemeClr val="tx2"/>
                </a:solidFill>
                <a:sym typeface="Symbol"/>
              </a:rPr>
              <a:t></a:t>
            </a:r>
            <a:r>
              <a:rPr lang="en-US" sz="2600" dirty="0">
                <a:solidFill>
                  <a:schemeClr val="tx2"/>
                </a:solidFill>
                <a:sym typeface="Symbol"/>
              </a:rPr>
              <a:t>, </a:t>
            </a:r>
            <a:r>
              <a:rPr lang="en-US" sz="2600" b="1" dirty="0">
                <a:solidFill>
                  <a:schemeClr val="tx2"/>
                </a:solidFill>
              </a:rPr>
              <a:t>double or triple) count as one </a:t>
            </a:r>
            <a:r>
              <a:rPr lang="en-US" sz="2600" b="1" dirty="0">
                <a:solidFill>
                  <a:srgbClr val="C00000"/>
                </a:solidFill>
              </a:rPr>
              <a:t>X</a:t>
            </a:r>
            <a:r>
              <a:rPr lang="en-US" sz="2600" b="1" dirty="0">
                <a:solidFill>
                  <a:schemeClr val="tx2"/>
                </a:solidFill>
              </a:rPr>
              <a:t>.</a:t>
            </a:r>
          </a:p>
          <a:p>
            <a:r>
              <a:rPr lang="en-US" sz="2600" b="1" dirty="0">
                <a:solidFill>
                  <a:schemeClr val="tx2"/>
                </a:solidFill>
              </a:rPr>
              <a:t>The </a:t>
            </a:r>
            <a:r>
              <a:rPr lang="en-US" sz="2600" b="1" dirty="0">
                <a:solidFill>
                  <a:srgbClr val="C00000"/>
                </a:solidFill>
              </a:rPr>
              <a:t>E</a:t>
            </a:r>
            <a:r>
              <a:rPr lang="en-US" sz="2600" b="1" dirty="0">
                <a:solidFill>
                  <a:schemeClr val="tx2"/>
                </a:solidFill>
              </a:rPr>
              <a:t> represents the number of lone electron pairs </a:t>
            </a:r>
            <a:r>
              <a:rPr lang="en-US" sz="2600" b="1">
                <a:solidFill>
                  <a:schemeClr val="tx2"/>
                </a:solidFill>
              </a:rPr>
              <a:t>present on </a:t>
            </a:r>
            <a:r>
              <a:rPr lang="en-US" sz="2600" b="1" dirty="0">
                <a:solidFill>
                  <a:schemeClr val="tx2"/>
                </a:solidFill>
              </a:rPr>
              <a:t>the central atom. </a:t>
            </a:r>
          </a:p>
          <a:p>
            <a:r>
              <a:rPr lang="en-US" sz="2600" b="1" dirty="0">
                <a:solidFill>
                  <a:schemeClr val="tx2"/>
                </a:solidFill>
              </a:rPr>
              <a:t>The sum of </a:t>
            </a:r>
            <a:r>
              <a:rPr lang="en-US" sz="2600" b="1" dirty="0">
                <a:solidFill>
                  <a:srgbClr val="C00000"/>
                </a:solidFill>
              </a:rPr>
              <a:t>X</a:t>
            </a:r>
            <a:r>
              <a:rPr lang="en-US" sz="2600" b="1" dirty="0">
                <a:solidFill>
                  <a:schemeClr val="tx2"/>
                </a:solidFill>
              </a:rPr>
              <a:t> and </a:t>
            </a:r>
            <a:r>
              <a:rPr lang="en-US" sz="2600" b="1" dirty="0">
                <a:solidFill>
                  <a:srgbClr val="C00000"/>
                </a:solidFill>
              </a:rPr>
              <a:t>E</a:t>
            </a:r>
            <a:r>
              <a:rPr lang="en-US" sz="2600" b="1" dirty="0">
                <a:solidFill>
                  <a:schemeClr val="tx2"/>
                </a:solidFill>
              </a:rPr>
              <a:t>, sometimes known as the </a:t>
            </a:r>
            <a:r>
              <a:rPr lang="en-US" sz="2600" b="1" dirty="0" err="1">
                <a:solidFill>
                  <a:schemeClr val="tx2"/>
                </a:solidFill>
              </a:rPr>
              <a:t>steric</a:t>
            </a:r>
            <a:r>
              <a:rPr lang="en-US" sz="2600" b="1" dirty="0">
                <a:solidFill>
                  <a:schemeClr val="tx2"/>
                </a:solidFill>
              </a:rPr>
              <a:t>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0F9C-8933-4B16-8D50-AABF7C1A4ADA}" type="slidenum">
              <a:rPr lang="en-US" smtClean="0">
                <a:solidFill>
                  <a:srgbClr val="FF0000"/>
                </a:solidFill>
              </a:rPr>
              <a:pPr/>
              <a:t>22</a:t>
            </a:fld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696200" cy="914400"/>
          </a:xfrm>
        </p:spPr>
        <p:txBody>
          <a:bodyPr/>
          <a:lstStyle/>
          <a:p>
            <a:pPr algn="l"/>
            <a:r>
              <a:rPr lang="en-US" sz="3200"/>
              <a:t>VSEPR – Valence Shell Electron Pair </a:t>
            </a:r>
            <a:br>
              <a:rPr lang="en-US" sz="3200"/>
            </a:br>
            <a:r>
              <a:rPr lang="en-US" sz="3200"/>
              <a:t>                   Repulsion</a:t>
            </a:r>
          </a:p>
        </p:txBody>
      </p:sp>
      <p:graphicFrame>
        <p:nvGraphicFramePr>
          <p:cNvPr id="76803" name="Group 3"/>
          <p:cNvGraphicFramePr>
            <a:graphicFrameLocks noGrp="1"/>
          </p:cNvGraphicFramePr>
          <p:nvPr/>
        </p:nvGraphicFramePr>
        <p:xfrm>
          <a:off x="609600" y="1219200"/>
          <a:ext cx="7848600" cy="2980944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X + 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Overall Structure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(Electronic Geometry)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Forms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Linear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Trigonal Planar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Tetrahedral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E, 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Trigonal bipyramidal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E, 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Octahedral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E, AX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6835" name="Text Box 35"/>
          <p:cNvSpPr txBox="1">
            <a:spLocks noChangeArrowheads="1"/>
          </p:cNvSpPr>
          <p:nvPr/>
        </p:nvSpPr>
        <p:spPr bwMode="auto">
          <a:xfrm>
            <a:off x="1828800" y="4419600"/>
            <a:ext cx="3152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= central atom</a:t>
            </a:r>
          </a:p>
        </p:txBody>
      </p:sp>
      <p:sp>
        <p:nvSpPr>
          <p:cNvPr id="76836" name="Text Box 36"/>
          <p:cNvSpPr txBox="1">
            <a:spLocks noChangeArrowheads="1"/>
          </p:cNvSpPr>
          <p:nvPr/>
        </p:nvSpPr>
        <p:spPr bwMode="auto">
          <a:xfrm>
            <a:off x="1828800" y="4953000"/>
            <a:ext cx="429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=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atoms bonded to A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37" name="Text Box 37"/>
          <p:cNvSpPr txBox="1">
            <a:spLocks noChangeArrowheads="1"/>
          </p:cNvSpPr>
          <p:nvPr/>
        </p:nvSpPr>
        <p:spPr bwMode="auto">
          <a:xfrm>
            <a:off x="1828800" y="5715000"/>
            <a:ext cx="6229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= nonbonding electron pairs on 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VSEPR: Linear (180</a:t>
            </a:r>
            <a:r>
              <a:rPr lang="en-US" u="sng" dirty="0">
                <a:sym typeface="Symbol"/>
              </a:rPr>
              <a:t>)</a:t>
            </a:r>
            <a:endParaRPr lang="en-US" u="sng" dirty="0"/>
          </a:p>
        </p:txBody>
      </p:sp>
      <p:pic>
        <p:nvPicPr>
          <p:cNvPr id="77827" name="Picture 3" descr="an_AX2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48400" y="2057400"/>
            <a:ext cx="2381250" cy="1790700"/>
          </a:xfrm>
          <a:noFill/>
          <a:ln/>
        </p:spPr>
      </p:pic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914400" y="28956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124200" y="2590800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</a:t>
            </a:r>
            <a:r>
              <a:rPr lang="en-US" sz="3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181600" y="2590800"/>
            <a:ext cx="1017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sz="3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u="sng" dirty="0"/>
              <a:t>VSEPR: </a:t>
            </a:r>
            <a:r>
              <a:rPr lang="en-US" u="sng" dirty="0" err="1"/>
              <a:t>Trigonal</a:t>
            </a:r>
            <a:r>
              <a:rPr lang="en-US" u="sng" dirty="0"/>
              <a:t> Planar (120</a:t>
            </a:r>
            <a:r>
              <a:rPr lang="en-US" u="sng" dirty="0">
                <a:sym typeface="Symbol"/>
              </a:rPr>
              <a:t>)</a:t>
            </a:r>
            <a:endParaRPr lang="en-US" u="sng" dirty="0"/>
          </a:p>
        </p:txBody>
      </p:sp>
      <p:graphicFrame>
        <p:nvGraphicFramePr>
          <p:cNvPr id="7885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7200" y="1600200"/>
          <a:ext cx="17526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5" name="ChemSketch" r:id="rId3" imgW="1072800" imgH="573120" progId="">
                  <p:embed/>
                </p:oleObj>
              </mc:Choice>
              <mc:Fallback>
                <p:oleObj name="ChemSketch" r:id="rId3" imgW="1072800" imgH="5731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17526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7200" y="3429000"/>
          <a:ext cx="1828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" name="ChemSketch" r:id="rId5" imgW="1094400" imgH="573120" progId="">
                  <p:embed/>
                </p:oleObj>
              </mc:Choice>
              <mc:Fallback>
                <p:oleObj name="ChemSketch" r:id="rId5" imgW="1094400" imgH="5731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29000"/>
                        <a:ext cx="18288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3" name="Picture 5" descr="AX3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172200" y="1143000"/>
            <a:ext cx="2381250" cy="1790700"/>
          </a:xfrm>
          <a:noFill/>
          <a:ln/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514600" y="1752600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2514600" y="35814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Bent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78856" name="Picture 8" descr="AX2E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6324600" y="3048000"/>
            <a:ext cx="2381250" cy="1790700"/>
          </a:xfrm>
          <a:noFill/>
          <a:ln/>
        </p:spPr>
      </p:pic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5105400" y="1752600"/>
            <a:ext cx="93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BF</a:t>
            </a:r>
            <a:r>
              <a:rPr lang="en-US" sz="3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4953000" y="3581400"/>
            <a:ext cx="1335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SnCl</a:t>
            </a:r>
            <a:r>
              <a:rPr lang="en-US" sz="3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48387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chemeClr val="tx1"/>
                </a:solidFill>
              </a:rPr>
              <a:t> = Molecular Geo.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  <p:bldP spid="78855" grpId="0"/>
      <p:bldP spid="78857" grpId="0"/>
      <p:bldP spid="788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u="sng" dirty="0"/>
              <a:t>VSEPR: Tetrahedral (109.5</a:t>
            </a:r>
            <a:r>
              <a:rPr lang="en-US" u="sng" dirty="0">
                <a:sym typeface="Symbol"/>
              </a:rPr>
              <a:t>)</a:t>
            </a:r>
            <a:endParaRPr lang="en-US" u="sng" dirty="0"/>
          </a:p>
        </p:txBody>
      </p:sp>
      <p:graphicFrame>
        <p:nvGraphicFramePr>
          <p:cNvPr id="798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7200" y="4953000"/>
          <a:ext cx="1508125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6" name="ChemSketch" r:id="rId3" imgW="1719000" imgH="1539360" progId="">
                  <p:embed/>
                </p:oleObj>
              </mc:Choice>
              <mc:Fallback>
                <p:oleObj name="ChemSketch" r:id="rId3" imgW="1719000" imgH="15393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53000"/>
                        <a:ext cx="1508125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9600" y="1600200"/>
          <a:ext cx="12065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7" name="ChemSketch" r:id="rId5" imgW="954000" imgH="1024200" progId="">
                  <p:embed/>
                </p:oleObj>
              </mc:Choice>
              <mc:Fallback>
                <p:oleObj name="ChemSketch" r:id="rId5" imgW="954000" imgH="1024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12065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3400" y="3429000"/>
          <a:ext cx="1171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8" name="ChemSketch" r:id="rId7" imgW="987480" imgH="1027080" progId="">
                  <p:embed/>
                </p:oleObj>
              </mc:Choice>
              <mc:Fallback>
                <p:oleObj name="ChemSketch" r:id="rId7" imgW="987480" imgH="10270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29000"/>
                        <a:ext cx="11715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165350" y="1981200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</a:t>
            </a:r>
            <a:r>
              <a:rPr lang="en-US" sz="3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2133600" y="3810000"/>
            <a:ext cx="32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(107.5</a:t>
            </a:r>
            <a:r>
              <a:rPr lang="en-US" sz="3000" dirty="0">
                <a:solidFill>
                  <a:schemeClr val="tx1"/>
                </a:solidFill>
                <a:sym typeface="Symbol"/>
              </a:rPr>
              <a:t>)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Trigonal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Pyramidal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2209800" y="5486400"/>
            <a:ext cx="327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3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(104.5</a:t>
            </a:r>
            <a:r>
              <a:rPr lang="en-US" sz="3000" dirty="0">
                <a:solidFill>
                  <a:schemeClr val="tx1"/>
                </a:solidFill>
                <a:sym typeface="Symbol"/>
              </a:rPr>
              <a:t>)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Bent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257800" y="19812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CCl</a:t>
            </a:r>
            <a:r>
              <a:rPr lang="en-US" sz="3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5410200" y="3810000"/>
            <a:ext cx="1020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PCl</a:t>
            </a:r>
            <a:r>
              <a:rPr lang="en-US" sz="3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pic>
        <p:nvPicPr>
          <p:cNvPr id="79883" name="Picture 11" descr="AX3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3200400"/>
            <a:ext cx="2381250" cy="1790700"/>
          </a:xfrm>
          <a:prstGeom prst="rect">
            <a:avLst/>
          </a:prstGeom>
          <a:noFill/>
        </p:spPr>
      </p:pic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5410200" y="54864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</a:t>
            </a:r>
            <a:r>
              <a:rPr lang="en-US" sz="3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pic>
        <p:nvPicPr>
          <p:cNvPr id="79885" name="Picture 13" descr="AX2E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5516" y="4876800"/>
            <a:ext cx="2381250" cy="1790700"/>
          </a:xfrm>
          <a:prstGeom prst="rect">
            <a:avLst/>
          </a:prstGeom>
          <a:noFill/>
        </p:spPr>
      </p:pic>
      <p:pic>
        <p:nvPicPr>
          <p:cNvPr id="79886" name="Picture 14" descr="CCl4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6324600" y="1371600"/>
            <a:ext cx="2362200" cy="1947863"/>
          </a:xfrm>
          <a:noFill/>
          <a:ln/>
        </p:spPr>
      </p:pic>
      <p:sp>
        <p:nvSpPr>
          <p:cNvPr id="15" name="TextBox 14"/>
          <p:cNvSpPr txBox="1"/>
          <p:nvPr/>
        </p:nvSpPr>
        <p:spPr>
          <a:xfrm>
            <a:off x="3180522" y="2942511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chemeClr val="tx1"/>
                </a:solidFill>
              </a:rPr>
              <a:t> = Molecular Geo.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  <p:bldP spid="79879" grpId="0"/>
      <p:bldP spid="79880" grpId="0"/>
      <p:bldP spid="79881" grpId="0"/>
      <p:bldP spid="79882" grpId="0"/>
      <p:bldP spid="798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I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953000"/>
            <a:ext cx="2381250" cy="1790700"/>
          </a:xfrm>
          <a:prstGeom prst="rect">
            <a:avLst/>
          </a:prstGeom>
          <a:noFill/>
        </p:spPr>
      </p:pic>
      <p:pic>
        <p:nvPicPr>
          <p:cNvPr id="80899" name="Picture 3" descr="AX4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209800"/>
            <a:ext cx="2381250" cy="1790700"/>
          </a:xfrm>
          <a:prstGeom prst="rect">
            <a:avLst/>
          </a:prstGeom>
          <a:noFill/>
        </p:spPr>
      </p:pic>
      <p:pic>
        <p:nvPicPr>
          <p:cNvPr id="80900" name="Picture 4" descr="AX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066800"/>
            <a:ext cx="2381250" cy="1790700"/>
          </a:xfrm>
          <a:prstGeom prst="rect">
            <a:avLst/>
          </a:prstGeom>
          <a:noFill/>
        </p:spPr>
      </p:pic>
      <p:sp>
        <p:nvSpPr>
          <p:cNvPr id="80901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u="sng" dirty="0"/>
              <a:t>VSEPR: </a:t>
            </a:r>
            <a:r>
              <a:rPr lang="en-US" u="sng" dirty="0" err="1"/>
              <a:t>Trigonal</a:t>
            </a:r>
            <a:r>
              <a:rPr lang="en-US" u="sng" dirty="0"/>
              <a:t> Bi-pyramidal </a:t>
            </a:r>
            <a:br>
              <a:rPr lang="en-US" u="sng" dirty="0"/>
            </a:br>
            <a:r>
              <a:rPr lang="en-US" u="sng" dirty="0"/>
              <a:t>(90</a:t>
            </a:r>
            <a:r>
              <a:rPr lang="en-US" u="sng" dirty="0">
                <a:sym typeface="Symbol"/>
              </a:rPr>
              <a:t>,120)</a:t>
            </a:r>
            <a:endParaRPr lang="en-US" u="sng" dirty="0"/>
          </a:p>
        </p:txBody>
      </p:sp>
      <p:graphicFrame>
        <p:nvGraphicFramePr>
          <p:cNvPr id="80902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3400" y="1219200"/>
          <a:ext cx="1042988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0" name="ChemSketch" r:id="rId6" imgW="1042560" imgH="1213200" progId="">
                  <p:embed/>
                </p:oleObj>
              </mc:Choice>
              <mc:Fallback>
                <p:oleObj name="ChemSketch" r:id="rId6" imgW="1042560" imgH="12132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1042988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" y="2590800"/>
          <a:ext cx="10541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1" name="ChemSketch" r:id="rId8" imgW="1054440" imgH="1213200" progId="">
                  <p:embed/>
                </p:oleObj>
              </mc:Choice>
              <mc:Fallback>
                <p:oleObj name="ChemSketch" r:id="rId8" imgW="1054440" imgH="12132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10541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3400" y="3962400"/>
          <a:ext cx="10541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2" name="ChemSketch" r:id="rId10" imgW="1054440" imgH="1213200" progId="">
                  <p:embed/>
                </p:oleObj>
              </mc:Choice>
              <mc:Fallback>
                <p:oleObj name="ChemSketch" r:id="rId10" imgW="1054440" imgH="12132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10541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33400" y="5257800"/>
          <a:ext cx="10699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3" name="ChemSketch" r:id="rId12" imgW="1069920" imgH="1213200" progId="">
                  <p:embed/>
                </p:oleObj>
              </mc:Choice>
              <mc:Fallback>
                <p:oleObj name="ChemSketch" r:id="rId12" imgW="1069920" imgH="12132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257800"/>
                        <a:ext cx="1069975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2362200" y="1600200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</a:t>
            </a:r>
            <a:r>
              <a:rPr lang="en-US" sz="3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2209800" y="2895600"/>
            <a:ext cx="335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</a:t>
            </a:r>
            <a:r>
              <a:rPr lang="en-US" sz="36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(See saw)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(180</a:t>
            </a:r>
            <a:r>
              <a:rPr lang="en-US" sz="3600" dirty="0">
                <a:solidFill>
                  <a:schemeClr val="tx1"/>
                </a:solidFill>
                <a:sym typeface="Symbol"/>
              </a:rPr>
              <a:t>, </a:t>
            </a:r>
            <a:r>
              <a:rPr lang="en-US" sz="3600" b="1" dirty="0">
                <a:solidFill>
                  <a:schemeClr val="tx1"/>
                </a:solidFill>
                <a:sym typeface="Symbol"/>
              </a:rPr>
              <a:t>120</a:t>
            </a:r>
            <a:r>
              <a:rPr lang="en-US" sz="3600" dirty="0">
                <a:solidFill>
                  <a:schemeClr val="tx1"/>
                </a:solidFill>
                <a:sym typeface="Symbol"/>
              </a:rPr>
              <a:t>)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133600" y="4267200"/>
            <a:ext cx="287290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3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T-shape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(90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/>
              </a:rPr>
              <a:t>, 180)</a:t>
            </a:r>
            <a:endParaRPr lang="en-US" sz="3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2133600" y="5562600"/>
            <a:ext cx="2598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3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Linear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5486400" y="1600200"/>
            <a:ext cx="1020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PCl</a:t>
            </a:r>
            <a:r>
              <a:rPr lang="en-US" sz="3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5562600" y="2895600"/>
            <a:ext cx="96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</a:t>
            </a:r>
            <a:r>
              <a:rPr lang="en-US" sz="3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5486400" y="4267200"/>
            <a:ext cx="1055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ClF</a:t>
            </a:r>
            <a:r>
              <a:rPr lang="en-US" sz="3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pic>
        <p:nvPicPr>
          <p:cNvPr id="80913" name="Picture 17" descr="AX3E2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3657600"/>
            <a:ext cx="2381250" cy="1790700"/>
          </a:xfrm>
          <a:prstGeom prst="rect">
            <a:avLst/>
          </a:prstGeom>
          <a:noFill/>
        </p:spPr>
      </p:pic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5715000" y="5562600"/>
            <a:ext cx="804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3600" b="1" baseline="30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3681" y="6262204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chemeClr val="tx1"/>
                </a:solidFill>
              </a:rPr>
              <a:t> = Molecular Geo.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6" grpId="0"/>
      <p:bldP spid="80907" grpId="0"/>
      <p:bldP spid="80908" grpId="0"/>
      <p:bldP spid="80909" grpId="0"/>
      <p:bldP spid="80910" grpId="0"/>
      <p:bldP spid="80911" grpId="0"/>
      <p:bldP spid="80912" grpId="0"/>
      <p:bldP spid="809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u="sng" dirty="0"/>
              <a:t>VSEPR: Octahedral (90</a:t>
            </a:r>
            <a:r>
              <a:rPr lang="en-US" u="sng" dirty="0">
                <a:sym typeface="Symbol"/>
              </a:rPr>
              <a:t>)</a:t>
            </a:r>
            <a:endParaRPr lang="en-US" u="sng" dirty="0"/>
          </a:p>
        </p:txBody>
      </p:sp>
      <p:graphicFrame>
        <p:nvGraphicFramePr>
          <p:cNvPr id="8192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3400" y="1219200"/>
          <a:ext cx="1358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4" name="ChemSketch" r:id="rId3" imgW="1359360" imgH="1207080" progId="">
                  <p:embed/>
                </p:oleObj>
              </mc:Choice>
              <mc:Fallback>
                <p:oleObj name="ChemSketch" r:id="rId3" imgW="1359360" imgH="12070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13589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" y="2895600"/>
          <a:ext cx="135890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5" name="ChemSketch" r:id="rId5" imgW="1359360" imgH="1167480" progId="">
                  <p:embed/>
                </p:oleObj>
              </mc:Choice>
              <mc:Fallback>
                <p:oleObj name="ChemSketch" r:id="rId5" imgW="1359360" imgH="1167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95600"/>
                        <a:ext cx="1358900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3400" y="4572000"/>
          <a:ext cx="135890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6" name="ChemSketch" r:id="rId7" imgW="1359360" imgH="1118520" progId="">
                  <p:embed/>
                </p:oleObj>
              </mc:Choice>
              <mc:Fallback>
                <p:oleObj name="ChemSketch" r:id="rId7" imgW="1359360" imgH="111852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0"/>
                        <a:ext cx="135890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</a:t>
            </a:r>
            <a:r>
              <a:rPr lang="en-US" sz="3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590800" y="3200400"/>
            <a:ext cx="26276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/>
              </a:rPr>
              <a:t> 90)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(Square pyramidal) 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2590800" y="4876800"/>
            <a:ext cx="27350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3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(90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/>
              </a:rPr>
              <a:t>)</a:t>
            </a:r>
            <a:r>
              <a:rPr lang="en-US" sz="3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Square Planar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81929" name="Picture 9" descr="AX6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324600" y="990600"/>
            <a:ext cx="2381250" cy="1790700"/>
          </a:xfrm>
          <a:noFill/>
          <a:ln/>
        </p:spPr>
      </p:pic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5130800" y="1524000"/>
            <a:ext cx="96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</a:t>
            </a:r>
            <a:r>
              <a:rPr lang="en-US" sz="3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pic>
        <p:nvPicPr>
          <p:cNvPr id="81931" name="Picture 11" descr="AX5E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2667000"/>
            <a:ext cx="2381250" cy="1790700"/>
          </a:xfrm>
          <a:prstGeom prst="rect">
            <a:avLst/>
          </a:prstGeom>
          <a:noFill/>
        </p:spPr>
      </p:pic>
      <p:pic>
        <p:nvPicPr>
          <p:cNvPr id="81932" name="Picture 12" descr="Ax4E2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4343400"/>
            <a:ext cx="2381250" cy="1790700"/>
          </a:xfrm>
          <a:prstGeom prst="rect">
            <a:avLst/>
          </a:prstGeom>
          <a:noFill/>
        </p:spPr>
      </p:pic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5181600" y="4921250"/>
            <a:ext cx="1306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ICl</a:t>
            </a:r>
            <a:r>
              <a:rPr lang="en-US" sz="3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5092700" y="3200400"/>
            <a:ext cx="1155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BrF</a:t>
            </a:r>
            <a:r>
              <a:rPr lang="en-US" sz="3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27450" y="607290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chemeClr val="tx1"/>
                </a:solidFill>
              </a:rPr>
              <a:t> = Molecular Geo.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  <p:bldP spid="81927" grpId="0"/>
      <p:bldP spid="81928" grpId="0"/>
      <p:bldP spid="81930" grpId="0"/>
      <p:bldP spid="81933" grpId="0"/>
      <p:bldP spid="819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553200" cy="8382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The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Octet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Rule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86800" cy="180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Combinations of elements tend to form so that each atom, by gaining, losing, or sharing electrons, has an octet of electrons in its highest occupied energy level.</a:t>
            </a:r>
          </a:p>
        </p:txBody>
      </p:sp>
      <p:pic>
        <p:nvPicPr>
          <p:cNvPr id="14340" name="Picture 4" descr="F_oct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00400"/>
            <a:ext cx="6781800" cy="2573338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505200" y="2747135"/>
            <a:ext cx="27257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0000"/>
                </a:solidFill>
              </a:rPr>
              <a:t>Diatomic Fluorine</a:t>
            </a:r>
          </a:p>
        </p:txBody>
      </p:sp>
    </p:spTree>
    <p:extLst>
      <p:ext uri="{BB962C8B-B14F-4D97-AF65-F5344CB8AC3E}">
        <p14:creationId xmlns:p14="http://schemas.microsoft.com/office/powerpoint/2010/main" val="8431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33800" cy="762000"/>
          </a:xfrm>
        </p:spPr>
        <p:txBody>
          <a:bodyPr/>
          <a:lstStyle/>
          <a:p>
            <a:r>
              <a:rPr lang="en-US" sz="3600" u="sng">
                <a:effectLst>
                  <a:outerShdw blurRad="38100" dist="38100" dir="2700000" algn="tl">
                    <a:srgbClr val="808080"/>
                  </a:outerShdw>
                </a:effectLst>
              </a:rPr>
              <a:t>Ionic Bonds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914400" y="762000"/>
            <a:ext cx="6553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200" b="1"/>
              <a:t> Electrons are transferred</a:t>
            </a:r>
          </a:p>
        </p:txBody>
      </p:sp>
      <p:pic>
        <p:nvPicPr>
          <p:cNvPr id="65540" name="Picture 4" descr="NaClionicb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223125" cy="2846388"/>
          </a:xfrm>
          <a:prstGeom prst="rect">
            <a:avLst/>
          </a:prstGeom>
          <a:noFill/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898525" y="4368800"/>
            <a:ext cx="7305675" cy="2406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200" b="1"/>
              <a:t> Electronegativity differences are  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en-US" sz="3200" b="1"/>
              <a:t>  generally greater than 1.7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200" b="1"/>
              <a:t> The formation of ionic bonds is 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en-US" sz="3200" b="1"/>
              <a:t>  always exothermic!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None/>
            </a:pP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808080"/>
                  </a:outerShdw>
                </a:effectLst>
              </a:rPr>
              <a:t>Formation of Water by the Octet Rule</a:t>
            </a:r>
          </a:p>
        </p:txBody>
      </p:sp>
      <p:pic>
        <p:nvPicPr>
          <p:cNvPr id="16387" name="Picture 3" descr="wateroct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620000" cy="3916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6602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noFill/>
          <a:ln/>
        </p:spPr>
        <p:txBody>
          <a:bodyPr lIns="90488" tIns="44450" rIns="90488" bIns="44450"/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Comments About the Octet Rule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46482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/>
              <a:t>2nd period elements C, N, O, F observe the octet rule (HONC rule as well).</a:t>
            </a:r>
          </a:p>
          <a:p>
            <a:pPr>
              <a:spcBef>
                <a:spcPct val="4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/>
              <a:t>2nd period elements B and Be often have fewer than 8 electrons around themselves - they are very reactive.</a:t>
            </a:r>
          </a:p>
          <a:p>
            <a:pPr>
              <a:spcBef>
                <a:spcPct val="4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/>
              <a:t>3rd period and heavier elements CAN exceed the octet rule having expanded octets (using ?).</a:t>
            </a:r>
          </a:p>
          <a:p>
            <a:pPr>
              <a:spcBef>
                <a:spcPct val="4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/>
              <a:t>When writing Lewis structures, satisfy octets first, then place electrons around elements having available </a:t>
            </a:r>
            <a:r>
              <a:rPr lang="en-US" sz="2400" i="1" dirty="0"/>
              <a:t>d</a:t>
            </a:r>
            <a:r>
              <a:rPr lang="en-US" sz="2400" dirty="0"/>
              <a:t> orbitals.</a:t>
            </a:r>
          </a:p>
        </p:txBody>
      </p:sp>
    </p:spTree>
    <p:extLst>
      <p:ext uri="{BB962C8B-B14F-4D97-AF65-F5344CB8AC3E}">
        <p14:creationId xmlns:p14="http://schemas.microsoft.com/office/powerpoint/2010/main" val="678575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819400"/>
            <a:ext cx="8305800" cy="2514600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sz="2800">
                <a:effectLst>
                  <a:outerShdw blurRad="38100" dist="38100" dir="2700000" algn="tl">
                    <a:srgbClr val="808080"/>
                  </a:outerShdw>
                </a:effectLst>
              </a:rPr>
              <a:t>Shows how valence electrons are arranged among atoms in a molecule.</a:t>
            </a:r>
          </a:p>
          <a:p>
            <a:pPr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sz="2800">
                <a:effectLst>
                  <a:outerShdw blurRad="38100" dist="38100" dir="2700000" algn="tl">
                    <a:srgbClr val="808080"/>
                  </a:outerShdw>
                </a:effectLst>
              </a:rPr>
              <a:t>Reflects central idea that stability of a compound relates to noble gas electron configuration.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3810000" cy="762000"/>
          </a:xfrm>
          <a:noFill/>
          <a:ln/>
        </p:spPr>
        <p:txBody>
          <a:bodyPr/>
          <a:lstStyle/>
          <a:p>
            <a:r>
              <a:rPr lang="en-US" sz="3200" u="sng">
                <a:effectLst>
                  <a:outerShdw blurRad="38100" dist="38100" dir="2700000" algn="tl">
                    <a:srgbClr val="808080"/>
                  </a:outerShdw>
                </a:effectLst>
              </a:rPr>
              <a:t>Lewis Structures</a:t>
            </a:r>
          </a:p>
        </p:txBody>
      </p:sp>
      <p:pic>
        <p:nvPicPr>
          <p:cNvPr id="18436" name="Picture 4" descr="lew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3124200" cy="287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577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3000" dirty="0"/>
              <a:t>Rules for Drawing Lewis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200" dirty="0"/>
              <a:t>Add up total number of </a:t>
            </a:r>
            <a:r>
              <a:rPr lang="en-US" sz="2200" dirty="0" err="1"/>
              <a:t>Ve</a:t>
            </a:r>
            <a:r>
              <a:rPr lang="en-US" sz="2200" baseline="30000" dirty="0"/>
              <a:t>-</a:t>
            </a:r>
            <a:r>
              <a:rPr lang="en-US" sz="2200" dirty="0"/>
              <a:t> and divide by 2 (this =s the number of pairs)</a:t>
            </a:r>
          </a:p>
          <a:p>
            <a:pPr marL="514350" indent="-514350">
              <a:buAutoNum type="arabicPeriod"/>
            </a:pPr>
            <a:r>
              <a:rPr lang="en-US" sz="2200" dirty="0"/>
              <a:t>The least electronegative atom tends to be your “central” atom</a:t>
            </a:r>
          </a:p>
          <a:p>
            <a:pPr marL="514350" indent="-514350">
              <a:buAutoNum type="arabicPeriod"/>
            </a:pPr>
            <a:r>
              <a:rPr lang="en-US" sz="2200" dirty="0"/>
              <a:t>Place all other atoms around your central atom</a:t>
            </a:r>
          </a:p>
          <a:p>
            <a:pPr marL="914400" lvl="1" indent="-514350">
              <a:buAutoNum type="arabicPeriod"/>
            </a:pPr>
            <a:r>
              <a:rPr lang="en-US" sz="2200" dirty="0"/>
              <a:t>H are always terminal</a:t>
            </a:r>
          </a:p>
          <a:p>
            <a:pPr marL="914400" lvl="1" indent="-514350">
              <a:buAutoNum type="arabicPeriod"/>
            </a:pPr>
            <a:r>
              <a:rPr lang="en-US" sz="2200" dirty="0"/>
              <a:t>Halogens tend to be terminal</a:t>
            </a:r>
          </a:p>
          <a:p>
            <a:pPr marL="514350" indent="-514350">
              <a:buAutoNum type="arabicPeriod"/>
            </a:pPr>
            <a:r>
              <a:rPr lang="en-US" sz="2200" dirty="0"/>
              <a:t>Place a pair of e- or a “</a:t>
            </a:r>
            <a:r>
              <a:rPr lang="en-US" sz="2200" dirty="0">
                <a:sym typeface="Symbol"/>
              </a:rPr>
              <a:t>” between the central atom and all other atoms obeying the OCTET rules (some exceptions: H(2), Be(4), B(6))</a:t>
            </a:r>
          </a:p>
          <a:p>
            <a:pPr marL="514350" indent="-514350">
              <a:buAutoNum type="arabicPeriod"/>
            </a:pPr>
            <a:r>
              <a:rPr lang="en-US" sz="2200" dirty="0"/>
              <a:t>Distribute ALL remaining pairs of e- on the terminal atoms to fill to an octet (H is a duet – 2). </a:t>
            </a:r>
          </a:p>
          <a:p>
            <a:pPr marL="914400" lvl="1" indent="-514350">
              <a:buAutoNum type="arabicPeriod"/>
            </a:pPr>
            <a:r>
              <a:rPr lang="en-US" sz="2200" dirty="0"/>
              <a:t>If any pairs of e- remain, then place them on the central atom.</a:t>
            </a:r>
          </a:p>
          <a:p>
            <a:pPr marL="914400" lvl="1" indent="-514350">
              <a:buAutoNum type="arabicPeriod"/>
            </a:pPr>
            <a:r>
              <a:rPr lang="en-US" sz="2200" dirty="0"/>
              <a:t>If after all pairs are placed and the octet rule is not satisfied, then make double or triple bonds</a:t>
            </a:r>
          </a:p>
        </p:txBody>
      </p:sp>
    </p:spTree>
    <p:extLst>
      <p:ext uri="{BB962C8B-B14F-4D97-AF65-F5344CB8AC3E}">
        <p14:creationId xmlns:p14="http://schemas.microsoft.com/office/powerpoint/2010/main" val="1079191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 Covalent Bonds:</a:t>
            </a:r>
            <a:b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bonds</a:t>
            </a:r>
          </a:p>
        </p:txBody>
      </p:sp>
      <p:graphicFrame>
        <p:nvGraphicFramePr>
          <p:cNvPr id="20491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685800" y="1905000"/>
          <a:ext cx="7162800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hemSketch" r:id="rId3" imgW="3566160" imgH="1173600" progId="">
                  <p:embed/>
                </p:oleObj>
              </mc:Choice>
              <mc:Fallback>
                <p:oleObj name="ChemSketch" r:id="rId3" imgW="3566160" imgH="11736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7162800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057400" y="4724400"/>
            <a:ext cx="51974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3300"/>
                </a:solidFill>
              </a:rPr>
              <a:t>Two</a:t>
            </a:r>
            <a:r>
              <a:rPr lang="en-US" sz="2400" b="1">
                <a:solidFill>
                  <a:srgbClr val="000000"/>
                </a:solidFill>
              </a:rPr>
              <a:t> pairs of shared electrons</a:t>
            </a:r>
          </a:p>
        </p:txBody>
      </p:sp>
      <p:graphicFrame>
        <p:nvGraphicFramePr>
          <p:cNvPr id="20493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5181600" y="1905000"/>
          <a:ext cx="7086600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hemSketch" r:id="rId5" imgW="3566160" imgH="1173600" progId="">
                  <p:embed/>
                </p:oleObj>
              </mc:Choice>
              <mc:Fallback>
                <p:oleObj name="ChemSketch" r:id="rId5" imgW="3566160" imgH="11736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05000"/>
                        <a:ext cx="7086600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810000" y="4114800"/>
            <a:ext cx="1355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Eth</a:t>
            </a:r>
            <a:r>
              <a:rPr lang="en-US" u="sng">
                <a:solidFill>
                  <a:srgbClr val="000000"/>
                </a:solidFill>
              </a:rPr>
              <a:t>ene</a:t>
            </a:r>
          </a:p>
        </p:txBody>
      </p:sp>
    </p:spTree>
    <p:extLst>
      <p:ext uri="{BB962C8B-B14F-4D97-AF65-F5344CB8AC3E}">
        <p14:creationId xmlns:p14="http://schemas.microsoft.com/office/powerpoint/2010/main" val="3214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 Covalent Bonds:</a:t>
            </a:r>
            <a:b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 bonds</a:t>
            </a:r>
          </a:p>
        </p:txBody>
      </p:sp>
      <p:graphicFrame>
        <p:nvGraphicFramePr>
          <p:cNvPr id="21510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752600" y="3200400"/>
          <a:ext cx="11049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6" name="ChemSketch" r:id="rId3" imgW="3889080" imgH="393120" progId="">
                  <p:embed/>
                </p:oleObj>
              </mc:Choice>
              <mc:Fallback>
                <p:oleObj name="ChemSketch" r:id="rId3" imgW="3889080" imgH="39312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00400"/>
                        <a:ext cx="110490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28800" y="4724400"/>
            <a:ext cx="6035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3300"/>
                </a:solidFill>
              </a:rPr>
              <a:t>Three </a:t>
            </a:r>
            <a:r>
              <a:rPr lang="en-US" sz="2400" b="1">
                <a:solidFill>
                  <a:schemeClr val="tx1"/>
                </a:solidFill>
              </a:rPr>
              <a:t>pairs of shared electrons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86200" y="4114800"/>
            <a:ext cx="1360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Eth</a:t>
            </a:r>
            <a:r>
              <a:rPr lang="en-US" b="1" u="sng">
                <a:solidFill>
                  <a:schemeClr val="tx1"/>
                </a:solidFill>
              </a:rPr>
              <a:t>yne</a:t>
            </a:r>
          </a:p>
        </p:txBody>
      </p:sp>
      <p:graphicFrame>
        <p:nvGraphicFramePr>
          <p:cNvPr id="21515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1752600" y="2057400"/>
          <a:ext cx="110490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7" name="ChemSketch" r:id="rId5" imgW="3873960" imgH="399240" progId="">
                  <p:embed/>
                </p:oleObj>
              </mc:Choice>
              <mc:Fallback>
                <p:oleObj name="ChemSketch" r:id="rId5" imgW="3873960" imgH="39924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057400"/>
                        <a:ext cx="11049000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sz="4000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Resonance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914400"/>
            <a:ext cx="8458200" cy="9906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Resonance is invoked when more than one valid Lewis structure can be written for a particular molecule.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4572000"/>
            <a:ext cx="8610600" cy="884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Blip>
                <a:blip r:embed="rId3"/>
              </a:buBlip>
            </a:pPr>
            <a:r>
              <a:rPr lang="en-US" b="1"/>
              <a:t> </a:t>
            </a:r>
            <a:r>
              <a:rPr lang="en-US" sz="2400" b="1">
                <a:solidFill>
                  <a:schemeClr val="tx1"/>
                </a:solidFill>
              </a:rPr>
              <a:t>The actual structure is an average of the resonance  </a:t>
            </a:r>
          </a:p>
          <a:p>
            <a:pPr eaLnBrk="0" hangingPunct="0"/>
            <a:r>
              <a:rPr lang="en-US" sz="2400" b="1">
                <a:solidFill>
                  <a:schemeClr val="tx1"/>
                </a:solidFill>
              </a:rPr>
              <a:t>   structures.</a:t>
            </a:r>
          </a:p>
        </p:txBody>
      </p:sp>
      <p:graphicFrame>
        <p:nvGraphicFramePr>
          <p:cNvPr id="2253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1447800" y="1905000"/>
          <a:ext cx="647700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1" name="ChemSketch" r:id="rId4" imgW="2743200" imgH="1134000" progId="">
                  <p:embed/>
                </p:oleObj>
              </mc:Choice>
              <mc:Fallback>
                <p:oleObj name="ChemSketch" r:id="rId4" imgW="2743200" imgH="11340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6477000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505200" y="2057400"/>
            <a:ext cx="2544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Benzene, C</a:t>
            </a:r>
            <a:r>
              <a:rPr lang="en-US" baseline="-25000" dirty="0">
                <a:solidFill>
                  <a:srgbClr val="FF3300"/>
                </a:solidFill>
              </a:rPr>
              <a:t>6</a:t>
            </a:r>
            <a:r>
              <a:rPr lang="en-US" dirty="0">
                <a:solidFill>
                  <a:srgbClr val="FF3300"/>
                </a:solidFill>
              </a:rPr>
              <a:t>H</a:t>
            </a:r>
            <a:r>
              <a:rPr lang="en-US" baseline="-25000" dirty="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33400" y="5486400"/>
            <a:ext cx="8610600" cy="884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Blip>
                <a:blip r:embed="rId3"/>
              </a:buBlip>
            </a:pPr>
            <a:r>
              <a:rPr lang="en-US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The bond lengths in the ring are identical, and </a:t>
            </a:r>
          </a:p>
          <a:p>
            <a:pPr eaLnBrk="0" hangingPunct="0"/>
            <a:r>
              <a:rPr lang="en-US" sz="2400" b="1" dirty="0">
                <a:solidFill>
                  <a:schemeClr val="tx1"/>
                </a:solidFill>
              </a:rPr>
              <a:t>   between those of single and double bonds.</a:t>
            </a:r>
          </a:p>
        </p:txBody>
      </p:sp>
    </p:spTree>
    <p:extLst>
      <p:ext uri="{BB962C8B-B14F-4D97-AF65-F5344CB8AC3E}">
        <p14:creationId xmlns:p14="http://schemas.microsoft.com/office/powerpoint/2010/main" val="345294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 autoUpdateAnimBg="0"/>
      <p:bldP spid="22532" grpId="0" autoUpdateAnimBg="0"/>
      <p:bldP spid="22538" grpId="0"/>
      <p:bldP spid="2253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14400"/>
          </a:xfrm>
          <a:noFill/>
          <a:ln/>
        </p:spPr>
        <p:txBody>
          <a:bodyPr lIns="90488" tIns="44450" rIns="90488" bIns="44450"/>
          <a:lstStyle/>
          <a:p>
            <a:r>
              <a:rPr lang="en-US" sz="3200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Resonance Bond Length and Bond Energy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143000"/>
            <a:ext cx="8458200" cy="11430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Blip>
                <a:blip r:embed="rId3"/>
              </a:buBlip>
            </a:pPr>
            <a:r>
              <a:rPr lang="en-US" sz="2800">
                <a:solidFill>
                  <a:schemeClr val="tx1"/>
                </a:solidFill>
              </a:rPr>
              <a:t>Resonance bonds are </a:t>
            </a:r>
            <a:r>
              <a:rPr lang="en-US" sz="2800" u="sng">
                <a:solidFill>
                  <a:schemeClr val="tx1"/>
                </a:solidFill>
              </a:rPr>
              <a:t>shorter</a:t>
            </a:r>
            <a:r>
              <a:rPr lang="en-US" sz="2800">
                <a:solidFill>
                  <a:schemeClr val="tx1"/>
                </a:solidFill>
              </a:rPr>
              <a:t> and </a:t>
            </a:r>
            <a:r>
              <a:rPr lang="en-US" sz="2800" u="sng">
                <a:solidFill>
                  <a:schemeClr val="tx1"/>
                </a:solidFill>
              </a:rPr>
              <a:t>stronger</a:t>
            </a:r>
            <a:r>
              <a:rPr lang="en-US" sz="2800">
                <a:solidFill>
                  <a:schemeClr val="tx1"/>
                </a:solidFill>
              </a:rPr>
              <a:t> than single bonds.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4572000"/>
            <a:ext cx="8610600" cy="884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Blip>
                <a:blip r:embed="rId3"/>
              </a:buBlip>
            </a:pPr>
            <a:r>
              <a:rPr lang="en-US" b="1"/>
              <a:t> </a:t>
            </a:r>
            <a:r>
              <a:rPr lang="en-US" sz="2400" b="1">
                <a:solidFill>
                  <a:schemeClr val="tx1"/>
                </a:solidFill>
              </a:rPr>
              <a:t>Resonance bonds are </a:t>
            </a:r>
            <a:r>
              <a:rPr lang="en-US" sz="2400" b="1" u="sng">
                <a:solidFill>
                  <a:schemeClr val="tx1"/>
                </a:solidFill>
              </a:rPr>
              <a:t>longer</a:t>
            </a:r>
            <a:r>
              <a:rPr lang="en-US" sz="2400" b="1">
                <a:solidFill>
                  <a:schemeClr val="tx1"/>
                </a:solidFill>
              </a:rPr>
              <a:t> and </a:t>
            </a:r>
            <a:r>
              <a:rPr lang="en-US" sz="2400" b="1" u="sng">
                <a:solidFill>
                  <a:schemeClr val="tx1"/>
                </a:solidFill>
              </a:rPr>
              <a:t>weaker</a:t>
            </a:r>
            <a:r>
              <a:rPr lang="en-US" sz="2400" b="1">
                <a:solidFill>
                  <a:schemeClr val="tx1"/>
                </a:solidFill>
              </a:rPr>
              <a:t> than double</a:t>
            </a:r>
          </a:p>
          <a:p>
            <a:pPr eaLnBrk="0" hangingPunct="0"/>
            <a:r>
              <a:rPr lang="en-US" sz="2400" b="1">
                <a:solidFill>
                  <a:schemeClr val="tx1"/>
                </a:solidFill>
              </a:rPr>
              <a:t>   bonds.</a:t>
            </a:r>
          </a:p>
        </p:txBody>
      </p:sp>
      <p:graphicFrame>
        <p:nvGraphicFramePr>
          <p:cNvPr id="9114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447800" y="2057400"/>
          <a:ext cx="647700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5" name="ChemSketch" r:id="rId4" imgW="2743200" imgH="1134000" progId="">
                  <p:embed/>
                </p:oleObj>
              </mc:Choice>
              <mc:Fallback>
                <p:oleObj name="ChemSketch" r:id="rId4" imgW="2743200" imgH="11340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6477000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469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 autoUpdateAnimBg="0"/>
      <p:bldP spid="9114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Resonance in Ozone, O</a:t>
            </a:r>
            <a:r>
              <a:rPr lang="en-US" sz="3600" u="sng" baseline="-25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14400" y="4800600"/>
            <a:ext cx="56388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 u="sng">
                <a:solidFill>
                  <a:srgbClr val="FF3300"/>
                </a:solidFill>
              </a:rPr>
              <a:t>Neither</a:t>
            </a:r>
            <a:r>
              <a:rPr lang="en-US" b="1">
                <a:solidFill>
                  <a:srgbClr val="FF3300"/>
                </a:solidFill>
              </a:rPr>
              <a:t> structure is correct.</a:t>
            </a:r>
          </a:p>
        </p:txBody>
      </p:sp>
      <p:graphicFrame>
        <p:nvGraphicFramePr>
          <p:cNvPr id="2355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362200" y="1295400"/>
          <a:ext cx="9372600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9" name="ChemSketch" r:id="rId3" imgW="3395520" imgH="1255680" progId="">
                  <p:embed/>
                </p:oleObj>
              </mc:Choice>
              <mc:Fallback>
                <p:oleObj name="ChemSketch" r:id="rId3" imgW="3395520" imgH="125568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95400"/>
                        <a:ext cx="9372600" cy="346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14400" y="5486400"/>
            <a:ext cx="7712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Oxygen bond lengths are identical, and  intermediate to single and double bonds</a:t>
            </a:r>
          </a:p>
        </p:txBody>
      </p:sp>
    </p:spTree>
    <p:extLst>
      <p:ext uri="{BB962C8B-B14F-4D97-AF65-F5344CB8AC3E}">
        <p14:creationId xmlns:p14="http://schemas.microsoft.com/office/powerpoint/2010/main" val="7492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1000" y="914400"/>
            <a:ext cx="46132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Resonance in a carbonate ion: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44386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Resonance in an acetate ion: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 sz="3600" u="sng"/>
              <a:t>Resonance in Polyatomic Ions</a:t>
            </a:r>
          </a:p>
        </p:txBody>
      </p:sp>
      <p:pic>
        <p:nvPicPr>
          <p:cNvPr id="24581" name="Picture 5" descr="carbonate_reson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486400" cy="1763713"/>
          </a:xfrm>
          <a:prstGeom prst="rect">
            <a:avLst/>
          </a:prstGeom>
          <a:noFill/>
        </p:spPr>
      </p:pic>
      <p:pic>
        <p:nvPicPr>
          <p:cNvPr id="24582" name="Picture 6" descr="acetate_reson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962400"/>
            <a:ext cx="53340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8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33800" cy="1752600"/>
          </a:xfrm>
        </p:spPr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808080"/>
                  </a:outerShdw>
                </a:effectLst>
              </a:rPr>
              <a:t>Determination of Ionic Character</a:t>
            </a:r>
          </a:p>
        </p:txBody>
      </p:sp>
      <p:pic>
        <p:nvPicPr>
          <p:cNvPr id="66563" name="Picture 3" descr="electrolysis_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2700" y="0"/>
            <a:ext cx="5321300" cy="6858000"/>
          </a:xfrm>
          <a:prstGeom prst="rect">
            <a:avLst/>
          </a:prstGeom>
          <a:noFill/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28600" y="4495800"/>
            <a:ext cx="3581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Compounds are ionic if they conduct electricity in their molten state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28600" y="1828800"/>
            <a:ext cx="33686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Electronegativity difference is </a:t>
            </a:r>
            <a:r>
              <a:rPr lang="en-US" b="1" u="sng">
                <a:solidFill>
                  <a:srgbClr val="FFFF00"/>
                </a:solidFill>
              </a:rPr>
              <a:t>not</a:t>
            </a:r>
            <a:r>
              <a:rPr lang="en-US"/>
              <a:t> the final determination of ionic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835" y="0"/>
            <a:ext cx="5181600" cy="1143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latin typeface="Arial" charset="0"/>
                <a:cs typeface="ヒラギノ角ゴ Pro W3" charset="0"/>
              </a:rPr>
              <a:t>Coulomb</a:t>
            </a:r>
            <a:r>
              <a:rPr lang="ja-JP" altLang="en-US" sz="40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40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s Law</a:t>
            </a:r>
            <a:endParaRPr lang="en-US" sz="4000" dirty="0">
              <a:solidFill>
                <a:srgbClr val="FFFF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4175" y="1143000"/>
            <a:ext cx="8534400" cy="4343400"/>
          </a:xfrm>
        </p:spPr>
        <p:txBody>
          <a:bodyPr/>
          <a:lstStyle/>
          <a:p>
            <a:r>
              <a:rPr lang="en-US" sz="2600" dirty="0">
                <a:latin typeface="Arial" charset="0"/>
              </a:rPr>
              <a:t>Coulomb</a:t>
            </a:r>
            <a:r>
              <a:rPr lang="ja-JP" altLang="en-US" sz="2600" dirty="0">
                <a:latin typeface="Arial" charset="0"/>
              </a:rPr>
              <a:t>’</a:t>
            </a:r>
            <a:r>
              <a:rPr lang="en-US" altLang="ja-JP" sz="2600" dirty="0">
                <a:latin typeface="Arial" charset="0"/>
              </a:rPr>
              <a:t>s law describes the attractions and repulsions between charged particles.</a:t>
            </a:r>
          </a:p>
          <a:p>
            <a:r>
              <a:rPr lang="en-US" sz="2600" dirty="0">
                <a:latin typeface="Arial" charset="0"/>
              </a:rPr>
              <a:t>For like charges, the potential energy (E) is positive and decreases as the particles get farther apart as </a:t>
            </a:r>
            <a:r>
              <a:rPr lang="en-US" sz="2600" i="1" dirty="0">
                <a:latin typeface="Arial" charset="0"/>
              </a:rPr>
              <a:t>r</a:t>
            </a:r>
            <a:r>
              <a:rPr lang="en-US" sz="2600" dirty="0">
                <a:latin typeface="Arial" charset="0"/>
              </a:rPr>
              <a:t> increases. </a:t>
            </a:r>
            <a:r>
              <a:rPr lang="en-US" sz="2600" dirty="0">
                <a:solidFill>
                  <a:srgbClr val="FF0000"/>
                </a:solidFill>
                <a:latin typeface="Arial" charset="0"/>
              </a:rPr>
              <a:t>r should be squared</a:t>
            </a:r>
          </a:p>
          <a:p>
            <a:r>
              <a:rPr lang="en-US" sz="2600" dirty="0">
                <a:latin typeface="Arial" charset="0"/>
              </a:rPr>
              <a:t>For opposite charges, the potential energy is negative and becomes more negative as the particles get closer together.</a:t>
            </a:r>
          </a:p>
          <a:p>
            <a:r>
              <a:rPr lang="en-US" sz="2600" dirty="0">
                <a:latin typeface="Arial" charset="0"/>
              </a:rPr>
              <a:t>The strength of the interaction increases as the size of the charges increases.</a:t>
            </a:r>
          </a:p>
          <a:p>
            <a:pPr lvl="1"/>
            <a:r>
              <a:rPr lang="en-US" dirty="0">
                <a:latin typeface="Arial" charset="0"/>
              </a:rPr>
              <a:t>Electrons are more strongly attracted to a nucleus with a 2+ charge than a nucleus with a 1+ charge. </a:t>
            </a:r>
          </a:p>
          <a:p>
            <a:endParaRPr lang="en-US" sz="2600" dirty="0">
              <a:latin typeface="Arial" charset="0"/>
            </a:endParaRPr>
          </a:p>
        </p:txBody>
      </p:sp>
      <p:pic>
        <p:nvPicPr>
          <p:cNvPr id="21508" name="Picture 5" descr="08_pg339_equ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6850"/>
            <a:ext cx="25146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567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3124200" cy="3200400"/>
          </a:xfrm>
        </p:spPr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808080"/>
                  </a:outerShdw>
                </a:effectLst>
              </a:rPr>
              <a:t>Sodium Chloride Crystal Lattice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81000" y="4572000"/>
            <a:ext cx="876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808080"/>
                  </a:outerShdw>
                </a:effectLst>
              </a:rPr>
              <a:t>Ionic compounds form solids at ordinary temperatures.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81000" y="5181600"/>
            <a:ext cx="83058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808080"/>
                  </a:outerShdw>
                </a:effectLst>
              </a:rPr>
              <a:t>Ionic compounds organize in a characteristic crystal lattice of alternating positive and negative ions.</a:t>
            </a:r>
          </a:p>
        </p:txBody>
      </p:sp>
      <p:pic>
        <p:nvPicPr>
          <p:cNvPr id="67590" name="Picture 6" descr="NaC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utoUpdateAnimBg="0"/>
      <p:bldP spid="6758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r>
              <a:rPr lang="en-US" dirty="0"/>
              <a:t>Lattice Energy Steps</a:t>
            </a:r>
          </a:p>
        </p:txBody>
      </p:sp>
      <p:pic>
        <p:nvPicPr>
          <p:cNvPr id="3" name="Picture 2" descr="Lattice Ener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5224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/>
              <a:t>Lattice Energy cont…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Lattice energy can be represented by a modified form of Coulomb’s Law: </a:t>
            </a:r>
            <a:r>
              <a:rPr lang="en-US" i="1" dirty="0"/>
              <a:t>k is a</a:t>
            </a:r>
          </a:p>
          <a:p>
            <a:r>
              <a:rPr lang="en-US" dirty="0"/>
              <a:t>proportionality constant that depends on the structure of the solid and the electron configurations of the ions.</a:t>
            </a:r>
          </a:p>
          <a:p>
            <a:r>
              <a:rPr lang="en-US" i="1" dirty="0">
                <a:solidFill>
                  <a:srgbClr val="FFFF00"/>
                </a:solidFill>
              </a:rPr>
              <a:t>k is not the rate constant from this point of view</a:t>
            </a:r>
          </a:p>
        </p:txBody>
      </p:sp>
      <p:graphicFrame>
        <p:nvGraphicFramePr>
          <p:cNvPr id="136194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73201275"/>
              </p:ext>
            </p:extLst>
          </p:nvPr>
        </p:nvGraphicFramePr>
        <p:xfrm>
          <a:off x="685800" y="4495800"/>
          <a:ext cx="7812741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1" name="Equation" r:id="rId3" imgW="1625400" imgH="431640" progId="Equation.3">
                  <p:embed/>
                </p:oleObj>
              </mc:Choice>
              <mc:Fallback>
                <p:oleObj name="Equation" r:id="rId3" imgW="1625400" imgH="431640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95800"/>
                        <a:ext cx="7812741" cy="1600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4419600" cy="381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24400" y="228600"/>
            <a:ext cx="441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Enthalpy of dissociation </a:t>
            </a:r>
            <a:r>
              <a:rPr lang="en-US" dirty="0"/>
              <a:t>--energy required to decompose an ion pair (from a lattice) into ions ∴ a measure of the strength of the ionic bond</a:t>
            </a:r>
          </a:p>
        </p:txBody>
      </p:sp>
      <p:graphicFrame>
        <p:nvGraphicFramePr>
          <p:cNvPr id="135171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9229974"/>
              </p:ext>
            </p:extLst>
          </p:nvPr>
        </p:nvGraphicFramePr>
        <p:xfrm>
          <a:off x="1752600" y="4191000"/>
          <a:ext cx="5867400" cy="175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8" name="Equation" r:id="rId4" imgW="1447560" imgH="431640" progId="Equation.3">
                  <p:embed/>
                </p:oleObj>
              </mc:Choice>
              <mc:Fallback>
                <p:oleObj name="Equation" r:id="rId4" imgW="1447560" imgH="431640" progId="Equation.3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91000"/>
                        <a:ext cx="5867400" cy="175129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59436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Reminder: Q are the ion charges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5804</TotalTime>
  <Words>1562</Words>
  <Application>Microsoft Macintosh PowerPoint</Application>
  <PresentationFormat>On-screen Show (4:3)</PresentationFormat>
  <Paragraphs>251</Paragraphs>
  <Slides>39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Comic Sans MS</vt:lpstr>
      <vt:lpstr>Times</vt:lpstr>
      <vt:lpstr>Times New Roman</vt:lpstr>
      <vt:lpstr>Wingdings</vt:lpstr>
      <vt:lpstr>Chemistry Format</vt:lpstr>
      <vt:lpstr>Default Design</vt:lpstr>
      <vt:lpstr>Equation</vt:lpstr>
      <vt:lpstr>ChemSketch</vt:lpstr>
      <vt:lpstr>Bonding – General Concepts</vt:lpstr>
      <vt:lpstr>Electronegativity: The ability of an atom in a molecule to attract shared electrons to itself. </vt:lpstr>
      <vt:lpstr>Ionic Bonds</vt:lpstr>
      <vt:lpstr>Determination of Ionic Character</vt:lpstr>
      <vt:lpstr>Coulomb’s Law</vt:lpstr>
      <vt:lpstr>Sodium Chloride Crystal Lattice</vt:lpstr>
      <vt:lpstr>Lattice Energy Steps</vt:lpstr>
      <vt:lpstr>Lattice Energy cont…</vt:lpstr>
      <vt:lpstr>PowerPoint Presentation</vt:lpstr>
      <vt:lpstr>Estimate Hf for Sodium Chloride</vt:lpstr>
      <vt:lpstr>Covalent Bonds</vt:lpstr>
      <vt:lpstr>Covalent Bonding Forces</vt:lpstr>
      <vt:lpstr>PowerPoint Presentation</vt:lpstr>
      <vt:lpstr>Bond Length Diagram</vt:lpstr>
      <vt:lpstr>Bond Length and Energy</vt:lpstr>
      <vt:lpstr>Bond Energy and Enthalpy</vt:lpstr>
      <vt:lpstr>Resonance with FORMAL CHARGES</vt:lpstr>
      <vt:lpstr>PowerPoint Presentation</vt:lpstr>
      <vt:lpstr>Localized Electron Model</vt:lpstr>
      <vt:lpstr>VSEPR Model</vt:lpstr>
      <vt:lpstr>Predicting a VSEPR Structure</vt:lpstr>
      <vt:lpstr>VSEPR – AXE Method</vt:lpstr>
      <vt:lpstr>VSEPR – Valence Shell Electron Pair                     Repulsion</vt:lpstr>
      <vt:lpstr>VSEPR: Linear (180)</vt:lpstr>
      <vt:lpstr>VSEPR: Trigonal Planar (120)</vt:lpstr>
      <vt:lpstr>VSEPR: Tetrahedral (109.5)</vt:lpstr>
      <vt:lpstr>VSEPR: Trigonal Bi-pyramidal  (90,120)</vt:lpstr>
      <vt:lpstr>VSEPR: Octahedral (90)</vt:lpstr>
      <vt:lpstr>The Octet Rule</vt:lpstr>
      <vt:lpstr>Formation of Water by the Octet Rule</vt:lpstr>
      <vt:lpstr>Comments About the Octet Rule</vt:lpstr>
      <vt:lpstr>Lewis Structures</vt:lpstr>
      <vt:lpstr>Rules for Drawing Lewis Structures</vt:lpstr>
      <vt:lpstr>Multiple Covalent Bonds: Double bonds</vt:lpstr>
      <vt:lpstr>Multiple Covalent Bonds: Triple bonds</vt:lpstr>
      <vt:lpstr>Resonance</vt:lpstr>
      <vt:lpstr>Resonance Bond Length and Bond Energy</vt:lpstr>
      <vt:lpstr>Resonance in Ozone, O3</vt:lpstr>
      <vt:lpstr>Resonance in Polyatomic Ions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Microsoft Office User</cp:lastModifiedBy>
  <cp:revision>183</cp:revision>
  <cp:lastPrinted>2017-11-28T15:24:29Z</cp:lastPrinted>
  <dcterms:created xsi:type="dcterms:W3CDTF">2006-05-22T16:00:24Z</dcterms:created>
  <dcterms:modified xsi:type="dcterms:W3CDTF">2019-12-03T18:07:49Z</dcterms:modified>
</cp:coreProperties>
</file>