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67"/>
  </p:notesMasterIdLst>
  <p:handoutMasterIdLst>
    <p:handoutMasterId r:id="rId68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73" r:id="rId32"/>
    <p:sldId id="323" r:id="rId33"/>
    <p:sldId id="324" r:id="rId34"/>
    <p:sldId id="325" r:id="rId35"/>
    <p:sldId id="292" r:id="rId36"/>
    <p:sldId id="293" r:id="rId37"/>
    <p:sldId id="294" r:id="rId38"/>
    <p:sldId id="295" r:id="rId39"/>
    <p:sldId id="299" r:id="rId40"/>
    <p:sldId id="278" r:id="rId41"/>
    <p:sldId id="326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279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5F5F5F"/>
    <a:srgbClr val="C0C0C0"/>
    <a:srgbClr val="660033"/>
    <a:srgbClr val="663300"/>
    <a:srgbClr val="333333"/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8"/>
    <p:restoredTop sz="94631"/>
  </p:normalViewPr>
  <p:slideViewPr>
    <p:cSldViewPr>
      <p:cViewPr varScale="1">
        <p:scale>
          <a:sx n="97" d="100"/>
          <a:sy n="97" d="100"/>
        </p:scale>
        <p:origin x="3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712CC-BC7C-43E5-B4FB-EFB08D9D4C40}" type="datetimeFigureOut">
              <a:rPr lang="en-US" smtClean="0"/>
              <a:pPr/>
              <a:t>12/4/19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E5EDB-5D17-416F-8C9A-9CFAED82F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8FB-75E7-A048-A519-3E47AD3F73BD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C45F6-B95A-7B49-9EA2-6D3DCE2C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92360E8-7CCA-814B-A492-7190BE84F106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317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579E896-C3A1-8B44-82C6-A7B462292251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925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B241728-D198-A84E-B276-28E015DDC393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9478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59603FF-2652-4746-8A6D-B685DAE7B3CC}" type="slidenum">
              <a:rPr lang="en-US" sz="120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203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30A52F8-A185-0B41-9A97-A1AFF83AF660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8521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794717C-5160-C04E-989C-8AB18237A51D}" type="slidenum">
              <a:rPr lang="en-US" sz="120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26143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921B075-DC87-D746-A965-BA85EB5E8E3F}" type="slidenum">
              <a:rPr lang="en-US" sz="1200"/>
              <a:pPr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1481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D153743-603C-124D-96D3-46A4E38EF7E6}" type="slidenum">
              <a:rPr lang="en-US" sz="1200"/>
              <a:pPr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5784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D4F276E-4F61-684C-ABBF-69672446565C}" type="slidenum">
              <a:rPr lang="en-US" sz="1200"/>
              <a:pPr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3338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ACA47CF-92E1-0B4A-8F0A-608CCA5B1CEA}" type="slidenum">
              <a:rPr lang="en-US" sz="1200"/>
              <a:pPr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88275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9814DBD-775B-1745-AE83-8201C9DB68AE}" type="slidenum">
              <a:rPr lang="en-US" sz="1200"/>
              <a:pPr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115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AAA42C5-54B1-5843-80C8-67C125E216FD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26066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75B320B-502F-7F40-87CB-463F81287E11}" type="slidenum">
              <a:rPr lang="en-US" sz="1200"/>
              <a:pPr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624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78899C4-DA74-E643-AA10-AB349161A2A9}" type="slidenum">
              <a:rPr lang="en-US" sz="1200"/>
              <a:pPr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6269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BF549A1-640A-4E4B-8320-2032221DA279}" type="slidenum">
              <a:rPr lang="en-US" sz="1200"/>
              <a:pPr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5880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17649A3-0FB7-B046-846E-ABB73A13D931}" type="slidenum">
              <a:rPr lang="en-US" sz="1200"/>
              <a:pPr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7333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9F01BE5-BD90-7843-A204-A4B78BCCC846}" type="slidenum">
              <a:rPr lang="en-US" sz="1200">
                <a:latin typeface="Arial" charset="0"/>
              </a:rPr>
              <a:pPr eaLnBrk="1" hangingPunct="1"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2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8DA31A0-7EB0-A04A-BE55-FD668C4FCA0B}" type="slidenum">
              <a:rPr lang="en-US" sz="1200"/>
              <a:pPr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4555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A7EF76E-9A86-AF49-830D-8C8ED857D846}" type="slidenum">
              <a:rPr lang="en-US" sz="1200"/>
              <a:pPr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59600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23EC946-0949-9245-BD55-D62A4F1053DB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1679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2386839-10C7-584F-9C54-0B1E93699BFF}" type="slidenum">
              <a:rPr lang="en-US" sz="1200"/>
              <a:pPr/>
              <a:t>50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1147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EE41641-EA09-D543-832B-39DDAD372AC5}" type="slidenum">
              <a:rPr lang="en-US" sz="1200"/>
              <a:pPr/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80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FA2DF48-D52A-CA44-B993-F7A958B10EB9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0141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AAFE918-BF02-D548-A973-5811E40BDCBA}" type="slidenum">
              <a:rPr lang="en-US" sz="1200"/>
              <a:pPr/>
              <a:t>52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7777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7EE37E9-B46F-EE42-A94F-F7757EE07F6C}" type="slidenum">
              <a:rPr lang="en-US" sz="1200"/>
              <a:pPr/>
              <a:t>53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6399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B6B1CDF-DA86-2B48-9AF5-F3091DB3A1A4}" type="slidenum">
              <a:rPr lang="en-US" sz="1200"/>
              <a:pPr/>
              <a:t>54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8039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E9DA63E-10DD-3444-BF4A-74305B317EB9}" type="slidenum">
              <a:rPr lang="en-US" sz="1200"/>
              <a:pPr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715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67905F8-7CF6-9B41-8CC4-2D1ACC5A4708}" type="slidenum">
              <a:rPr lang="en-US" sz="1200"/>
              <a:pPr/>
              <a:t>56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7950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773492E-919C-2D4E-9DAD-0BE75B9991BC}" type="slidenum">
              <a:rPr lang="en-US" sz="1200"/>
              <a:pPr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751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F7929D-7D95-8F45-A378-BA88A32A4AA6}" type="slidenum">
              <a:rPr lang="en-US" sz="1200"/>
              <a:pPr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9403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2079639-00EA-2946-A980-22A4F52CDD04}" type="slidenum">
              <a:rPr lang="en-US" sz="1200"/>
              <a:pPr/>
              <a:t>59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35338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FB697F5-A315-F041-B8C4-99C16A366FCC}" type="slidenum">
              <a:rPr lang="en-US" sz="1200"/>
              <a:pPr/>
              <a:t>60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4066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FBBFAD5-CCA3-0F42-843F-EF4AC7B11E7F}" type="slidenum">
              <a:rPr lang="en-US" sz="1200"/>
              <a:pPr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640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0369A55-C921-1443-AFD2-3194B1A12B3F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4001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F0F7E06-E43F-D843-B430-04C50622FB0C}" type="slidenum">
              <a:rPr lang="en-US" sz="1200"/>
              <a:pPr/>
              <a:t>62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723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D127324-E900-1749-AD87-3112B2ACBE24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751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86BDDCF-FA9C-1B41-8AF0-D81AB72F1E0B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33502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6CF8FF3-A70F-AD45-950F-487FE218A395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188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B5123E2-C522-A94A-BD38-E9C118439072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145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225836D-4943-134D-A425-F90BCAB40CBD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11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4FCE-B7D2-4590-945B-8AE8E94F5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3C6B-4F97-48B5-8EF8-94CDBC8E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557B-ED37-45A4-8813-F4C7CE18A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E6F8-0A26-43D3-90F4-374679FE9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7E26C-4097-4577-8F2D-B5BECE3F4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CD5DA-227F-4A4C-A357-91AA07357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B0048-07D2-4FEB-A55F-7290B2527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1D7C8-7DE7-4841-96D9-6777C44513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E3808-C5CF-4B39-B62F-242FA9AFF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9773A-30BD-437D-8B3C-4E0E73D42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00796-B78D-4EF1-B515-711FD0418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F45A-53C2-4729-AC17-F2D6101BF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E22FB-A69B-427E-83D8-612D05AB8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19C5-17F9-4B11-A482-C6F3FC52A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58E1-7495-4949-94A3-8B0E1E510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122F6A-9311-42DB-B652-17C1CF7F5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E242-B524-4390-90F4-055D06527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6CFA3-653A-4DFE-BDE6-036622170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22E4-E95B-4F17-B0BE-145AFA8B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AE9A-D3DB-4BC7-9936-A202AF905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853C-C783-48FA-8E58-077E0B00A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C24D-5055-4232-A179-3D2AA446D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DB9C-B8C9-49E4-9DAE-D42957E74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440A-6F65-4C4E-9911-C0B4BB2C2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0620-1FCE-4B4D-84FC-F5DF05D09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8CC9-0D71-4B6B-8E62-2CE911AF6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58F7-642C-4337-B7E6-735C3D0A7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D9F5-4E94-43DF-9FE4-BA95164C4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EF40A4-7C53-4B84-8FE8-11FFEBF5D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122F6A-9311-42DB-B652-17C1CF7F5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F8A3-DA88-4626-B1BE-084A3E9A8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913B-B12B-4B94-8F76-80AD1DCBA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08C9-B745-46F6-B50A-B6964D413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847B-A609-4349-BC2D-C80E4A417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ABE0-91E8-4C78-8480-FA9437424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612A-07F5-4AE0-9410-0969B6CBA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443F24C-5D44-4734-87BD-F0F0E00597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CF1131-2737-41E5-84E9-A3FB7F97FC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D6671E-1201-4F2C-99BF-7F851CA995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jpe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jpeg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6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Covalent Bonding - Orbitals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5502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This bond would be slightly different in character than</a:t>
            </a:r>
          </a:p>
          <a:p>
            <a:r>
              <a:rPr lang="en-US"/>
              <a:t>the other three bonds in methane. </a:t>
            </a:r>
          </a:p>
        </p:txBody>
      </p:sp>
      <p:pic>
        <p:nvPicPr>
          <p:cNvPr id="12291" name="Picture 3" descr="animation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"/>
            <a:ext cx="2457450" cy="234315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3124200"/>
            <a:ext cx="7642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This difference would be measurable to a chemist</a:t>
            </a:r>
          </a:p>
          <a:p>
            <a:r>
              <a:rPr lang="en-US"/>
              <a:t>by determining the bond length and bond energy.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57400" y="4038600"/>
            <a:ext cx="477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But is this what they observe?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4270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simple answer is, “</a:t>
            </a:r>
            <a:r>
              <a:rPr lang="en-US">
                <a:solidFill>
                  <a:srgbClr val="FF3300"/>
                </a:solidFill>
              </a:rPr>
              <a:t>No</a:t>
            </a:r>
            <a:r>
              <a:rPr lang="en-US"/>
              <a:t>”. </a:t>
            </a:r>
          </a:p>
        </p:txBody>
      </p:sp>
      <p:pic>
        <p:nvPicPr>
          <p:cNvPr id="13315" name="Picture 3" descr="meth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33400"/>
            <a:ext cx="2457450" cy="2343150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4038" y="3352800"/>
            <a:ext cx="7980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Chemists have proposed an explanation – they call it</a:t>
            </a:r>
          </a:p>
          <a:p>
            <a:r>
              <a:rPr lang="en-US">
                <a:solidFill>
                  <a:srgbClr val="FFFF00"/>
                </a:solidFill>
              </a:rPr>
              <a:t>Hybridization</a:t>
            </a:r>
            <a:r>
              <a:rPr lang="en-US"/>
              <a:t>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3563" y="4419600"/>
            <a:ext cx="82756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FF00"/>
                </a:solidFill>
              </a:rPr>
              <a:t>Hybridization</a:t>
            </a:r>
            <a:r>
              <a:rPr lang="en-US"/>
              <a:t> is the combining of two or more orbitals</a:t>
            </a:r>
          </a:p>
          <a:p>
            <a:r>
              <a:rPr lang="en-US"/>
              <a:t>of nearly equal energy within the same atom into </a:t>
            </a:r>
          </a:p>
          <a:p>
            <a:r>
              <a:rPr lang="en-US"/>
              <a:t>orbitals of equal energy.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" y="1143000"/>
            <a:ext cx="41481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Measurements show that </a:t>
            </a:r>
          </a:p>
          <a:p>
            <a:r>
              <a:rPr lang="en-US"/>
              <a:t>all four bonds in methane </a:t>
            </a:r>
          </a:p>
          <a:p>
            <a:r>
              <a:rPr lang="en-US"/>
              <a:t>are equal. Thus, we need </a:t>
            </a:r>
          </a:p>
          <a:p>
            <a:r>
              <a:rPr lang="en-US"/>
              <a:t>a new explanation for the </a:t>
            </a:r>
          </a:p>
          <a:p>
            <a:r>
              <a:rPr lang="en-US"/>
              <a:t>bonding in methane.</a:t>
            </a:r>
          </a:p>
          <a:p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41325" y="503238"/>
            <a:ext cx="8142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 the case of methane, they call the hybridization </a:t>
            </a:r>
          </a:p>
          <a:p>
            <a:r>
              <a:rPr lang="en-US" i="1">
                <a:solidFill>
                  <a:srgbClr val="FFFF00"/>
                </a:solidFill>
              </a:rPr>
              <a:t>sp</a:t>
            </a:r>
            <a:r>
              <a:rPr lang="en-US" i="1" baseline="30000">
                <a:solidFill>
                  <a:srgbClr val="FFFF00"/>
                </a:solidFill>
              </a:rPr>
              <a:t>3</a:t>
            </a:r>
            <a:r>
              <a:rPr lang="en-US"/>
              <a:t>, meaning that an </a:t>
            </a:r>
            <a:r>
              <a:rPr lang="en-US" i="1"/>
              <a:t>s</a:t>
            </a:r>
            <a:r>
              <a:rPr lang="en-US"/>
              <a:t> orbital is combined with three</a:t>
            </a:r>
          </a:p>
          <a:p>
            <a:r>
              <a:rPr lang="en-US" i="1"/>
              <a:t>p</a:t>
            </a:r>
            <a:r>
              <a:rPr lang="en-US"/>
              <a:t> orbitals to create four equal </a:t>
            </a:r>
            <a:r>
              <a:rPr lang="en-US" u="sng">
                <a:solidFill>
                  <a:srgbClr val="FFFF00"/>
                </a:solidFill>
              </a:rPr>
              <a:t>hybrid orbitals</a:t>
            </a:r>
            <a:r>
              <a:rPr lang="en-US"/>
              <a:t>.</a:t>
            </a:r>
          </a:p>
        </p:txBody>
      </p:sp>
      <p:pic>
        <p:nvPicPr>
          <p:cNvPr id="14339" name="Picture 3" descr="animation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4114800" cy="205740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4114800"/>
            <a:ext cx="7877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These new orbitals have slightly </a:t>
            </a:r>
            <a:r>
              <a:rPr lang="en-US" u="sng">
                <a:solidFill>
                  <a:srgbClr val="FF3300"/>
                </a:solidFill>
              </a:rPr>
              <a:t>MORE</a:t>
            </a:r>
            <a:r>
              <a:rPr lang="en-US"/>
              <a:t> energy than</a:t>
            </a:r>
          </a:p>
          <a:p>
            <a:r>
              <a:rPr lang="en-US"/>
              <a:t>the </a:t>
            </a:r>
            <a:r>
              <a:rPr lang="en-US" i="1"/>
              <a:t>2s</a:t>
            </a:r>
            <a:r>
              <a:rPr lang="en-US"/>
              <a:t> orbital…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4953000"/>
            <a:ext cx="786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… and slightly </a:t>
            </a:r>
            <a:r>
              <a:rPr lang="en-US" u="sng">
                <a:solidFill>
                  <a:srgbClr val="FF3300"/>
                </a:solidFill>
              </a:rPr>
              <a:t>LESS</a:t>
            </a:r>
            <a:r>
              <a:rPr lang="en-US"/>
              <a:t> energy than the </a:t>
            </a:r>
            <a:r>
              <a:rPr lang="en-US" i="1"/>
              <a:t>2p</a:t>
            </a:r>
            <a:r>
              <a:rPr lang="en-US"/>
              <a:t> orbitals.</a:t>
            </a:r>
          </a:p>
          <a:p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p3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5018088" cy="2503488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Here is another way to look at the sp</a:t>
            </a:r>
            <a:r>
              <a:rPr lang="en-US" baseline="30000"/>
              <a:t>3</a:t>
            </a:r>
            <a:r>
              <a:rPr lang="en-US"/>
              <a:t> hybridization</a:t>
            </a:r>
          </a:p>
          <a:p>
            <a:r>
              <a:rPr lang="en-US"/>
              <a:t>and energy profile…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04800"/>
            <a:ext cx="4724400" cy="609600"/>
          </a:xfrm>
        </p:spPr>
        <p:txBody>
          <a:bodyPr/>
          <a:lstStyle/>
          <a:p>
            <a:r>
              <a:rPr lang="en-US" sz="3200" u="sng"/>
              <a:t>sp</a:t>
            </a:r>
            <a:r>
              <a:rPr lang="en-US" sz="3200" u="sng" baseline="30000"/>
              <a:t>3</a:t>
            </a:r>
            <a:r>
              <a:rPr lang="en-US" sz="3200" u="sng"/>
              <a:t> Hybrid Orbitals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7907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While </a:t>
            </a:r>
            <a:r>
              <a:rPr lang="en-US" i="1"/>
              <a:t>sp</a:t>
            </a:r>
            <a:r>
              <a:rPr lang="en-US" i="1" baseline="30000"/>
              <a:t>3</a:t>
            </a:r>
            <a:r>
              <a:rPr lang="en-US"/>
              <a:t> is the hybridization observed in methane,</a:t>
            </a:r>
          </a:p>
          <a:p>
            <a:r>
              <a:rPr lang="en-US"/>
              <a:t>there are other types of hybridization that atoms </a:t>
            </a:r>
          </a:p>
          <a:p>
            <a:r>
              <a:rPr lang="en-US"/>
              <a:t>undergo.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342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These include </a:t>
            </a:r>
            <a:r>
              <a:rPr lang="en-US" i="1">
                <a:solidFill>
                  <a:srgbClr val="FFFF00"/>
                </a:solidFill>
              </a:rPr>
              <a:t>sp</a:t>
            </a:r>
            <a:r>
              <a:rPr lang="en-US">
                <a:solidFill>
                  <a:srgbClr val="FFFF00"/>
                </a:solidFill>
              </a:rPr>
              <a:t> hybridization</a:t>
            </a:r>
            <a:r>
              <a:rPr lang="en-US"/>
              <a:t>, in which one </a:t>
            </a:r>
            <a:r>
              <a:rPr lang="en-US" i="1"/>
              <a:t>s</a:t>
            </a:r>
            <a:r>
              <a:rPr lang="en-US"/>
              <a:t> </a:t>
            </a:r>
          </a:p>
          <a:p>
            <a:r>
              <a:rPr lang="en-US"/>
              <a:t>orbital combines with a single </a:t>
            </a:r>
            <a:r>
              <a:rPr lang="en-US" i="1"/>
              <a:t>p</a:t>
            </a:r>
            <a:r>
              <a:rPr lang="en-US"/>
              <a:t> orbital.</a:t>
            </a:r>
          </a:p>
        </p:txBody>
      </p:sp>
      <p:pic>
        <p:nvPicPr>
          <p:cNvPr id="16388" name="Picture 4" descr="sp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76400"/>
            <a:ext cx="5018088" cy="250348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4343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This produces two hybrid orbitals, while leaving two normal </a:t>
            </a:r>
            <a:r>
              <a:rPr lang="en-US" i="1"/>
              <a:t>p</a:t>
            </a:r>
            <a:r>
              <a:rPr lang="en-US"/>
              <a:t> orbitals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5105400" cy="609600"/>
          </a:xfrm>
        </p:spPr>
        <p:txBody>
          <a:bodyPr/>
          <a:lstStyle/>
          <a:p>
            <a:r>
              <a:rPr lang="en-US" sz="3200" u="sng"/>
              <a:t>sp Hybrid Orbitals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Another hybrid is the </a:t>
            </a:r>
            <a:r>
              <a:rPr lang="en-US" i="1"/>
              <a:t>sp</a:t>
            </a:r>
            <a:r>
              <a:rPr lang="en-US" i="1" baseline="30000"/>
              <a:t>2</a:t>
            </a:r>
            <a:r>
              <a:rPr lang="en-US"/>
              <a:t>, which combines two orbitals from a </a:t>
            </a:r>
            <a:r>
              <a:rPr lang="en-US" i="1"/>
              <a:t>p </a:t>
            </a:r>
            <a:r>
              <a:rPr lang="en-US"/>
              <a:t>sublevel with one orbital from an s sublevel.</a:t>
            </a:r>
          </a:p>
        </p:txBody>
      </p:sp>
      <p:pic>
        <p:nvPicPr>
          <p:cNvPr id="17411" name="Picture 3" descr="sp2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5018088" cy="2503488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15000" y="27432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One </a:t>
            </a:r>
            <a:r>
              <a:rPr lang="en-US" i="1"/>
              <a:t>p</a:t>
            </a:r>
            <a:r>
              <a:rPr lang="en-US"/>
              <a:t> orbital remains unchanged.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04800"/>
            <a:ext cx="5486400" cy="457200"/>
          </a:xfrm>
        </p:spPr>
        <p:txBody>
          <a:bodyPr/>
          <a:lstStyle/>
          <a:p>
            <a:r>
              <a:rPr lang="en-US" sz="3200" u="sng"/>
              <a:t>sp</a:t>
            </a:r>
            <a:r>
              <a:rPr lang="en-US" sz="3200" u="sng" baseline="30000"/>
              <a:t>2</a:t>
            </a:r>
            <a:r>
              <a:rPr lang="en-US" sz="3200" u="sng"/>
              <a:t> Hybrid Orbitals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077200" cy="914400"/>
          </a:xfrm>
        </p:spPr>
        <p:txBody>
          <a:bodyPr/>
          <a:lstStyle/>
          <a:p>
            <a:pPr algn="l"/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Hybridization and Molecular Geometry</a:t>
            </a:r>
          </a:p>
        </p:txBody>
      </p:sp>
      <p:graphicFrame>
        <p:nvGraphicFramePr>
          <p:cNvPr id="2052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01836"/>
              </p:ext>
            </p:extLst>
          </p:nvPr>
        </p:nvGraphicFramePr>
        <p:xfrm>
          <a:off x="584200" y="914400"/>
          <a:ext cx="7848600" cy="3276791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Forms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Overall Structure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(electronic geometry)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Hybridization of “A”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Trigonal Planar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sp</a:t>
                      </a:r>
                      <a:r>
                        <a:rPr kumimoji="0" lang="en-US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Tetrahedral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sp</a:t>
                      </a:r>
                      <a:r>
                        <a:rPr kumimoji="0" lang="en-US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Trigonal bipyramidal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??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Octahedral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??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2362200" y="4267200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= central atom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2362200" y="4724400"/>
            <a:ext cx="429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 =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atoms bonded to A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2362200" y="5410200"/>
            <a:ext cx="622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= nonbonding electron pairs on 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10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>
            <a:fillRect/>
          </a:stretch>
        </p:blipFill>
        <p:spPr bwMode="auto">
          <a:xfrm>
            <a:off x="1295400" y="485775"/>
            <a:ext cx="6540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0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Linear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27651" name="Picture 3" descr="10_02_Figu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2593975" y="800100"/>
            <a:ext cx="39211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7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Trigonal Planar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29699" name="Picture 2" descr="10_02_Figur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>
            <a:fillRect/>
          </a:stretch>
        </p:blipFill>
        <p:spPr bwMode="auto">
          <a:xfrm>
            <a:off x="2794000" y="800100"/>
            <a:ext cx="3970338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99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Hybridization - </a:t>
            </a: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The Blending of Orbitals</a:t>
            </a:r>
            <a:r>
              <a:rPr lang="en-US" sz="320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3400" y="2362200"/>
            <a:ext cx="7924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>
              <a:sym typeface="MathScience" pitchFamily="2" charset="2"/>
            </a:endParaRPr>
          </a:p>
        </p:txBody>
      </p:sp>
      <p:pic>
        <p:nvPicPr>
          <p:cNvPr id="4100" name="Picture 4" descr="177B_standard-poo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1752600" cy="1752600"/>
          </a:xfrm>
          <a:prstGeom prst="rect">
            <a:avLst/>
          </a:prstGeom>
          <a:noFill/>
        </p:spPr>
      </p:pic>
      <p:pic>
        <p:nvPicPr>
          <p:cNvPr id="4101" name="Picture 5" descr="CockerSpani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990600"/>
            <a:ext cx="1905000" cy="1695450"/>
          </a:xfrm>
          <a:prstGeom prst="rect">
            <a:avLst/>
          </a:prstGeom>
          <a:noFill/>
        </p:spPr>
      </p:pic>
      <p:pic>
        <p:nvPicPr>
          <p:cNvPr id="4102" name="Picture 6" descr="cockapo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990600"/>
            <a:ext cx="1752600" cy="1752600"/>
          </a:xfrm>
          <a:prstGeom prst="rect">
            <a:avLst/>
          </a:prstGeom>
          <a:noFill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28663" y="2819400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Poodle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373313" y="15700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362200" y="28194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19400" y="2819400"/>
            <a:ext cx="234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Cocker Spaniel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546725" y="15700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562600" y="28194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715000" y="44958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715000" y="59436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373313" y="426720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362200" y="59436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57200" y="5943600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/>
              <a:t> orbital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2766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/>
              <a:t> orbital</a:t>
            </a: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381000" y="3352800"/>
            <a:ext cx="83820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643688" y="2865438"/>
            <a:ext cx="150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Cockapoo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842125" y="5913438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sp</a:t>
            </a:r>
            <a:r>
              <a:rPr lang="en-US"/>
              <a:t> orbital</a:t>
            </a: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685800" y="41148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ChemSketch" r:id="rId6" imgW="414360" imgH="414360" progId="">
                  <p:embed/>
                </p:oleObj>
              </mc:Choice>
              <mc:Fallback>
                <p:oleObj name="ChemSketch" r:id="rId6" imgW="414360" imgH="41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3657600" y="3657600"/>
          <a:ext cx="6032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ChemSketch" r:id="rId8" imgW="286560" imgH="981360" progId="">
                  <p:embed/>
                </p:oleObj>
              </mc:Choice>
              <mc:Fallback>
                <p:oleObj name="ChemSketch" r:id="rId8" imgW="286560" imgH="98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57600"/>
                        <a:ext cx="6032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7315200" y="3962400"/>
          <a:ext cx="5905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ChemSketch" r:id="rId10" imgW="289440" imgH="746640" progId="">
                  <p:embed/>
                </p:oleObj>
              </mc:Choice>
              <mc:Fallback>
                <p:oleObj name="ChemSketch" r:id="rId10" imgW="289440" imgH="746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962400"/>
                        <a:ext cx="5905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4109" grpId="0"/>
      <p:bldP spid="4110" grpId="0"/>
      <p:bldP spid="4111" grpId="0"/>
      <p:bldP spid="4112" grpId="0"/>
      <p:bldP spid="4113" grpId="0"/>
      <p:bldP spid="4114" grpId="0"/>
      <p:bldP spid="4115" grpId="0"/>
      <p:bldP spid="4116" grpId="0"/>
      <p:bldP spid="4118" grpId="0"/>
      <p:bldP spid="4120" grpId="0" animBg="1"/>
      <p:bldP spid="4121" grpId="0"/>
      <p:bldP spid="4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Tetrahedral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8333" r="745" b="4787"/>
          <a:stretch>
            <a:fillRect/>
          </a:stretch>
        </p:blipFill>
        <p:spPr bwMode="auto">
          <a:xfrm>
            <a:off x="511175" y="2041525"/>
            <a:ext cx="250825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r="1488" b="2933"/>
          <a:stretch>
            <a:fillRect/>
          </a:stretch>
        </p:blipFill>
        <p:spPr bwMode="auto">
          <a:xfrm>
            <a:off x="3362325" y="1687513"/>
            <a:ext cx="53943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3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2" descr="10_Pg429_UnFigure_1.jpg"/>
          <p:cNvSpPr>
            <a:spLocks noChangeAspect="1"/>
          </p:cNvSpPr>
          <p:nvPr/>
        </p:nvSpPr>
        <p:spPr bwMode="auto">
          <a:xfrm>
            <a:off x="290513" y="2198688"/>
            <a:ext cx="42735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Trigonal Bipyramid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4820" name="Picture 5" descr="10_Pg429_UnFigure_2.jpg"/>
          <p:cNvSpPr>
            <a:spLocks noChangeAspect="1"/>
          </p:cNvSpPr>
          <p:nvPr/>
        </p:nvSpPr>
        <p:spPr bwMode="auto">
          <a:xfrm>
            <a:off x="4645025" y="1763713"/>
            <a:ext cx="4332288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r="40" b="2779"/>
          <a:stretch>
            <a:fillRect/>
          </a:stretch>
        </p:blipFill>
        <p:spPr bwMode="auto">
          <a:xfrm>
            <a:off x="5183188" y="1339850"/>
            <a:ext cx="38417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"/>
          <a:stretch>
            <a:fillRect/>
          </a:stretch>
        </p:blipFill>
        <p:spPr bwMode="auto">
          <a:xfrm>
            <a:off x="133350" y="2565400"/>
            <a:ext cx="50022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0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Octahedral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89000" y="823913"/>
            <a:ext cx="73406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365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Octahedral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7891" name="Picture 3" descr="10_Pg429_UnFigure_3.jpg"/>
          <p:cNvSpPr>
            <a:spLocks noChangeAspect="1"/>
          </p:cNvSpPr>
          <p:nvPr/>
        </p:nvSpPr>
        <p:spPr bwMode="auto">
          <a:xfrm>
            <a:off x="304800" y="915988"/>
            <a:ext cx="85344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2" name="Picture 1" descr="10_Pg429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4"/>
          <a:stretch>
            <a:fillRect/>
          </a:stretch>
        </p:blipFill>
        <p:spPr bwMode="auto">
          <a:xfrm>
            <a:off x="254000" y="863600"/>
            <a:ext cx="8534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159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The Effect of Lone Pairs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5125" y="811213"/>
            <a:ext cx="8321675" cy="52625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Lone pair groups </a:t>
            </a:r>
            <a:r>
              <a:rPr lang="en-US" altLang="ja-JP" dirty="0">
                <a:latin typeface="Arial" charset="0"/>
                <a:ea typeface="MS PGothic" charset="0"/>
              </a:rPr>
              <a:t>“occupy more space” on the central atom because their electron density is exclusively on the central atom, rather than shared like bonding electron groups.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Relative sizes of repulsive force interactions is as follows:</a:t>
            </a:r>
          </a:p>
          <a:p>
            <a:pPr algn="ctr" eaLnBrk="1" hangingPunct="1">
              <a:buFontTx/>
              <a:buNone/>
            </a:pPr>
            <a:r>
              <a:rPr lang="en-US" sz="1600" dirty="0">
                <a:latin typeface="Arial" charset="0"/>
                <a:ea typeface="MS PGothic" charset="0"/>
              </a:rPr>
              <a:t> </a:t>
            </a:r>
            <a:br>
              <a:rPr lang="en-US" sz="1600" dirty="0">
                <a:latin typeface="Arial" charset="0"/>
                <a:ea typeface="MS PGothic" charset="0"/>
              </a:rPr>
            </a:br>
            <a:endParaRPr lang="en-US" sz="16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This affects the bond angles, making the bonding pair angles smaller than expected.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413" y="4460875"/>
            <a:ext cx="90185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9999"/>
                </a:solidFill>
                <a:latin typeface="Arial" charset="0"/>
              </a:rPr>
              <a:t>Lone Pair – Lone Pair &gt; Lone Pair – Bonding Pair &gt; Bonding Pair – Bonding Pair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7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Bond Angle Distortion from Lone Pairs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60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/>
          </a:p>
        </p:txBody>
      </p:sp>
      <p:sp>
        <p:nvSpPr>
          <p:cNvPr id="46084" name="Picture 1" descr="10_Pg431_UnFigure_1.jpg"/>
          <p:cNvSpPr>
            <a:spLocks noChangeAspect="1"/>
          </p:cNvSpPr>
          <p:nvPr/>
        </p:nvSpPr>
        <p:spPr bwMode="auto">
          <a:xfrm>
            <a:off x="596900" y="850900"/>
            <a:ext cx="79375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5" name="Picture 1" descr="10_Pg43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"/>
          <a:stretch>
            <a:fillRect/>
          </a:stretch>
        </p:blipFill>
        <p:spPr bwMode="auto">
          <a:xfrm>
            <a:off x="431800" y="6985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06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Bond Angle Distortion from Lone Pairs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8131" name="Picture 4" descr="10_Pg431_UnFigure_1.jpg"/>
          <p:cNvSpPr>
            <a:spLocks noChangeAspect="1"/>
          </p:cNvSpPr>
          <p:nvPr/>
        </p:nvSpPr>
        <p:spPr bwMode="auto">
          <a:xfrm>
            <a:off x="596900" y="850900"/>
            <a:ext cx="79375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>
            <a:fillRect/>
          </a:stretch>
        </p:blipFill>
        <p:spPr bwMode="auto">
          <a:xfrm>
            <a:off x="304800" y="658813"/>
            <a:ext cx="853440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992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Polarity of Molecules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65125" y="685800"/>
            <a:ext cx="8334375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6075" indent="-346075">
              <a:spcBef>
                <a:spcPct val="200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For a molecule to be polar it must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have polar bonds.</a:t>
            </a:r>
          </a:p>
          <a:p>
            <a:pPr marL="1371600" lvl="2" indent="-457200">
              <a:spcBef>
                <a:spcPct val="20000"/>
              </a:spcBef>
              <a:buFont typeface="Wingdings" charset="0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Electronegativity difference – theory</a:t>
            </a:r>
          </a:p>
          <a:p>
            <a:pPr marL="1371600" lvl="2" indent="-457200">
              <a:spcBef>
                <a:spcPct val="20000"/>
              </a:spcBef>
              <a:buFont typeface="Wingdings" charset="0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Bond dipole moments – measured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AutoNum type="arabicPeriod" startAt="2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have </a:t>
            </a: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an asymmetrical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shape.</a:t>
            </a:r>
          </a:p>
          <a:p>
            <a:pPr marL="1371600" lvl="2" indent="-457200">
              <a:spcBef>
                <a:spcPct val="20000"/>
              </a:spcBef>
              <a:buFont typeface="Wingdings" charset="0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Vector addition</a:t>
            </a:r>
          </a:p>
          <a:p>
            <a:pPr marL="346075" indent="-346075">
              <a:spcBef>
                <a:spcPct val="200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Polarity affects the intermolecular forces of attraction.</a:t>
            </a:r>
          </a:p>
          <a:p>
            <a:pPr marL="914400" lvl="1" indent="-457200">
              <a:spcBef>
                <a:spcPct val="20000"/>
              </a:spcBef>
              <a:buFont typeface="Wingdings" charset="0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Therefore, boiling points and solubility’s</a:t>
            </a:r>
          </a:p>
          <a:p>
            <a:pPr marL="1371600" lvl="2" indent="-457200">
              <a:spcBef>
                <a:spcPct val="20000"/>
              </a:spcBef>
              <a:buFont typeface="Wingdings" charset="0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Like dissolves like</a:t>
            </a:r>
          </a:p>
          <a:p>
            <a:pPr marL="346075" indent="-346075">
              <a:spcBef>
                <a:spcPct val="200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Non-bonding pairs affect molecular polarity, strong pull in its direction.</a:t>
            </a:r>
          </a:p>
        </p:txBody>
      </p:sp>
    </p:spTree>
    <p:extLst>
      <p:ext uri="{BB962C8B-B14F-4D97-AF65-F5344CB8AC3E}">
        <p14:creationId xmlns:p14="http://schemas.microsoft.com/office/powerpoint/2010/main" val="23531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Types of Bonds</a:t>
            </a:r>
          </a:p>
        </p:txBody>
      </p:sp>
      <p:sp>
        <p:nvSpPr>
          <p:cNvPr id="91139" name="Picture 2"/>
          <p:cNvSpPr>
            <a:spLocks noChangeAspect="1"/>
          </p:cNvSpPr>
          <p:nvPr/>
        </p:nvSpPr>
        <p:spPr bwMode="auto">
          <a:xfrm>
            <a:off x="304800" y="1992313"/>
            <a:ext cx="85344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028700"/>
            <a:ext cx="8763000" cy="491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  <a:cs typeface="+mn-cs"/>
              </a:rPr>
              <a:t>A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sigma (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) bond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>
                <a:ea typeface="+mn-ea"/>
                <a:cs typeface="+mn-cs"/>
              </a:rPr>
              <a:t>results when the interacting atomic orbitals point along the axis connecting the two bonding nuclei.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Either standard atomic orbitals or hybrids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i="1" dirty="0"/>
              <a:t>s </a:t>
            </a:r>
            <a:r>
              <a:rPr lang="en-US" sz="2000" dirty="0"/>
              <a:t>to</a:t>
            </a:r>
            <a:r>
              <a:rPr lang="en-US" sz="2000" i="1" dirty="0"/>
              <a:t> s</a:t>
            </a:r>
            <a:r>
              <a:rPr lang="en-US" sz="2000" dirty="0"/>
              <a:t>,</a:t>
            </a:r>
            <a:r>
              <a:rPr lang="en-US" sz="2000" i="1" dirty="0"/>
              <a:t> p </a:t>
            </a:r>
            <a:r>
              <a:rPr lang="en-US" sz="2000" dirty="0"/>
              <a:t>to</a:t>
            </a:r>
            <a:r>
              <a:rPr lang="en-US" sz="2000" i="1" dirty="0"/>
              <a:t> p</a:t>
            </a:r>
            <a:r>
              <a:rPr lang="en-US" sz="2000" dirty="0"/>
              <a:t>, hybrid</a:t>
            </a:r>
            <a:r>
              <a:rPr lang="en-US" sz="2000" i="1" dirty="0"/>
              <a:t> </a:t>
            </a:r>
            <a:r>
              <a:rPr lang="en-US" sz="2000" dirty="0"/>
              <a:t>to</a:t>
            </a:r>
            <a:r>
              <a:rPr lang="en-US" sz="2000" i="1" dirty="0"/>
              <a:t> </a:t>
            </a:r>
            <a:r>
              <a:rPr lang="en-US" sz="2000" dirty="0"/>
              <a:t>hybrid, </a:t>
            </a:r>
            <a:r>
              <a:rPr lang="en-US" sz="2000" i="1" dirty="0"/>
              <a:t>s </a:t>
            </a:r>
            <a:r>
              <a:rPr lang="en-US" sz="2000" dirty="0"/>
              <a:t>to</a:t>
            </a:r>
            <a:r>
              <a:rPr lang="en-US" sz="2000" i="1" dirty="0"/>
              <a:t> </a:t>
            </a:r>
            <a:r>
              <a:rPr lang="en-US" sz="2000" dirty="0"/>
              <a:t>hybrid, etc.</a:t>
            </a:r>
            <a:endParaRPr lang="en-US" sz="20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  <a:cs typeface="+mn-cs"/>
              </a:rPr>
              <a:t>A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pi (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ea typeface="+mn-ea"/>
                <a:cs typeface="+mn-cs"/>
              </a:rPr>
              <a:t>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) bond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>
                <a:ea typeface="+mn-ea"/>
                <a:cs typeface="+mn-cs"/>
              </a:rPr>
              <a:t>results when the bonding atomic orbitals are parallel to each other and perpendicular to the axis connecting the two bonding nuclei.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Between unhybridized parallel </a:t>
            </a:r>
            <a:r>
              <a:rPr lang="en-US" sz="2400" i="1" dirty="0"/>
              <a:t>p</a:t>
            </a:r>
            <a:r>
              <a:rPr lang="en-US" sz="2400" dirty="0"/>
              <a:t> orbitals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  <a:cs typeface="+mn-cs"/>
              </a:rPr>
              <a:t>The interaction between parallel orbitals is not as strong as between orbitals that point at each other; therefore, </a:t>
            </a:r>
            <a:r>
              <a:rPr lang="en-US" sz="2800" b="1" dirty="0">
                <a:solidFill>
                  <a:schemeClr val="accent2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sz="2800" b="1" dirty="0">
                <a:solidFill>
                  <a:schemeClr val="accent2"/>
                </a:solidFill>
                <a:ea typeface="+mn-ea"/>
                <a:cs typeface="+mn-cs"/>
              </a:rPr>
              <a:t> bonds are stronger than </a:t>
            </a:r>
            <a:r>
              <a:rPr lang="en-US" sz="2800" b="1" i="1" dirty="0">
                <a:solidFill>
                  <a:schemeClr val="accent2"/>
                </a:solidFill>
                <a:latin typeface="Symbol" pitchFamily="18" charset="2"/>
                <a:ea typeface="+mn-ea"/>
                <a:cs typeface="+mn-cs"/>
              </a:rPr>
              <a:t>p</a:t>
            </a:r>
            <a:r>
              <a:rPr lang="en-US" sz="2800" b="1" dirty="0">
                <a:solidFill>
                  <a:schemeClr val="accent2"/>
                </a:solidFill>
                <a:ea typeface="+mn-ea"/>
                <a:cs typeface="+mn-cs"/>
              </a:rPr>
              <a:t> bonds</a:t>
            </a:r>
            <a:r>
              <a:rPr lang="en-US" sz="2800" dirty="0"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9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Sigma and Pi Bonds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839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Sigma (</a:t>
            </a:r>
            <a:r>
              <a:rPr lang="en-US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>
                <a:solidFill>
                  <a:schemeClr val="tx1"/>
                </a:solidFill>
              </a:rPr>
              <a:t>) bonds exist in the region directly between two bonded atoms.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04800" y="2362200"/>
            <a:ext cx="839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Pi (</a:t>
            </a:r>
            <a:r>
              <a:rPr lang="en-US">
                <a:solidFill>
                  <a:schemeClr val="tx1"/>
                </a:solidFill>
                <a:sym typeface="Symbol" pitchFamily="18" charset="2"/>
              </a:rPr>
              <a:t></a:t>
            </a:r>
            <a:r>
              <a:rPr lang="en-US">
                <a:solidFill>
                  <a:schemeClr val="tx1"/>
                </a:solidFill>
              </a:rPr>
              <a:t>) bonds exist in the region above and below a line drawn between two bonded atoms.</a:t>
            </a:r>
          </a:p>
        </p:txBody>
      </p:sp>
      <p:graphicFrame>
        <p:nvGraphicFramePr>
          <p:cNvPr id="25638" name="Group 38"/>
          <p:cNvGraphicFramePr>
            <a:graphicFrameLocks noGrp="1"/>
          </p:cNvGraphicFramePr>
          <p:nvPr>
            <p:ph idx="1"/>
          </p:nvPr>
        </p:nvGraphicFramePr>
        <p:xfrm>
          <a:off x="381000" y="3581400"/>
          <a:ext cx="8229600" cy="16764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Single bond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sigma bond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Double Bond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sigma, 1 pi bond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Triple Bond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sigma, 2 pi bonds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We have studied electron configuration notation and </a:t>
            </a:r>
          </a:p>
          <a:p>
            <a:r>
              <a:rPr lang="en-US"/>
              <a:t>the sharing of electrons in the formation of covalent</a:t>
            </a:r>
          </a:p>
          <a:p>
            <a:r>
              <a:rPr lang="en-US"/>
              <a:t>bonds. </a:t>
            </a:r>
          </a:p>
        </p:txBody>
      </p:sp>
      <p:pic>
        <p:nvPicPr>
          <p:cNvPr id="5123" name="Picture 3" descr="meth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2457450" cy="234315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4940300"/>
            <a:ext cx="807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Methane is a simple natural gas. Its molecule has a </a:t>
            </a:r>
          </a:p>
          <a:p>
            <a:r>
              <a:rPr lang="en-US"/>
              <a:t>carbon atom at the center with four hydrogen atoms covalently bonded around it.</a:t>
            </a:r>
          </a:p>
          <a:p>
            <a:endParaRPr lang="en-US"/>
          </a:p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Proof Exists for Hybridization?</a:t>
            </a:r>
            <a:br>
              <a:rPr lang="en-US">
                <a:solidFill>
                  <a:srgbClr val="FFFF00"/>
                </a:solidFill>
              </a:rPr>
            </a:br>
            <a:endParaRPr lang="en-US">
              <a:solidFill>
                <a:srgbClr val="FFFF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31242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Lets look at a molecule of methane, CH</a:t>
            </a:r>
            <a:r>
              <a:rPr lang="en-US" baseline="-25000"/>
              <a:t>4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Sigma and Pi Bonds</a:t>
            </a:r>
            <a:b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Bonds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581400" y="1524000"/>
          <a:ext cx="5105400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0" name="ChemSketch" r:id="rId3" imgW="2551320" imgH="1377720" progId="">
                  <p:embed/>
                </p:oleObj>
              </mc:Choice>
              <mc:Fallback>
                <p:oleObj name="ChemSketch" r:id="rId3" imgW="2551320" imgH="1377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5105400" cy="275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990600"/>
          <a:ext cx="20923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1" name="ChemSketch" r:id="rId5" imgW="1030320" imgH="1463040" progId="">
                  <p:embed/>
                </p:oleObj>
              </mc:Choice>
              <mc:Fallback>
                <p:oleObj name="ChemSketch" r:id="rId5" imgW="1030320" imgH="146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20923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962400" y="4572000"/>
            <a:ext cx="119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Ethane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574925" y="1722438"/>
            <a:ext cx="1511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 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bond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1828800" y="2133600"/>
            <a:ext cx="12954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3124200" y="2133600"/>
            <a:ext cx="29718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64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Sigma and Pi Bonds:</a:t>
            </a:r>
            <a:b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Double bonds</a:t>
            </a:r>
          </a:p>
        </p:txBody>
      </p:sp>
      <p:graphicFrame>
        <p:nvGraphicFramePr>
          <p:cNvPr id="3174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2057400"/>
          <a:ext cx="70866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ChemSketch" r:id="rId3" imgW="3566160" imgH="1173600" progId="">
                  <p:embed/>
                </p:oleObj>
              </mc:Choice>
              <mc:Fallback>
                <p:oleObj name="ChemSketch" r:id="rId3" imgW="3566160" imgH="11736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70866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352800" y="4648200"/>
            <a:ext cx="135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Eth</a:t>
            </a:r>
            <a:r>
              <a:rPr lang="en-US" sz="2800" b="0" u="sng">
                <a:solidFill>
                  <a:srgbClr val="000000"/>
                </a:solidFill>
              </a:rPr>
              <a:t>ene</a:t>
            </a:r>
          </a:p>
        </p:txBody>
      </p:sp>
      <p:graphicFrame>
        <p:nvGraphicFramePr>
          <p:cNvPr id="31752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4191000" y="2057400"/>
          <a:ext cx="8001000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ChemSketch" r:id="rId5" imgW="4401360" imgH="1301400" progId="">
                  <p:embed/>
                </p:oleObj>
              </mc:Choice>
              <mc:Fallback>
                <p:oleObj name="ChemSketch" r:id="rId5" imgW="4401360" imgH="13014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8001000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5562600" y="3352800"/>
            <a:ext cx="0" cy="2057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876800" y="5410200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1 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 bond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6477000" y="1600200"/>
            <a:ext cx="6096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6477000" y="1600200"/>
            <a:ext cx="685800" cy="213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553200" y="1219200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 bond</a:t>
            </a:r>
          </a:p>
        </p:txBody>
      </p:sp>
    </p:spTree>
    <p:extLst>
      <p:ext uri="{BB962C8B-B14F-4D97-AF65-F5344CB8AC3E}">
        <p14:creationId xmlns:p14="http://schemas.microsoft.com/office/powerpoint/2010/main" val="1981366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Sigma and Pi Bonds</a:t>
            </a:r>
            <a:b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Triple Bonds</a:t>
            </a: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447800" y="1524000"/>
          <a:ext cx="125730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ChemSketch" r:id="rId3" imgW="3889080" imgH="393120" progId="">
                  <p:embed/>
                </p:oleObj>
              </mc:Choice>
              <mc:Fallback>
                <p:oleObj name="ChemSketch" r:id="rId3" imgW="3889080" imgH="393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125730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2743200"/>
          <a:ext cx="121158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ChemSketch" r:id="rId5" imgW="4572000" imgH="749880" progId="">
                  <p:embed/>
                </p:oleObj>
              </mc:Choice>
              <mc:Fallback>
                <p:oleObj name="ChemSketch" r:id="rId5" imgW="4572000" imgH="749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12115800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038600" y="5208588"/>
            <a:ext cx="1360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Ethyne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3200400" y="3810000"/>
            <a:ext cx="0" cy="213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14600" y="5791200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 bond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096000" y="2362200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 bond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791200" y="5334000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 </a:t>
            </a:r>
            <a:r>
              <a:rPr lang="en-US">
                <a:solidFill>
                  <a:srgbClr val="FF3300"/>
                </a:solidFill>
                <a:sym typeface="Symbol" pitchFamily="18" charset="2"/>
              </a:rPr>
              <a:t> bond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5334000" y="2743200"/>
            <a:ext cx="12954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5486400" y="2743200"/>
            <a:ext cx="114300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 flipV="1">
            <a:off x="3810000" y="3810000"/>
            <a:ext cx="21336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 flipV="1">
            <a:off x="4800600" y="3733800"/>
            <a:ext cx="11430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48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9092" name="Picture 3" descr="10_0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"/>
          <a:stretch>
            <a:fillRect/>
          </a:stretch>
        </p:blipFill>
        <p:spPr bwMode="auto">
          <a:xfrm>
            <a:off x="431800" y="876300"/>
            <a:ext cx="85344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642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73215" b="3598"/>
          <a:stretch>
            <a:fillRect/>
          </a:stretch>
        </p:blipFill>
        <p:spPr bwMode="auto">
          <a:xfrm>
            <a:off x="6838950" y="930275"/>
            <a:ext cx="2286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>
            <a:fillRect/>
          </a:stretch>
        </p:blipFill>
        <p:spPr bwMode="auto">
          <a:xfrm>
            <a:off x="200025" y="1171575"/>
            <a:ext cx="64770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2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Orbital Diagrams of Bonding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415338" cy="2652712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“Overlap” between a hybrid orbital on one atom with a hybrid or nonhybridized orbital on another atom results in a </a:t>
            </a:r>
            <a:r>
              <a:rPr lang="en-US" i="1">
                <a:latin typeface="Symbol" charset="0"/>
                <a:ea typeface="MS PGothic" charset="0"/>
              </a:rPr>
              <a:t>s</a:t>
            </a:r>
            <a:r>
              <a:rPr lang="en-US">
                <a:latin typeface="Arial" charset="0"/>
                <a:ea typeface="MS PGothic" charset="0"/>
              </a:rPr>
              <a:t> bond.</a:t>
            </a:r>
          </a:p>
          <a:p>
            <a:r>
              <a:rPr lang="en-US">
                <a:latin typeface="Arial" charset="0"/>
                <a:ea typeface="MS PGothic" charset="0"/>
              </a:rPr>
              <a:t>“Overlap” between unhybridized </a:t>
            </a: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orbitals on bonded atoms results in a </a:t>
            </a:r>
            <a:r>
              <a:rPr lang="en-US" i="1">
                <a:latin typeface="Symbo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bond. </a:t>
            </a:r>
          </a:p>
        </p:txBody>
      </p:sp>
      <p:pic>
        <p:nvPicPr>
          <p:cNvPr id="92164" name="Picture 1" descr="10_Pg450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"/>
          <a:stretch>
            <a:fillRect/>
          </a:stretch>
        </p:blipFill>
        <p:spPr bwMode="auto">
          <a:xfrm>
            <a:off x="2298700" y="3962400"/>
            <a:ext cx="44958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08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Content Placeholder 2"/>
          <p:cNvSpPr>
            <a:spLocks noGrp="1"/>
          </p:cNvSpPr>
          <p:nvPr>
            <p:ph idx="1"/>
          </p:nvPr>
        </p:nvSpPr>
        <p:spPr>
          <a:xfrm>
            <a:off x="365125" y="4646613"/>
            <a:ext cx="7940675" cy="21605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ea typeface="MS PGothic" charset="0"/>
              </a:rPr>
              <a:t>Hybrid orbitals overlap to form a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>
                <a:ea typeface="MS PGothic" charset="0"/>
              </a:rPr>
              <a:t> bond. Unhybridized </a:t>
            </a:r>
            <a:r>
              <a:rPr lang="en-US" i="1" dirty="0">
                <a:ea typeface="MS PGothic" charset="0"/>
              </a:rPr>
              <a:t>p</a:t>
            </a:r>
            <a:r>
              <a:rPr lang="en-US" dirty="0">
                <a:ea typeface="MS PGothic" charset="0"/>
              </a:rPr>
              <a:t> orbitals overlap to form a </a:t>
            </a:r>
            <a:r>
              <a:rPr lang="en-US" i="1" dirty="0">
                <a:latin typeface="Symbol" pitchFamily="18" charset="2"/>
              </a:rPr>
              <a:t>p</a:t>
            </a:r>
            <a:r>
              <a:rPr lang="en-US" dirty="0">
                <a:ea typeface="MS PGothic" charset="0"/>
              </a:rPr>
              <a:t> bond.</a:t>
            </a:r>
          </a:p>
          <a:p>
            <a:pPr marL="0" indent="0">
              <a:buNone/>
              <a:defRPr/>
            </a:pPr>
            <a:endParaRPr lang="en-US" dirty="0">
              <a:ea typeface="MS PGothic" charset="0"/>
            </a:endParaRPr>
          </a:p>
        </p:txBody>
      </p:sp>
      <p:pic>
        <p:nvPicPr>
          <p:cNvPr id="93187" name="Picture 1" descr="10_Pg449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>
            <a:fillRect/>
          </a:stretch>
        </p:blipFill>
        <p:spPr bwMode="auto">
          <a:xfrm>
            <a:off x="2116138" y="800100"/>
            <a:ext cx="486886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Orbital Diagrams of Bonding cont.</a:t>
            </a:r>
          </a:p>
        </p:txBody>
      </p:sp>
    </p:spTree>
    <p:extLst>
      <p:ext uri="{BB962C8B-B14F-4D97-AF65-F5344CB8AC3E}">
        <p14:creationId xmlns:p14="http://schemas.microsoft.com/office/powerpoint/2010/main" val="1960232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 descr="10_Pg453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>
            <a:fillRect/>
          </a:stretch>
        </p:blipFill>
        <p:spPr bwMode="auto">
          <a:xfrm>
            <a:off x="342900" y="1498600"/>
            <a:ext cx="85344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32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/>
              <a:t>The De-Localized Electron Model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Pi bonds (</a:t>
            </a:r>
            <a:r>
              <a:rPr lang="en-US">
                <a:solidFill>
                  <a:schemeClr val="tx1"/>
                </a:solidFill>
                <a:sym typeface="Symbol" pitchFamily="18" charset="2"/>
              </a:rPr>
              <a:t>) contribute to the </a:t>
            </a:r>
            <a:r>
              <a:rPr lang="en-US" u="sng">
                <a:solidFill>
                  <a:schemeClr val="tx1"/>
                </a:solidFill>
                <a:sym typeface="Symbol" pitchFamily="18" charset="2"/>
              </a:rPr>
              <a:t>delocalized model</a:t>
            </a:r>
            <a:r>
              <a:rPr lang="en-US">
                <a:solidFill>
                  <a:schemeClr val="tx1"/>
                </a:solidFill>
                <a:sym typeface="Symbol" pitchFamily="18" charset="2"/>
              </a:rPr>
              <a:t> of electrons in bonding, and help explain resonance</a:t>
            </a:r>
          </a:p>
        </p:txBody>
      </p:sp>
      <p:graphicFrame>
        <p:nvGraphicFramePr>
          <p:cNvPr id="3994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8600" y="2209800"/>
          <a:ext cx="4953000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ChemSketch" r:id="rId3" imgW="2743200" imgH="1134000" progId="">
                  <p:embed/>
                </p:oleObj>
              </mc:Choice>
              <mc:Fallback>
                <p:oleObj name="ChemSketch" r:id="rId3" imgW="2743200" imgH="11340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4953000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257800" y="3200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944" name="Picture 8" descr="benzen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86000"/>
            <a:ext cx="2590800" cy="1849438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69925" y="4618038"/>
            <a:ext cx="794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Electron density from </a:t>
            </a:r>
            <a:r>
              <a:rPr lang="en-US">
                <a:solidFill>
                  <a:schemeClr val="tx1"/>
                </a:solidFill>
                <a:sym typeface="Symbol" pitchFamily="18" charset="2"/>
              </a:rPr>
              <a:t> bonds can be distributed symmetrically all around the ring, above and below the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1987-408E-F144-AFD6-2CC5B2B5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3266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b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114800" cy="20574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777875"/>
            <a:ext cx="741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 is the expected orbital notation of carbon</a:t>
            </a:r>
          </a:p>
          <a:p>
            <a:r>
              <a:rPr lang="en-US"/>
              <a:t>in its ground state?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4419600"/>
            <a:ext cx="7089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(Hint: How many unpaired electrons does this </a:t>
            </a:r>
          </a:p>
          <a:p>
            <a:r>
              <a:rPr lang="en-US"/>
              <a:t>carbon atom have available for bonding?)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68500" y="3810000"/>
            <a:ext cx="511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Can you see a problem with this?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6934200" cy="762000"/>
          </a:xfrm>
        </p:spPr>
        <p:txBody>
          <a:bodyPr/>
          <a:lstStyle/>
          <a:p>
            <a:r>
              <a:rPr lang="en-US" sz="3200" u="sng"/>
              <a:t>Carbon ground state 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Molecular Orbital (MO) Theory</a:t>
            </a:r>
          </a:p>
        </p:txBody>
      </p:sp>
      <p:sp>
        <p:nvSpPr>
          <p:cNvPr id="107523" name="Picture 3"/>
          <p:cNvSpPr>
            <a:spLocks noChangeAspect="1"/>
          </p:cNvSpPr>
          <p:nvPr/>
        </p:nvSpPr>
        <p:spPr bwMode="auto">
          <a:xfrm>
            <a:off x="4448175" y="641350"/>
            <a:ext cx="42513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4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12800"/>
            <a:ext cx="8458200" cy="56562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In MO theory, we apply Schrödinger</a:t>
            </a:r>
            <a:r>
              <a:rPr lang="en-US" altLang="ja-JP">
                <a:latin typeface="Arial" charset="0"/>
                <a:ea typeface="MS PGothic" charset="0"/>
              </a:rPr>
              <a:t>’s wave equation to the molecule to calculate a set of </a:t>
            </a:r>
            <a:r>
              <a:rPr lang="en-US" altLang="ja-JP" b="1">
                <a:solidFill>
                  <a:srgbClr val="3C8C93"/>
                </a:solidFill>
                <a:latin typeface="Arial" charset="0"/>
                <a:ea typeface="MS PGothic" charset="0"/>
              </a:rPr>
              <a:t>molecular orbitals</a:t>
            </a:r>
            <a:r>
              <a:rPr lang="en-US" altLang="ja-JP">
                <a:latin typeface="Arial" charset="0"/>
                <a:ea typeface="MS PGothic" charset="0"/>
              </a:rPr>
              <a:t>.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In practice, the equation solution is estimated. 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We start with good guesses from our experience as to what the orbital should look like. 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Then we test and tweak the estimate until the energy of the orbital is minimized.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In this treatment, the electrons belong to the whole molecule, so the orbitals belong to the whole molecule.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Delocalization</a:t>
            </a:r>
          </a:p>
        </p:txBody>
      </p:sp>
    </p:spTree>
    <p:extLst>
      <p:ext uri="{BB962C8B-B14F-4D97-AF65-F5344CB8AC3E}">
        <p14:creationId xmlns:p14="http://schemas.microsoft.com/office/powerpoint/2010/main" val="1440027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LCAO</a:t>
            </a:r>
          </a:p>
        </p:txBody>
      </p:sp>
      <p:sp>
        <p:nvSpPr>
          <p:cNvPr id="108547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The simplest guess starts with the atomic orbitals of the atoms adding together to make molecular orbitals; this is called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linear combination of atomic orbitals (LCAO)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method.</a:t>
            </a:r>
          </a:p>
          <a:p>
            <a:pPr lvl="1" eaLnBrk="1" hangingPunct="1">
              <a:defRPr/>
            </a:pPr>
            <a:r>
              <a:rPr lang="en-US" dirty="0"/>
              <a:t>Weighted sum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Because the orbitals are wave functions, the waves can combine either </a:t>
            </a:r>
            <a:r>
              <a:rPr lang="en-US" b="1" dirty="0">
                <a:solidFill>
                  <a:schemeClr val="accent2"/>
                </a:solidFill>
                <a:ea typeface="+mn-ea"/>
                <a:cs typeface="+mn-cs"/>
              </a:rPr>
              <a:t>constructively</a:t>
            </a:r>
            <a:r>
              <a:rPr lang="en-US" dirty="0">
                <a:ea typeface="+mn-ea"/>
                <a:cs typeface="+mn-cs"/>
              </a:rPr>
              <a:t> or </a:t>
            </a:r>
            <a:r>
              <a:rPr lang="en-US" b="1" dirty="0">
                <a:solidFill>
                  <a:schemeClr val="accent2"/>
                </a:solidFill>
                <a:ea typeface="+mn-ea"/>
                <a:cs typeface="+mn-cs"/>
              </a:rPr>
              <a:t>destructively</a:t>
            </a:r>
            <a:r>
              <a:rPr lang="en-US" dirty="0"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197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Molecular Orbitals</a:t>
            </a:r>
          </a:p>
        </p:txBody>
      </p:sp>
      <p:sp>
        <p:nvSpPr>
          <p:cNvPr id="109571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5318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When the wave functions combine constructively, the resulting molecular orbital has less energy than the original atomic orbitals; it is called a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bonding molecular orbital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i="1">
                <a:latin typeface="Symbol" charset="0"/>
                <a:ea typeface="MS PGothic" charset="0"/>
              </a:rPr>
              <a:t>s</a:t>
            </a:r>
            <a:r>
              <a:rPr lang="en-US" sz="2400">
                <a:latin typeface="Arial" charset="0"/>
                <a:ea typeface="MS PGothic" charset="0"/>
              </a:rPr>
              <a:t>, </a:t>
            </a:r>
            <a:r>
              <a:rPr lang="en-US" sz="2400" i="1">
                <a:latin typeface="Symbol" charset="0"/>
                <a:ea typeface="MS PGothic" charset="0"/>
              </a:rPr>
              <a:t>p</a:t>
            </a:r>
            <a:endParaRPr lang="en-US" sz="2400">
              <a:latin typeface="Symbol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Most of the electron density between the nuclei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When the wave functions combine destructively, the resulting molecular orbital has more energy than the original atomic orbitals; it is called an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antibonding molecular orbital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i="1">
                <a:latin typeface="Symbol" charset="0"/>
                <a:ea typeface="MS PGothic" charset="0"/>
              </a:rPr>
              <a:t>s</a:t>
            </a:r>
            <a:r>
              <a:rPr lang="en-US" sz="2400">
                <a:latin typeface="Arial" charset="0"/>
                <a:ea typeface="MS PGothic" charset="0"/>
              </a:rPr>
              <a:t>*, </a:t>
            </a:r>
            <a:r>
              <a:rPr lang="en-US" sz="2400" i="1">
                <a:latin typeface="Symbol" charset="0"/>
                <a:ea typeface="MS PGothic" charset="0"/>
              </a:rPr>
              <a:t>p</a:t>
            </a:r>
            <a:r>
              <a:rPr lang="en-US" sz="2400">
                <a:latin typeface="Arial" charset="0"/>
                <a:ea typeface="MS PGothic" charset="0"/>
              </a:rPr>
              <a:t>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Most of the electron density outside the nuclei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Nodes between nuclei</a:t>
            </a:r>
          </a:p>
        </p:txBody>
      </p:sp>
    </p:spTree>
    <p:extLst>
      <p:ext uri="{BB962C8B-B14F-4D97-AF65-F5344CB8AC3E}">
        <p14:creationId xmlns:p14="http://schemas.microsoft.com/office/powerpoint/2010/main" val="3131551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Interaction of 1</a:t>
            </a:r>
            <a:r>
              <a:rPr lang="en-US" i="1">
                <a:latin typeface="Arial" charset="0"/>
                <a:ea typeface="MS PGothic" charset="0"/>
                <a:cs typeface="Times New Roman" charset="0"/>
              </a:rPr>
              <a:t>s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0595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596" name="Picture 2" descr="10_1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"/>
          <a:stretch>
            <a:fillRect/>
          </a:stretch>
        </p:blipFill>
        <p:spPr bwMode="auto">
          <a:xfrm>
            <a:off x="431800" y="1727200"/>
            <a:ext cx="8534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46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Molecular Orbital Theory</a:t>
            </a:r>
          </a:p>
        </p:txBody>
      </p:sp>
      <p:sp>
        <p:nvSpPr>
          <p:cNvPr id="111619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597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Electrons in bonding MOs are stabilizing.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Lower energy than the atomic orbitals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Electrons in antibonding MOs are destabilizing.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Higher in energy than atomic orbitals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Electron density located outside the internuclear axis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Electrons in antibonding orbitals cancel stability gained by electrons in bonding orbitals.</a:t>
            </a:r>
          </a:p>
        </p:txBody>
      </p:sp>
    </p:spTree>
    <p:extLst>
      <p:ext uri="{BB962C8B-B14F-4D97-AF65-F5344CB8AC3E}">
        <p14:creationId xmlns:p14="http://schemas.microsoft.com/office/powerpoint/2010/main" val="494073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Energy Comparisons of Atomic Orbitals to Molecular Orbitals </a:t>
            </a:r>
          </a:p>
        </p:txBody>
      </p:sp>
      <p:sp>
        <p:nvSpPr>
          <p:cNvPr id="112643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44" name="Picture 2" descr="10_Pg459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1003300" y="1231900"/>
            <a:ext cx="7137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4" descr="10_Pg460_Un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>
            <a:fillRect/>
          </a:stretch>
        </p:blipFill>
        <p:spPr bwMode="auto">
          <a:xfrm>
            <a:off x="625475" y="4054475"/>
            <a:ext cx="77660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213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914400"/>
            <a:ext cx="8229600" cy="4622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Bond order = difference between number of electrons in bonding and antibonding orbitals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Only need to consider valence electrons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May be a fraction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Higher bond order = stronger and shorter bonds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If bond order = 0, then bond is unstable compared to individual atoms and no bond will form.</a:t>
            </a:r>
          </a:p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A substance will be paramagnetic if its MO diagram has unpaired electrons.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If all electrons paired, it is diamagnetic</a:t>
            </a:r>
          </a:p>
        </p:txBody>
      </p:sp>
      <p:pic>
        <p:nvPicPr>
          <p:cNvPr id="113667" name="Picture 8" descr="Picture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85582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MO and Properties</a:t>
            </a:r>
          </a:p>
        </p:txBody>
      </p:sp>
    </p:spTree>
    <p:extLst>
      <p:ext uri="{BB962C8B-B14F-4D97-AF65-F5344CB8AC3E}">
        <p14:creationId xmlns:p14="http://schemas.microsoft.com/office/powerpoint/2010/main" val="7716982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691" name="Picture 4" descr="10_Pg46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>
            <a:fillRect/>
          </a:stretch>
        </p:blipFill>
        <p:spPr bwMode="auto">
          <a:xfrm>
            <a:off x="419100" y="1014413"/>
            <a:ext cx="8534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89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15" name="Picture 4" descr="10_Pg463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"/>
          <a:stretch>
            <a:fillRect/>
          </a:stretch>
        </p:blipFill>
        <p:spPr bwMode="auto">
          <a:xfrm>
            <a:off x="419100" y="1016000"/>
            <a:ext cx="85344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Period Two Homonuclear Diatomic Molecules </a:t>
            </a:r>
          </a:p>
        </p:txBody>
      </p:sp>
    </p:spTree>
    <p:extLst>
      <p:ext uri="{BB962C8B-B14F-4D97-AF65-F5344CB8AC3E}">
        <p14:creationId xmlns:p14="http://schemas.microsoft.com/office/powerpoint/2010/main" val="1822967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Interaction of </a:t>
            </a:r>
            <a:r>
              <a:rPr lang="en-US" i="1">
                <a:latin typeface="Arial" charset="0"/>
                <a:ea typeface="MS PGothic" charset="0"/>
                <a:cs typeface="Times New Roman" charset="0"/>
              </a:rPr>
              <a:t>p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6739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740" name="Picture 2" descr="10_Pg46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6"/>
          <a:stretch>
            <a:fillRect/>
          </a:stretch>
        </p:blipFill>
        <p:spPr bwMode="auto">
          <a:xfrm>
            <a:off x="419100" y="1346200"/>
            <a:ext cx="85344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4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4343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You should conclude that carbon only has </a:t>
            </a: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TWO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electrons available for bonding. That is not not enough!</a:t>
            </a:r>
          </a:p>
        </p:txBody>
      </p:sp>
      <p:pic>
        <p:nvPicPr>
          <p:cNvPr id="7171" name="Picture 3" descr="animation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43000"/>
            <a:ext cx="4114800" cy="2057400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3352800"/>
            <a:ext cx="732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How does carbon overcome this problem so that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it may form four bonds?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5715000" cy="6858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Carbon’s Bonding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Interaction of </a:t>
            </a:r>
            <a:r>
              <a:rPr lang="en-US" i="1">
                <a:latin typeface="Arial" charset="0"/>
                <a:ea typeface="MS PGothic" charset="0"/>
                <a:cs typeface="Times New Roman" charset="0"/>
              </a:rPr>
              <a:t>p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7763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4" name="Picture 2" descr="10_Pg464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>
            <a:fillRect/>
          </a:stretch>
        </p:blipFill>
        <p:spPr bwMode="auto">
          <a:xfrm>
            <a:off x="692150" y="825500"/>
            <a:ext cx="775970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12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Interaction of </a:t>
            </a:r>
            <a:r>
              <a:rPr lang="en-US" i="1">
                <a:latin typeface="Arial" charset="0"/>
                <a:ea typeface="MS PGothic" charset="0"/>
                <a:cs typeface="Times New Roman" charset="0"/>
              </a:rPr>
              <a:t>p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8787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788" name="Picture 2" descr="10_Pg465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311150" y="1231900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63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811" name="Picture 4" descr="10_Pg465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863600" y="495300"/>
            <a:ext cx="73279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09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</a:t>
            </a:r>
            <a:r>
              <a:rPr lang="en-US" baseline="-25000">
                <a:latin typeface="Arial" charset="0"/>
                <a:ea typeface="MS PGothic" charset="0"/>
                <a:cs typeface="Times New Roman" charset="0"/>
              </a:rPr>
              <a:t>2</a:t>
            </a:r>
          </a:p>
        </p:txBody>
      </p:sp>
      <p:sp>
        <p:nvSpPr>
          <p:cNvPr id="120835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775700" cy="2513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Dioxygen is paramagnetic.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Paramagnetic material has unpaired electrons.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Neither Lewis theory nor valence bond theory predict this result.</a:t>
            </a:r>
          </a:p>
        </p:txBody>
      </p:sp>
      <p:pic>
        <p:nvPicPr>
          <p:cNvPr id="120837" name="Picture 1" descr="10_Pg467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1"/>
          <a:stretch>
            <a:fillRect/>
          </a:stretch>
        </p:blipFill>
        <p:spPr bwMode="auto">
          <a:xfrm>
            <a:off x="1363663" y="3521075"/>
            <a:ext cx="63325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228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</a:t>
            </a:r>
            <a:r>
              <a:rPr lang="en-US" baseline="-25000">
                <a:latin typeface="Arial" charset="0"/>
                <a:ea typeface="MS PGothic" charset="0"/>
                <a:cs typeface="Times New Roman" charset="0"/>
              </a:rPr>
              <a:t>2 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as Described by Lewis and VB Theory</a:t>
            </a:r>
          </a:p>
        </p:txBody>
      </p:sp>
      <p:sp>
        <p:nvSpPr>
          <p:cNvPr id="121859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0" name="Picture 2" descr="10_Pg467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>
            <a:fillRect/>
          </a:stretch>
        </p:blipFill>
        <p:spPr bwMode="auto">
          <a:xfrm>
            <a:off x="311150" y="1955800"/>
            <a:ext cx="8534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6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Heteronuclear Diatomic Molecules and Ions</a:t>
            </a:r>
          </a:p>
        </p:txBody>
      </p:sp>
      <p:sp>
        <p:nvSpPr>
          <p:cNvPr id="122883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4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320800"/>
            <a:ext cx="8458200" cy="4622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When the combining atomic orbitals are identical and of equal energy, the contribution of each atomic orbital to the molecular orbital is equal.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When the combining atomic orbitals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are different types and energies, the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atomic orbital closest in energy to the molecular orbital contributes more to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the molecular orbital.</a:t>
            </a:r>
          </a:p>
        </p:txBody>
      </p:sp>
    </p:spTree>
    <p:extLst>
      <p:ext uri="{BB962C8B-B14F-4D97-AF65-F5344CB8AC3E}">
        <p14:creationId xmlns:p14="http://schemas.microsoft.com/office/powerpoint/2010/main" val="1085486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Heteronuclear Diatomic Molecules and Ions</a:t>
            </a:r>
          </a:p>
        </p:txBody>
      </p:sp>
      <p:sp>
        <p:nvSpPr>
          <p:cNvPr id="123907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8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371600"/>
            <a:ext cx="8458200" cy="441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The more electronegative an atom is, the lower in energy are its orbitals.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Lower energy atomic orbitals contribute more to the bonding </a:t>
            </a:r>
            <a:r>
              <a:rPr lang="en-US" dirty="0" err="1">
                <a:latin typeface="Arial" charset="0"/>
                <a:ea typeface="MS PGothic" charset="0"/>
              </a:rPr>
              <a:t>MOs.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Higher energy atomic orbitals contribute more to the </a:t>
            </a:r>
            <a:r>
              <a:rPr lang="en-US" dirty="0" err="1">
                <a:latin typeface="Arial" charset="0"/>
                <a:ea typeface="MS PGothic" charset="0"/>
              </a:rPr>
              <a:t>antibonding</a:t>
            </a:r>
            <a:r>
              <a:rPr lang="en-US" dirty="0">
                <a:latin typeface="Arial" charset="0"/>
                <a:ea typeface="MS PGothic" charset="0"/>
              </a:rPr>
              <a:t> </a:t>
            </a:r>
            <a:r>
              <a:rPr lang="en-US" dirty="0" err="1">
                <a:latin typeface="Arial" charset="0"/>
                <a:ea typeface="MS PGothic" charset="0"/>
              </a:rPr>
              <a:t>MOs.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Nonbonding MOs remain localized on the atom donating its atomic orbitals.</a:t>
            </a:r>
          </a:p>
        </p:txBody>
      </p:sp>
    </p:spTree>
    <p:extLst>
      <p:ext uri="{BB962C8B-B14F-4D97-AF65-F5344CB8AC3E}">
        <p14:creationId xmlns:p14="http://schemas.microsoft.com/office/powerpoint/2010/main" val="1883538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Second-Period Heteronuclear Diatomic Molecules</a:t>
            </a:r>
          </a:p>
        </p:txBody>
      </p:sp>
      <p:sp>
        <p:nvSpPr>
          <p:cNvPr id="124931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32" name="Picture 2" descr="10_Pg469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2362200" y="1231900"/>
            <a:ext cx="432117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08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" descr="10_1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"/>
          <a:stretch>
            <a:fillRect/>
          </a:stretch>
        </p:blipFill>
        <p:spPr bwMode="auto">
          <a:xfrm>
            <a:off x="2206625" y="838200"/>
            <a:ext cx="463867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NO</a:t>
            </a:r>
          </a:p>
        </p:txBody>
      </p:sp>
      <p:sp>
        <p:nvSpPr>
          <p:cNvPr id="125956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711700"/>
            <a:ext cx="8458200" cy="16684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i="1">
                <a:latin typeface="Symbol" charset="0"/>
                <a:ea typeface="MS PGothic" charset="0"/>
              </a:rPr>
              <a:t>s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 i="1" baseline="-25000">
                <a:latin typeface="Arial" charset="0"/>
                <a:ea typeface="MS PGothic" charset="0"/>
              </a:rPr>
              <a:t>s</a:t>
            </a:r>
            <a:r>
              <a:rPr lang="en-US" baseline="-25000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bonding MO</a:t>
            </a:r>
          </a:p>
          <a:p>
            <a:pPr marL="0" indent="0" algn="ctr" eaLnBrk="1" hangingPunct="1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shows more electron density near O because it is mostly O</a:t>
            </a:r>
            <a:r>
              <a:rPr lang="en-US" altLang="ja-JP">
                <a:latin typeface="Arial" charset="0"/>
                <a:ea typeface="MS PGothic" charset="0"/>
              </a:rPr>
              <a:t>’s 2</a:t>
            </a:r>
            <a:r>
              <a:rPr lang="en-US" altLang="ja-JP" i="1">
                <a:latin typeface="Arial" charset="0"/>
                <a:ea typeface="MS PGothic" charset="0"/>
              </a:rPr>
              <a:t>s</a:t>
            </a:r>
            <a:r>
              <a:rPr lang="en-US" altLang="ja-JP">
                <a:latin typeface="Arial" charset="0"/>
                <a:ea typeface="MS PGothic" charset="0"/>
              </a:rPr>
              <a:t> atomic orbital.</a:t>
            </a:r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81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HF</a:t>
            </a:r>
          </a:p>
        </p:txBody>
      </p:sp>
      <p:sp>
        <p:nvSpPr>
          <p:cNvPr id="126979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980" name="Picture 2" descr="10_Pg469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>
            <a:fillRect/>
          </a:stretch>
        </p:blipFill>
        <p:spPr bwMode="auto">
          <a:xfrm>
            <a:off x="1257300" y="812800"/>
            <a:ext cx="65405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4495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 thought that chemists had was that carbon promotes one of its 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2s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electrons…</a:t>
            </a:r>
          </a:p>
        </p:txBody>
      </p:sp>
      <p:pic>
        <p:nvPicPr>
          <p:cNvPr id="8195" name="Picture 3" descr="animation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4114800" cy="2057400"/>
          </a:xfrm>
          <a:prstGeom prst="rect">
            <a:avLst/>
          </a:prstGeom>
          <a:noFill/>
        </p:spPr>
      </p:pic>
      <p:pic>
        <p:nvPicPr>
          <p:cNvPr id="8196" name="Picture 4" descr="animation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4114800" cy="20574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60925" y="3200400"/>
            <a:ext cx="413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…to the empty </a:t>
            </a:r>
            <a:r>
              <a:rPr lang="en-US" i="1"/>
              <a:t>2p</a:t>
            </a:r>
            <a:r>
              <a:rPr lang="en-US"/>
              <a:t> orbital.</a:t>
            </a:r>
          </a:p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28600"/>
            <a:ext cx="4876800" cy="5334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Carbon’s Empty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Polyatomic Molecules</a:t>
            </a:r>
          </a:p>
        </p:txBody>
      </p:sp>
      <p:sp>
        <p:nvSpPr>
          <p:cNvPr id="128003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1306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When many atoms are combined together, the atomic orbitals of all the atoms are combined to make a set of molecular orbitals, which are delocalized over the entire molecule.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Gives results that better match real molecule properties than either Lewis or valence bond theories.</a:t>
            </a:r>
          </a:p>
        </p:txBody>
      </p:sp>
    </p:spTree>
    <p:extLst>
      <p:ext uri="{BB962C8B-B14F-4D97-AF65-F5344CB8AC3E}">
        <p14:creationId xmlns:p14="http://schemas.microsoft.com/office/powerpoint/2010/main" val="8361850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Ozone, O</a:t>
            </a:r>
            <a:r>
              <a:rPr lang="en-US" baseline="-25000">
                <a:latin typeface="Arial" charset="0"/>
                <a:ea typeface="MS PGothic" charset="0"/>
                <a:cs typeface="Times New Roman" charset="0"/>
              </a:rPr>
              <a:t>3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29027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28" name="Picture 2" descr="10_Pg47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"/>
          <a:stretch>
            <a:fillRect/>
          </a:stretch>
        </p:blipFill>
        <p:spPr bwMode="auto">
          <a:xfrm>
            <a:off x="431800" y="1727200"/>
            <a:ext cx="85344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069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Ozone, O</a:t>
            </a:r>
            <a:r>
              <a:rPr lang="en-US" baseline="-25000">
                <a:latin typeface="Arial" charset="0"/>
                <a:ea typeface="MS PGothic" charset="0"/>
                <a:cs typeface="Times New Roman" charset="0"/>
              </a:rPr>
              <a:t>3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30051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052" name="Picture 2" descr="10_Pg471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>
            <a:fillRect/>
          </a:stretch>
        </p:blipFill>
        <p:spPr bwMode="auto">
          <a:xfrm>
            <a:off x="2484438" y="2120900"/>
            <a:ext cx="428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255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Hybridization Involving “</a:t>
            </a:r>
            <a:r>
              <a:rPr lang="en-US" sz="3200" i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32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Orbitals</a:t>
            </a:r>
          </a:p>
        </p:txBody>
      </p:sp>
      <p:graphicFrame>
        <p:nvGraphicFramePr>
          <p:cNvPr id="18439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0" y="5029200"/>
          <a:ext cx="1358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ChemSketch" r:id="rId3" imgW="1359360" imgH="1207080" progId="">
                  <p:embed/>
                </p:oleObj>
              </mc:Choice>
              <mc:Fallback>
                <p:oleObj name="ChemSketch" r:id="rId3" imgW="1359360" imgH="12070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029200"/>
                        <a:ext cx="13589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48400" y="5105400"/>
          <a:ext cx="13589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ChemSketch" r:id="rId5" imgW="1359360" imgH="1167480" progId="">
                  <p:embed/>
                </p:oleObj>
              </mc:Choice>
              <mc:Fallback>
                <p:oleObj name="ChemSketch" r:id="rId5" imgW="1359360" imgH="11674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05400"/>
                        <a:ext cx="13589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76400" y="5105400"/>
          <a:ext cx="13589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ChemSketch" r:id="rId7" imgW="1359360" imgH="1118520" progId="">
                  <p:embed/>
                </p:oleObj>
              </mc:Choice>
              <mc:Fallback>
                <p:oleObj name="ChemSketch" r:id="rId7" imgW="1359360" imgH="111852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13589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8016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333333"/>
                </a:solidFill>
              </a:rPr>
              <a:t>Beginning with elements in the third row, “</a:t>
            </a:r>
            <a:r>
              <a:rPr lang="en-US" i="1">
                <a:solidFill>
                  <a:srgbClr val="333333"/>
                </a:solidFill>
              </a:rPr>
              <a:t>d</a:t>
            </a:r>
            <a:r>
              <a:rPr lang="en-US">
                <a:solidFill>
                  <a:srgbClr val="333333"/>
                </a:solidFill>
              </a:rPr>
              <a:t>” orbitals may also hybridize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2133600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333333"/>
                </a:solidFill>
              </a:rPr>
              <a:t>sp</a:t>
            </a:r>
            <a:r>
              <a:rPr lang="en-US" i="1" baseline="30000" dirty="0">
                <a:solidFill>
                  <a:srgbClr val="333333"/>
                </a:solidFill>
              </a:rPr>
              <a:t>3</a:t>
            </a:r>
            <a:r>
              <a:rPr lang="en-US" i="1" dirty="0">
                <a:solidFill>
                  <a:srgbClr val="333333"/>
                </a:solidFill>
              </a:rPr>
              <a:t>d</a:t>
            </a:r>
            <a:r>
              <a:rPr lang="en-US" dirty="0">
                <a:solidFill>
                  <a:srgbClr val="333333"/>
                </a:solidFill>
              </a:rPr>
              <a:t> =</a:t>
            </a:r>
            <a:r>
              <a:rPr lang="en-US" dirty="0">
                <a:solidFill>
                  <a:srgbClr val="5F5F5F"/>
                </a:solidFill>
              </a:rPr>
              <a:t> </a:t>
            </a:r>
            <a:r>
              <a:rPr lang="en-US" u="sng" dirty="0">
                <a:solidFill>
                  <a:srgbClr val="FF3300"/>
                </a:solidFill>
              </a:rPr>
              <a:t>five</a:t>
            </a:r>
            <a:r>
              <a:rPr lang="en-US" dirty="0">
                <a:solidFill>
                  <a:srgbClr val="5F5F5F"/>
                </a:solidFill>
              </a:rPr>
              <a:t> </a:t>
            </a:r>
            <a:r>
              <a:rPr lang="en-US" dirty="0">
                <a:solidFill>
                  <a:srgbClr val="333333"/>
                </a:solidFill>
              </a:rPr>
              <a:t>hybrid </a:t>
            </a:r>
            <a:r>
              <a:rPr lang="en-US" dirty="0" err="1">
                <a:solidFill>
                  <a:srgbClr val="333333"/>
                </a:solidFill>
              </a:rPr>
              <a:t>orbitals</a:t>
            </a:r>
            <a:r>
              <a:rPr lang="en-US" dirty="0">
                <a:solidFill>
                  <a:srgbClr val="333333"/>
                </a:solidFill>
              </a:rPr>
              <a:t> of equal energy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38200" y="4343400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333333"/>
                </a:solidFill>
              </a:rPr>
              <a:t>sp</a:t>
            </a:r>
            <a:r>
              <a:rPr lang="en-US" i="1" baseline="30000" dirty="0">
                <a:solidFill>
                  <a:srgbClr val="333333"/>
                </a:solidFill>
              </a:rPr>
              <a:t>3</a:t>
            </a:r>
            <a:r>
              <a:rPr lang="en-US" i="1" dirty="0">
                <a:solidFill>
                  <a:srgbClr val="333333"/>
                </a:solidFill>
              </a:rPr>
              <a:t>d</a:t>
            </a:r>
            <a:r>
              <a:rPr lang="en-US" i="1" baseline="30000" dirty="0">
                <a:solidFill>
                  <a:srgbClr val="333333"/>
                </a:solidFill>
              </a:rPr>
              <a:t> 2</a:t>
            </a:r>
            <a:r>
              <a:rPr lang="en-US" dirty="0">
                <a:solidFill>
                  <a:srgbClr val="333333"/>
                </a:solidFill>
              </a:rPr>
              <a:t> = </a:t>
            </a:r>
            <a:r>
              <a:rPr lang="en-US" u="sng" dirty="0">
                <a:solidFill>
                  <a:srgbClr val="FF3300"/>
                </a:solidFill>
              </a:rPr>
              <a:t>six</a:t>
            </a:r>
            <a:r>
              <a:rPr lang="en-US" dirty="0">
                <a:solidFill>
                  <a:srgbClr val="333333"/>
                </a:solidFill>
              </a:rPr>
              <a:t> hybrid </a:t>
            </a:r>
            <a:r>
              <a:rPr lang="en-US" dirty="0" err="1">
                <a:solidFill>
                  <a:srgbClr val="333333"/>
                </a:solidFill>
              </a:rPr>
              <a:t>orbitals</a:t>
            </a:r>
            <a:r>
              <a:rPr lang="en-US" dirty="0">
                <a:solidFill>
                  <a:srgbClr val="333333"/>
                </a:solidFill>
              </a:rPr>
              <a:t> of equal energy</a:t>
            </a:r>
          </a:p>
        </p:txBody>
      </p:sp>
      <p:graphicFrame>
        <p:nvGraphicFramePr>
          <p:cNvPr id="18445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66813" y="2819400"/>
          <a:ext cx="10429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ChemSketch" r:id="rId9" imgW="1042560" imgH="1213200" progId="">
                  <p:embed/>
                </p:oleObj>
              </mc:Choice>
              <mc:Fallback>
                <p:oleObj name="ChemSketch" r:id="rId9" imgW="1042560" imgH="12132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819400"/>
                        <a:ext cx="104298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2908300" y="281940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ChemSketch" r:id="rId11" imgW="1054440" imgH="1213200" progId="">
                  <p:embed/>
                </p:oleObj>
              </mc:Choice>
              <mc:Fallback>
                <p:oleObj name="ChemSketch" r:id="rId11" imgW="1054440" imgH="121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281940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4800600" y="282575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hemSketch" r:id="rId13" imgW="1054440" imgH="1213200" progId="">
                  <p:embed/>
                </p:oleObj>
              </mc:Choice>
              <mc:Fallback>
                <p:oleObj name="ChemSketch" r:id="rId13" imgW="1054440" imgH="121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2575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6705600" y="2819400"/>
          <a:ext cx="10699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ChemSketch" r:id="rId15" imgW="1069920" imgH="1213200" progId="">
                  <p:embed/>
                </p:oleObj>
              </mc:Choice>
              <mc:Fallback>
                <p:oleObj name="ChemSketch" r:id="rId15" imgW="1069920" imgH="121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106997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48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93725" y="503238"/>
            <a:ext cx="8358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However, they quickly recognized a problem with such </a:t>
            </a:r>
          </a:p>
          <a:p>
            <a:r>
              <a:rPr lang="en-US"/>
              <a:t>an arrangement…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3581400"/>
            <a:ext cx="794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Three of the carbon-hydrogen bonds would involve</a:t>
            </a:r>
          </a:p>
          <a:p>
            <a:r>
              <a:rPr lang="en-US"/>
              <a:t>an electron pair in which the carbon electron was a </a:t>
            </a:r>
            <a:r>
              <a:rPr lang="en-US" i="1"/>
              <a:t>2p</a:t>
            </a:r>
            <a:r>
              <a:rPr lang="en-US"/>
              <a:t>, matched with the lone </a:t>
            </a:r>
            <a:r>
              <a:rPr lang="en-US" i="1"/>
              <a:t>1s</a:t>
            </a:r>
            <a:r>
              <a:rPr lang="en-US"/>
              <a:t> electron from a hydrogen atom.</a:t>
            </a:r>
          </a:p>
        </p:txBody>
      </p:sp>
      <p:pic>
        <p:nvPicPr>
          <p:cNvPr id="9220" name="Picture 4" descr="animation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114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93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This would mean that three of the bonds in a methane</a:t>
            </a:r>
          </a:p>
          <a:p>
            <a:r>
              <a:rPr lang="en-US"/>
              <a:t>molecule would be identical, because they would involve</a:t>
            </a:r>
          </a:p>
          <a:p>
            <a:r>
              <a:rPr lang="en-US"/>
              <a:t>electron pairs of equal energy.</a:t>
            </a:r>
          </a:p>
        </p:txBody>
      </p:sp>
      <p:pic>
        <p:nvPicPr>
          <p:cNvPr id="10243" name="Picture 3" descr="animation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2457450" cy="234315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81200" y="4191000"/>
            <a:ext cx="533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But what about the fourth bond…?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93725" y="427038"/>
            <a:ext cx="7866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fourth bond is between a </a:t>
            </a:r>
            <a:r>
              <a:rPr lang="en-US" i="1"/>
              <a:t>2s</a:t>
            </a:r>
            <a:r>
              <a:rPr lang="en-US"/>
              <a:t> electron from the</a:t>
            </a:r>
          </a:p>
          <a:p>
            <a:r>
              <a:rPr lang="en-US"/>
              <a:t>carbon and the lone </a:t>
            </a:r>
            <a:r>
              <a:rPr lang="en-US" i="1"/>
              <a:t>1s</a:t>
            </a:r>
            <a:r>
              <a:rPr lang="en-US"/>
              <a:t> hydrogen electron.</a:t>
            </a:r>
          </a:p>
        </p:txBody>
      </p:sp>
      <p:pic>
        <p:nvPicPr>
          <p:cNvPr id="11267" name="Picture 3" descr="animation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114800" cy="20574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46125" y="4038600"/>
            <a:ext cx="7483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Such a bond would have slightly </a:t>
            </a:r>
            <a:r>
              <a:rPr lang="en-US">
                <a:solidFill>
                  <a:srgbClr val="FFFF00"/>
                </a:solidFill>
              </a:rPr>
              <a:t>less</a:t>
            </a:r>
            <a:r>
              <a:rPr lang="en-US"/>
              <a:t> energy than the other bonds in a methane molecule.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1797</Words>
  <Application>Microsoft Macintosh PowerPoint</Application>
  <PresentationFormat>On-screen Show (4:3)</PresentationFormat>
  <Paragraphs>277</Paragraphs>
  <Slides>63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Calibri</vt:lpstr>
      <vt:lpstr>Comic Sans MS</vt:lpstr>
      <vt:lpstr>Symbol</vt:lpstr>
      <vt:lpstr>Times</vt:lpstr>
      <vt:lpstr>Times New Roman</vt:lpstr>
      <vt:lpstr>Wingdings</vt:lpstr>
      <vt:lpstr>Default Design</vt:lpstr>
      <vt:lpstr>Chemistry Format</vt:lpstr>
      <vt:lpstr>1_Default Design</vt:lpstr>
      <vt:lpstr>ChemSketch</vt:lpstr>
      <vt:lpstr>Covalent Bonding - Orbitals</vt:lpstr>
      <vt:lpstr>Hybridization - The Blending of Orbitals </vt:lpstr>
      <vt:lpstr>What Proof Exists for Hybridization? </vt:lpstr>
      <vt:lpstr>Carbon ground state configuration</vt:lpstr>
      <vt:lpstr>Carbon’s Bonding Problem</vt:lpstr>
      <vt:lpstr>Carbon’s Empty Orbital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sp3 Hybrid Orbitals</vt:lpstr>
      <vt:lpstr>sp Hybrid Orbitals</vt:lpstr>
      <vt:lpstr>sp2 Hybrid Orbitals</vt:lpstr>
      <vt:lpstr>Hybridization and Molecular Geometry</vt:lpstr>
      <vt:lpstr>PowerPoint Presentation</vt:lpstr>
      <vt:lpstr>Linear Geometry</vt:lpstr>
      <vt:lpstr>Trigonal Planar Geometry</vt:lpstr>
      <vt:lpstr>Tetrahedral Geometry</vt:lpstr>
      <vt:lpstr>Trigonal Bipyramid</vt:lpstr>
      <vt:lpstr>Octahedral Geometry</vt:lpstr>
      <vt:lpstr>Octahedral Geometry</vt:lpstr>
      <vt:lpstr>The Effect of Lone Pairs</vt:lpstr>
      <vt:lpstr>Bond Angle Distortion from Lone Pairs</vt:lpstr>
      <vt:lpstr>Bond Angle Distortion from Lone Pairs</vt:lpstr>
      <vt:lpstr>Polarity of Molecules</vt:lpstr>
      <vt:lpstr>Types of Bonds</vt:lpstr>
      <vt:lpstr>Sigma and Pi Bonds</vt:lpstr>
      <vt:lpstr>Sigma and Pi Bonds Single Bonds</vt:lpstr>
      <vt:lpstr>Sigma and Pi Bonds: Double bonds</vt:lpstr>
      <vt:lpstr>Sigma and Pi Bonds Triple Bonds</vt:lpstr>
      <vt:lpstr>PowerPoint Presentation</vt:lpstr>
      <vt:lpstr>PowerPoint Presentation</vt:lpstr>
      <vt:lpstr>Orbital Diagrams of Bonding</vt:lpstr>
      <vt:lpstr>Orbital Diagrams of Bonding cont.</vt:lpstr>
      <vt:lpstr>PowerPoint Presentation</vt:lpstr>
      <vt:lpstr>The De-Localized Electron Model</vt:lpstr>
      <vt:lpstr>STOP</vt:lpstr>
      <vt:lpstr>Molecular Orbital (MO) Theory</vt:lpstr>
      <vt:lpstr>LCAO</vt:lpstr>
      <vt:lpstr>Molecular Orbitals</vt:lpstr>
      <vt:lpstr>Interaction of 1s Orbitals</vt:lpstr>
      <vt:lpstr>Molecular Orbital Theory</vt:lpstr>
      <vt:lpstr>Energy Comparisons of Atomic Orbitals to Molecular Orbitals </vt:lpstr>
      <vt:lpstr>MO and Properties</vt:lpstr>
      <vt:lpstr>PowerPoint Presentation</vt:lpstr>
      <vt:lpstr>Period Two Homonuclear Diatomic Molecules </vt:lpstr>
      <vt:lpstr>Interaction of p Orbitals</vt:lpstr>
      <vt:lpstr>Interaction of p Orbitals</vt:lpstr>
      <vt:lpstr>Interaction of p Orbitals</vt:lpstr>
      <vt:lpstr>PowerPoint Presentation</vt:lpstr>
      <vt:lpstr>O2</vt:lpstr>
      <vt:lpstr>O2 as Described by Lewis and VB Theory</vt:lpstr>
      <vt:lpstr>Heteronuclear Diatomic Molecules and Ions</vt:lpstr>
      <vt:lpstr>Heteronuclear Diatomic Molecules and Ions</vt:lpstr>
      <vt:lpstr>Second-Period Heteronuclear Diatomic Molecules</vt:lpstr>
      <vt:lpstr>NO</vt:lpstr>
      <vt:lpstr>HF</vt:lpstr>
      <vt:lpstr>Polyatomic Molecules</vt:lpstr>
      <vt:lpstr>Ozone, O3</vt:lpstr>
      <vt:lpstr>Ozone, O3</vt:lpstr>
      <vt:lpstr>Hybridization Involving “d” Orbitals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114</cp:revision>
  <dcterms:created xsi:type="dcterms:W3CDTF">2006-05-22T16:05:33Z</dcterms:created>
  <dcterms:modified xsi:type="dcterms:W3CDTF">2019-12-04T22:42:01Z</dcterms:modified>
</cp:coreProperties>
</file>