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7" r:id="rId3"/>
  </p:sldMasterIdLst>
  <p:notesMasterIdLst>
    <p:notesMasterId r:id="rId37"/>
  </p:notesMasterIdLst>
  <p:sldIdLst>
    <p:sldId id="355" r:id="rId4"/>
    <p:sldId id="345" r:id="rId5"/>
    <p:sldId id="358" r:id="rId6"/>
    <p:sldId id="261" r:id="rId7"/>
    <p:sldId id="263" r:id="rId8"/>
    <p:sldId id="344" r:id="rId9"/>
    <p:sldId id="264" r:id="rId10"/>
    <p:sldId id="329" r:id="rId11"/>
    <p:sldId id="332" r:id="rId12"/>
    <p:sldId id="352" r:id="rId13"/>
    <p:sldId id="359" r:id="rId14"/>
    <p:sldId id="260" r:id="rId15"/>
    <p:sldId id="316" r:id="rId16"/>
    <p:sldId id="357" r:id="rId17"/>
    <p:sldId id="317" r:id="rId18"/>
    <p:sldId id="353" r:id="rId19"/>
    <p:sldId id="347" r:id="rId20"/>
    <p:sldId id="348" r:id="rId21"/>
    <p:sldId id="360" r:id="rId22"/>
    <p:sldId id="346" r:id="rId23"/>
    <p:sldId id="361" r:id="rId24"/>
    <p:sldId id="342" r:id="rId25"/>
    <p:sldId id="318" r:id="rId26"/>
    <p:sldId id="349" r:id="rId27"/>
    <p:sldId id="351" r:id="rId28"/>
    <p:sldId id="362" r:id="rId29"/>
    <p:sldId id="363" r:id="rId30"/>
    <p:sldId id="364" r:id="rId31"/>
    <p:sldId id="350" r:id="rId32"/>
    <p:sldId id="338" r:id="rId33"/>
    <p:sldId id="354" r:id="rId34"/>
    <p:sldId id="321" r:id="rId35"/>
    <p:sldId id="356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AC51A"/>
    <a:srgbClr val="92D050"/>
    <a:srgbClr val="7540A6"/>
    <a:srgbClr val="AE63F5"/>
    <a:srgbClr val="FFFFCC"/>
    <a:srgbClr val="CCFFCC"/>
    <a:srgbClr val="99FF66"/>
    <a:srgbClr val="FF33CC"/>
    <a:srgbClr val="0D6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586"/>
  </p:normalViewPr>
  <p:slideViewPr>
    <p:cSldViewPr>
      <p:cViewPr varScale="1">
        <p:scale>
          <a:sx n="69" d="100"/>
          <a:sy n="69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3:04.003"/>
    </inkml:context>
    <inkml:brush xml:id="br0">
      <inkml:brushProperty name="width" value="0.5" units="cm"/>
      <inkml:brushProperty name="height" value="1" units="cm"/>
      <inkml:brushProperty name="color" value="#D4ECB6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85,'151'-2,"171"5,-173 18,-97-12,69 3,584-10,-337-5,-199 5,189-5,-176-17,53-2,-131 22,-56 2,0-3,1-2,59-10,140-40,-202 47,-1 1,1 2,0 2,-1 2,1 2,0 2,82 20,-88-13,-10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4:59.661"/>
    </inkml:context>
    <inkml:brush xml:id="br0">
      <inkml:brushProperty name="width" value="0.5" units="cm"/>
      <inkml:brushProperty name="height" value="1" units="cm"/>
      <inkml:brushProperty name="color" value="#E7C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0 211,'15'-1,"0"0,-1-2,1 0,17-6,31-6,44 6,177 7,-142 4,-83 1,84 15,26 1,321-16,-254-5,-158-1,81-15,57-3,647 20,-414 3,-387-5,87-14,-9-1,13-4,-94 12,66-3,-38 8,86-17,-63 10,0 4,156 10,-92 1,703-4,-848 0,0-2,54-13,-50 9,59-6,463 10,-287 6,96-3,-322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6:47.996"/>
    </inkml:context>
    <inkml:brush xml:id="br0">
      <inkml:brushProperty name="width" value="0.5" units="cm"/>
      <inkml:brushProperty name="height" value="1" units="cm"/>
      <inkml:brushProperty name="color" value="#FFFFAB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1 215,'4'-3,"0"-1,1 1,0-1,0 1,0 1,0-1,0 1,0-1,1 2,-1-1,11-1,68-5,-36 5,49-15,-66 11,66-7,510 11,-306 6,-220-2,-24 1,-1-3,0-2,70-12,40-7,-1 1,59-30,-172 42,1 3,-1 1,1 3,67 7,-8-3,137-1,-213-1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6:54.545"/>
    </inkml:context>
    <inkml:brush xml:id="br0">
      <inkml:brushProperty name="width" value="0.5" units="cm"/>
      <inkml:brushProperty name="height" value="1" units="cm"/>
      <inkml:brushProperty name="color" value="#CDE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0,'1852'0,"-1803"3,89 15,-84-9,64 3,621-10,-355-5,-343 3,-6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7:01.641"/>
    </inkml:context>
    <inkml:brush xml:id="br0">
      <inkml:brushProperty name="width" value="0.5" units="cm"/>
      <inkml:brushProperty name="height" value="1" units="cm"/>
      <inkml:brushProperty name="color" value="#FFD9B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0 169,'62'-3,"88"-16,-87 10,81-3,690 14,-794-4,0-2,44-10,41-4,61 15,6 0,-163-1,53-14,-24 3,2 2,-12 2,1 2,81-5,411 16,-506-2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3:17.750"/>
    </inkml:context>
    <inkml:brush xml:id="br0">
      <inkml:brushProperty name="width" value="0.5" units="cm"/>
      <inkml:brushProperty name="height" value="1" units="cm"/>
      <inkml:brushProperty name="color" value="#D4ECB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45,'23'1,"1"2,-1 1,0 1,-1 1,28 11,42 10,512 69,-445-85,164-12,-122-2,1198 3,-1339-2,86-16,23-2,432 17,-310 6,1007-3,-1228-4,88-14,49-4,-153 18,65-12,-65 7,68-3,80-9,-30 1,220 18,-201 4,-164-4,0-1,0-1,27-7,-23 3,60-4,463 8,-282 7,3516-3,-3752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3:40.100"/>
    </inkml:context>
    <inkml:brush xml:id="br0">
      <inkml:brushProperty name="width" value="0.5" units="cm"/>
      <inkml:brushProperty name="height" value="1" units="cm"/>
      <inkml:brushProperty name="color" value="#F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46,'26'-2,"-1"0,0-2,29-8,52-7,408 12,-286 10,2702-3,-2889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3:43.997"/>
    </inkml:context>
    <inkml:brush xml:id="br0">
      <inkml:brushProperty name="width" value="0.5" units="cm"/>
      <inkml:brushProperty name="height" value="1" units="cm"/>
      <inkml:brushProperty name="color" value="#F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1 461,'9'-8,"1"-1,0 1,1 1,-1 0,1 0,1 1,-1 0,1 1,0 1,1-1,-1 2,1 0,16-2,19 1,-1 1,64 6,-33 0,81 2,-1 8,166 35,-104-7,2-10,258 2,-304-36,124 4,-139 18,-93-8,82 0,1006-12,-1090-2,73-13,22-2,602 11,-429 10,-260-3,159-4,-184 1,-1-3,86-21,18-8,254-23,-237 38,6 6,241 11,-194 6,2006-3,-2169-3,89-15,23-3,52-3,-109 9,241-31,-139 7,-152 24,1 3,73-4,73-4,-45 3,59 9,60-5,442-11,-651 24,-12-4,0-2,112-26,-99 16,90-7,341 18,-270 8,567-4,-751 5,1 2,-1 2,75 22,24 4,-111-25,0 3,54 22,51 14,-118-41,43 11,1-3,1-3,84 3,-110-12,76 14,-75-8,66 3,-29-12,-95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3:47.935"/>
    </inkml:context>
    <inkml:brush xml:id="br0">
      <inkml:brushProperty name="width" value="0.5" units="cm"/>
      <inkml:brushProperty name="height" value="1" units="cm"/>
      <inkml:brushProperty name="color" value="#F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1 462,'24'-1,"0"-2,47-10,11-3,5 10,0 4,1 3,-1 5,0 3,-1 4,150 42,-144-31,88 29,5 5,11 4,-77-25,1-5,165 22,-138-28,-50-12,162 5,98-25,46-22,-228 13,-112 6,-1-2,73-23,-8 2,326-89,-115 8,-84 17,128-53,-143 64,-180 66,133-32,-27 8,-131 34,0 1,1 3,52-4,108 9,-128 3,1-4,100-13,-72 1,127-3,99 18,-113 0,-58-3,173 4,-160 15,26 3,129-22,61 3,-213 19,-98-11,85 3,1447-13,-713-2,-844 4,84 16,-9-1,26 4,26 1,292-17,-272-7,-153 4,0 2,48 11,-42-7,53 3,104-11,41 2,-181 6,95 25,-101-19,-1-3,76 7,-85-13,-1 2,0 2,71 24,-3-1,89 17,216 22,-291-53,-42-6,91 2,340-15,-506 1,-4 0,1 1,-1-1,1 0,0-1,-1 1,1-1,-1 0,1-1,-1 1,0-1,1 0,-1-1,5-2,-2-4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3:49.810"/>
    </inkml:context>
    <inkml:brush xml:id="br0">
      <inkml:brushProperty name="width" value="0.5" units="cm"/>
      <inkml:brushProperty name="height" value="1" units="cm"/>
      <inkml:brushProperty name="color" value="#FFFF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1 168,'0'-4,"1"0,0 0,0 0,0 0,1 0,-1 0,1 1,0-1,0 0,0 1,0-1,1 1,0 0,-1 0,1 0,0 0,1 0,-1 1,5-4,2 0,0 0,-1 0,2 1,-1 1,21-7,14 3,0 1,1 3,-1 1,72 6,17-1,199-22,122-1,-197 22,-212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4:20.562"/>
    </inkml:context>
    <inkml:brush xml:id="br0">
      <inkml:brushProperty name="width" value="0.5" units="cm"/>
      <inkml:brushProperty name="height" value="1" units="cm"/>
      <inkml:brushProperty name="color" value="#FFE3C9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0 294,'25'-2,"-1"0,0-2,31-8,5-1,-18 5,47-9,1 4,107-2,2754 17,-2886-5,113-20,-107 11,25-4,-22 3,78-3,-81 9,129-28,-131 20,134-12,2 7,27-2,303 22,-242 1,-253 2,-1 0,47 12,-41-7,52 4,-44-10,-8-1,0 2,46 9,-24 3,12 3,1-4,96 5,-82-16,-32-4,0 4,-1 2,117 25,-116-15,0-3,1-2,72 0,194-10,-132-4,802 4,-964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4:22.499"/>
    </inkml:context>
    <inkml:brush xml:id="br0">
      <inkml:brushProperty name="width" value="0.5" units="cm"/>
      <inkml:brushProperty name="height" value="1" units="cm"/>
      <inkml:brushProperty name="color" value="#FFE3C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0 166,'5'-2,"0"1,-1-1,1 0,-1 0,0 0,0-1,0 1,0-1,0 0,-1 0,1-1,4-5,14-10,-8 10,0 0,1 1,0 0,1 1,0 1,0 1,0 0,1 1,27-3,15 2,86 4,-89 2,727 29,5-13,-765-19,0-1,-1-1,1-1,-1-1,42-16,-32 10,48-11,-50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22:24:39.830"/>
    </inkml:context>
    <inkml:brush xml:id="br0">
      <inkml:brushProperty name="width" value="0.5" units="cm"/>
      <inkml:brushProperty name="height" value="1" units="cm"/>
      <inkml:brushProperty name="color" value="#D0EB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88,'76'1,"1"2,94 18,-91-11,0-4,148-7,63 3,-174 18,-78-12,54 5,383-10,-245-5,-52 4,200-6,-214-16,46-2,-171 21,28 1,0-4,81-15,-86 10,124-2,14-2,21-6,319 12,-297 9,-175-3,0-4,73-14,-33 6,1 5,174 9,-103 2,1593-3,-1738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8D79-B8ED-4D35-889D-4ACB6B48429D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692A-CB2B-47A0-BE49-BFD69A82E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1BF6154-BABA-8941-9B8D-13FD6765B7D6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461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6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2AA2-9D4C-4A35-921A-5ECDBD61F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E964-D218-4C53-9E0D-5179B0F8E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CD25-1406-44CD-A146-3652853F0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1B7CCFC-6107-49AA-BFF6-2759F8866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EE0D756-5049-4817-968A-3520F516A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38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1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8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11BF-DC55-4589-9D86-3BACF8349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6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7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4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1B7CCFC-6107-49AA-BFF6-2759F8866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36C3-4375-4D54-86C7-735BE66EB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BDC0E-1B5C-4055-8755-4DA484440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56E34-EFAB-42A1-9150-A23DB0A8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A1C1-D083-4D15-881D-81D999C0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CB24-0DA2-40DB-AE24-17722F79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AA2-9D4C-4A35-921A-5ECDBD61F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4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C437-A28D-496A-9BC4-EB837E5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6F85-78D0-40FA-9FD9-8A93AED7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5AD4-2ED0-433F-8870-BECAB814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9C65A-C420-4AA1-8C38-39B6B9EF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8FA1-1B87-4C66-8512-CB5CAA4C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11BF-DC55-4589-9D86-3BACF834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0984-21EF-4D38-BE45-9F259DAE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E0E8B-0117-4C03-92FC-ECD04260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52AA-F9CF-4969-9452-A1993AF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DFF40-A232-4BF4-8CC2-EADAC9BF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026A-6874-4698-BC74-C0D9624F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81CB-8733-4FE2-959C-0F77DEA20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9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BFAA-1E51-4FCA-BE3C-AC8E1285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C820-4CDE-45A5-AF8B-E4249C4C3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0E403-C47B-49A6-BE34-3564F2109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8A561-D704-444D-9C34-A6DF3A59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93A90-0F98-4889-9B22-6E3BF84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B8176-83B6-4C0F-9B85-7A6EB4ED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DDE5-71B2-4011-B986-3A77DD801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81CB-8733-4FE2-959C-0F77DEA20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0D28-0816-49EE-B13A-B9951116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5A41C-FD9E-46CA-8D72-86BFE728C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8A0A5-A274-4184-ADB8-312C79AD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46C2A-3F78-4847-BC3F-5146D9C48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24697-4756-48AA-AD27-E06B6F2A1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393B0-AE4B-4046-A135-A1CAE364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0E771-4ABA-497A-9597-6E4C822A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CE7F5-5023-45C3-BB0D-89D33492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7B35-31D5-48AD-B9D2-6C0B7E6A3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9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895A-402A-4358-B4D5-22161A57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5D0E5-D4ED-4782-B18A-6EBF019E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D78FA-32F5-4035-BAC5-B68DF49D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5F765-F06A-4A4E-94FC-5BA08248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F2B0-3790-4BEA-A3B0-7F005460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7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FDAAD-754A-4736-B2FC-619ED046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3A4DF-DBF4-444C-A0C6-BFB4AC0C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E3F4E-2731-42CF-BADE-BF48CB5C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C9AB-CA4C-46C7-B7FB-95B56A8EB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4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A6DD-7A5F-4B5B-9998-86F60D2F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7A72-D011-4829-858F-44DAA7F7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F0D22-6000-4657-ABC9-84D4EDB71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25B4F-2F0A-41E5-8F3B-A32F05E3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65D57-A5D9-41F7-93E9-8675DBCC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2D7A4-38C8-4AF2-9529-CBEBC1C0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0B5C-1AC7-492C-932F-E3E2A9C25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7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428D-1F5F-45FF-9C7E-E6449FE3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53ED7-B1B6-40BE-A040-042F85F22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44531-64AE-4A29-8487-EF33E9B5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A2579-EFFD-4622-9567-235653B0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29124-4946-402F-B582-1A192020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DD293-F369-4643-A550-00970C23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BAF-81A1-43D3-AD39-7ABC61425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7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5C54-0721-47A5-A24A-1D7BA669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BBE6-454D-4A57-9914-DA9F1DD7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CD5C9-A9FA-447B-9878-8A8B3A8F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E62C-6077-4683-A562-82F0C692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ADD2-BEB9-405F-B36A-8B2334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E964-D218-4C53-9E0D-5179B0F8E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8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AA765-196C-40BE-9EB5-CA1C3049E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36B2F-9A0B-4A93-8B13-D4236BBC5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47F5-D131-4B48-B412-2965CB44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F0D55-E7F2-4C75-84BE-E962767E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3772-717E-4F7C-BD29-AB8E9722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CD25-1406-44CD-A146-3652853F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4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DDE5-71B2-4011-B986-3A77DD80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57B35-31D5-48AD-B9D2-6C0B7E6A3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F2B0-3790-4BEA-A3B0-7F0054605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C9AB-CA4C-46C7-B7FB-95B56A8EB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10B5C-1AC7-492C-932F-E3E2A9C25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8FBAF-81A1-43D3-AD39-7ABC61425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E28081A-3C72-4DB9-9736-8ABA16800E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DB2B3-014D-4ADA-A7B1-32FB3A3A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E63F-8D5F-42FE-8AEA-9E227496E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2C25C-0C9F-40BC-B7FE-3F81AA898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7F914-B50C-46FE-A17D-647304FDE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0A8C9-3479-44E8-B64D-E69E118DD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081A-3C72-4DB9-9736-8ABA16800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Jm5LGLngfo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5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image" Target="../media/image20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24" Type="http://schemas.openxmlformats.org/officeDocument/2006/relationships/image" Target="../media/image3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customXml" Target="../ink/ink8.xml"/><Relationship Id="rId4" Type="http://schemas.microsoft.com/office/2007/relationships/hdphoto" Target="../media/hdphoto4.wdp"/><Relationship Id="rId9" Type="http://schemas.openxmlformats.org/officeDocument/2006/relationships/customXml" Target="../ink/ink3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customXml" Target="../ink/ink12.xml"/><Relationship Id="rId30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Jm5LGLngfo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1287851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N20 – Bonding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6" y="3124200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Bonding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11AF7-4300-DA41-B600-6078A4022206}"/>
              </a:ext>
            </a:extLst>
          </p:cNvPr>
          <p:cNvSpPr txBox="1"/>
          <p:nvPr/>
        </p:nvSpPr>
        <p:spPr>
          <a:xfrm>
            <a:off x="381000" y="6068545"/>
            <a:ext cx="1059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Link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YouTube Presentation: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https://youtu.be/bJm5LGLngfo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52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031"/>
            <a:ext cx="11201400" cy="761999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Energy and Enthalpy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05000" y="1521043"/>
            <a:ext cx="5029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“Takes to Break” = + endo</a:t>
            </a:r>
          </a:p>
          <a:p>
            <a:pPr algn="ctr" eaLnBrk="0" hangingPunct="0"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“Frees to Form” = -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5748" y="2887682"/>
            <a:ext cx="114300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energy does it take to break 2H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into 2H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energies: O-H 463 kJ/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H-H 436 kJ/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O=O 498 kJ/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O-H bonds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+ values, absorbed, endo, +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H-H bonds, and 1 O=O bond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- values, released,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-</a:t>
            </a:r>
          </a:p>
          <a:p>
            <a:pPr eaLnBrk="0" hangingPunct="0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</a:t>
            </a:r>
          </a:p>
          <a:p>
            <a:pPr eaLnBrk="0" hangingPunct="0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 O-H       </a:t>
            </a:r>
            <a:r>
              <a:rPr 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 H-H    1 O=O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0" hangingPunct="0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∆H = [ 4(463)] + [2(-436)+1(-498)] = 482 kJ/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mol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0" hangingPunct="0">
              <a:buClr>
                <a:schemeClr val="tx1"/>
              </a:buClr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9AAF2-B90C-433C-91B1-C0BC8AFF2511}"/>
              </a:ext>
            </a:extLst>
          </p:cNvPr>
          <p:cNvSpPr txBox="1"/>
          <p:nvPr/>
        </p:nvSpPr>
        <p:spPr>
          <a:xfrm>
            <a:off x="8148648" y="520769"/>
            <a:ext cx="3659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 will see numbers vary a decent amount from chart to chart. Use what is in the problem, otherwise look them up an don’t stress about slight differences. 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86589-CD2C-0A12-067A-E0137D506C95}"/>
              </a:ext>
            </a:extLst>
          </p:cNvPr>
          <p:cNvSpPr txBox="1"/>
          <p:nvPr/>
        </p:nvSpPr>
        <p:spPr>
          <a:xfrm>
            <a:off x="2088356" y="2875002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221090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046" y="3583113"/>
            <a:ext cx="5176308" cy="2970087"/>
          </a:xfrm>
          <a:noFill/>
          <a:ln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11811000" cy="12954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these things?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65525" y="987426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AA79D-4628-46A3-B008-54DBBD3B5072}"/>
              </a:ext>
            </a:extLst>
          </p:cNvPr>
          <p:cNvSpPr txBox="1"/>
          <p:nvPr/>
        </p:nvSpPr>
        <p:spPr>
          <a:xfrm>
            <a:off x="492655" y="1326499"/>
            <a:ext cx="10134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Electronegativity, Atomic Radius, Ion Charge…</a:t>
            </a:r>
          </a:p>
          <a:p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these things important here?</a:t>
            </a:r>
          </a:p>
          <a:p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of bonding </a:t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 back to…</a:t>
            </a:r>
          </a:p>
          <a:p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Attractions and </a:t>
            </a:r>
            <a:b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Repulsions!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9884"/>
            <a:ext cx="3733800" cy="762000"/>
          </a:xfrm>
        </p:spPr>
        <p:txBody>
          <a:bodyPr/>
          <a:lstStyle/>
          <a:p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Bonds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66700" y="1405396"/>
            <a:ext cx="11658600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eaLnBrk="0" hangingPunct="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 transferred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makes ions </a:t>
            </a:r>
          </a:p>
          <a:p>
            <a:pPr marL="514350" indent="-514350" eaLnBrk="0" hangingPunct="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THEN ions are “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electrostatically attracted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to each other </a:t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0" hangingPunct="0">
              <a:buClr>
                <a:schemeClr val="tx1"/>
              </a:buClr>
            </a:pP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 attraction is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“bond”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7218" name="Picture 2" descr="Environmental Science: What Is Ionic Bonding? - dumm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7315200" cy="25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9884"/>
            <a:ext cx="3733800" cy="762000"/>
          </a:xfrm>
        </p:spPr>
        <p:txBody>
          <a:bodyPr/>
          <a:lstStyle/>
          <a:p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Bonds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81000" y="1098932"/>
            <a:ext cx="11353800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 differences are generally greater than 1.7 – large difference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in the formation of ionic bonds is the ions coming together - always exothermic! 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7218" name="Picture 2" descr="Environmental Science: What Is Ionic Bonding? - dumm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24" y="4092839"/>
            <a:ext cx="7315200" cy="25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1"/>
            <a:ext cx="5105400" cy="17526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Ionic Character</a:t>
            </a:r>
          </a:p>
        </p:txBody>
      </p:sp>
      <p:pic>
        <p:nvPicPr>
          <p:cNvPr id="66563" name="Picture 3" descr="electrolysis_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4730044" cy="6096000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1000" y="3657601"/>
            <a:ext cx="60254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 are ionic if they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electricity in their molten state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29295" y="1828800"/>
            <a:ext cx="60254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 difference is 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final determination of ionic character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5302045" cy="761999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Coulomb’s Law</a:t>
            </a:r>
            <a:b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Trends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5" y="277367"/>
            <a:ext cx="6096000" cy="6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8097" y="196849"/>
            <a:ext cx="5181600" cy="1082675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</a:t>
            </a:r>
            <a:r>
              <a:rPr lang="ja-JP" altLang="en-US" sz="4400" u="sng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’</a:t>
            </a:r>
            <a:r>
              <a:rPr lang="en-US" altLang="ja-JP" sz="4400" u="sng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Law</a:t>
            </a:r>
            <a:endParaRPr lang="en-US" sz="4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8884B-CCEA-8CBF-46DD-83ACF43DB8ED}"/>
              </a:ext>
            </a:extLst>
          </p:cNvPr>
          <p:cNvSpPr/>
          <p:nvPr/>
        </p:nvSpPr>
        <p:spPr bwMode="auto">
          <a:xfrm>
            <a:off x="304800" y="5302436"/>
            <a:ext cx="11582400" cy="12507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11277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ja-JP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escribes the attractions and repulsions between charged particles.</a:t>
            </a:r>
          </a:p>
          <a:p>
            <a:pPr lvl="1"/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represented in various ways, no big deal!</a:t>
            </a:r>
          </a:p>
          <a:p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5" descr="08_pg339_equation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64" y="5428933"/>
            <a:ext cx="2687761" cy="10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8242" name="Picture 2" descr="5.2: Coulomb's Law Flashcards | Quizlet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5564"/>
            <a:ext cx="2362200" cy="10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7800" y="3124201"/>
                <a:ext cx="4495800" cy="164077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8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8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8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8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8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8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8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8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8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24201"/>
                <a:ext cx="4495800" cy="1640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41592" y="3153905"/>
            <a:ext cx="56599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absolute value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of charge on particles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distance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btwn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1592" y="5871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827A99-AB74-427F-9E7C-9EEF98EF29F9}"/>
                  </a:ext>
                </a:extLst>
              </p:cNvPr>
              <p:cNvSpPr txBox="1"/>
              <p:nvPr/>
            </p:nvSpPr>
            <p:spPr>
              <a:xfrm>
                <a:off x="6985418" y="5424717"/>
                <a:ext cx="4931266" cy="1073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and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Coulomb’s constant which varies based on what substance the objects are in. </a:t>
                </a:r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is NOT the rate constant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827A99-AB74-427F-9E7C-9EEF98EF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418" y="5424717"/>
                <a:ext cx="4931266" cy="1073307"/>
              </a:xfrm>
              <a:prstGeom prst="rect">
                <a:avLst/>
              </a:prstGeom>
              <a:blipFill>
                <a:blip r:embed="rId7"/>
                <a:stretch>
                  <a:fillRect l="-1112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0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06DA47-B69A-B122-57A0-EDA284960033}"/>
              </a:ext>
            </a:extLst>
          </p:cNvPr>
          <p:cNvSpPr/>
          <p:nvPr/>
        </p:nvSpPr>
        <p:spPr bwMode="auto">
          <a:xfrm>
            <a:off x="439711" y="3678654"/>
            <a:ext cx="10972800" cy="2514600"/>
          </a:xfrm>
          <a:prstGeom prst="rect">
            <a:avLst/>
          </a:prstGeom>
          <a:solidFill>
            <a:srgbClr val="1AC51A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8096" y="196849"/>
            <a:ext cx="11154415" cy="1082675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Distance Between Particles ( r 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79524"/>
            <a:ext cx="11277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like charges, (+ and +, or – and – ) 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charges repel. Takes Energy to push them close.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 (E) is positive.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decreases as the particles get farther apart as </a:t>
            </a:r>
            <a:r>
              <a:rPr lang="en-US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increases. </a:t>
            </a:r>
          </a:p>
          <a:p>
            <a:pPr lvl="1"/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opposite charges, (+ and – ) 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 charges attract. More stable closer together.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 is negative. (Negative is good!)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becomes more negative as the particles get closer together.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73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8096" y="196849"/>
            <a:ext cx="11154415" cy="1082675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Distance Between Particles ( r )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31BDD-6C9F-7F41-BE7A-72917D43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55" y="1282022"/>
            <a:ext cx="6895096" cy="53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06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80" y="817922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N20 – Bonding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3990363"/>
            <a:ext cx="11353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perform calculations related to lattice energy and bond energy, and can explain the connection to Coulomb’s Law</a:t>
            </a:r>
            <a:endParaRPr kumimoji="0" lang="en-US" sz="4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86589-CD2C-0A12-067A-E0137D506C95}"/>
              </a:ext>
            </a:extLst>
          </p:cNvPr>
          <p:cNvSpPr txBox="1"/>
          <p:nvPr/>
        </p:nvSpPr>
        <p:spPr>
          <a:xfrm>
            <a:off x="2088356" y="23210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Bonding</a:t>
            </a:r>
          </a:p>
        </p:txBody>
      </p:sp>
    </p:spTree>
    <p:extLst>
      <p:ext uri="{BB962C8B-B14F-4D97-AF65-F5344CB8AC3E}">
        <p14:creationId xmlns:p14="http://schemas.microsoft.com/office/powerpoint/2010/main" val="80998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8096" y="196849"/>
            <a:ext cx="10486103" cy="1082675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Charge Magnitude ( q 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79524"/>
            <a:ext cx="11277600" cy="434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of the interaction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size of the charges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are more strongly attracted to a nucleus with a 2+ charge than a nucleus with a 1+ charge.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0496" y="2971800"/>
            <a:ext cx="1048610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Therefore…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054475"/>
            <a:ext cx="112776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 ionic bond would be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charge magnitude      </a:t>
            </a:r>
            <a:r>
              <a:rPr lang="en-US" sz="24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(example: +2 versus +1, or -3 versus -2) </a:t>
            </a:r>
            <a:br>
              <a:rPr lang="en-US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lvl="1"/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ionic radius</a:t>
            </a:r>
            <a:r>
              <a:rPr lang="en-US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(example: Li</a:t>
            </a:r>
            <a:r>
              <a:rPr lang="en-US" sz="2400" b="0" i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Cs</a:t>
            </a:r>
            <a:r>
              <a:rPr lang="en-US" sz="2400" b="0" i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Cl</a:t>
            </a:r>
            <a:r>
              <a:rPr lang="en-US" sz="2400" b="0" i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I</a:t>
            </a:r>
            <a:r>
              <a:rPr lang="en-US" sz="2400" b="0" i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b="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78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6" grpId="0"/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8096" y="196849"/>
            <a:ext cx="10486103" cy="1082675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factor matters more?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79524"/>
            <a:ext cx="11277600" cy="4343400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Usually,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charge magnitude is a bigger impact than the radius. Check it first! 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things have the SAME charge magnitude, then check radius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33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286"/>
            <a:ext cx="7772400" cy="865239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Strong is the Bond?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181" y="1097938"/>
            <a:ext cx="1112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energy required to separate an ion pair </a:t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a lattice) into ions the stronger the bond. </a:t>
            </a:r>
          </a:p>
          <a:p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simplified into “a modified form of Coulomb’s Law” with r instead of r</a:t>
            </a:r>
            <a:r>
              <a:rPr lang="en-US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5813" y="4012462"/>
                <a:ext cx="5192310" cy="11065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𝐿𝑎𝑡𝑡𝑖𝑐𝑒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13" y="4012462"/>
                <a:ext cx="5192310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4CA43887-1A05-BC58-D462-4CFB615C92B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2958407"/>
              </p:ext>
            </p:extLst>
          </p:nvPr>
        </p:nvGraphicFramePr>
        <p:xfrm>
          <a:off x="6934200" y="3886200"/>
          <a:ext cx="4214813" cy="125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431640" progId="Equation.3">
                  <p:embed/>
                </p:oleObj>
              </mc:Choice>
              <mc:Fallback>
                <p:oleObj name="Equation" r:id="rId3" imgW="1447560" imgH="431640" progId="Equation.3">
                  <p:embed/>
                  <p:pic>
                    <p:nvPicPr>
                      <p:cNvPr id="13517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4214813" cy="125764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2001"/>
            <a:ext cx="9296400" cy="82636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Chloride Crystal Lattice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7761" y="1108770"/>
            <a:ext cx="6732639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compounds form solids at ordinary temperatures.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in a characteristic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lattice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alternating positive and negative ions.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2338" name="Picture 2" descr="File:Sodium-chloride-3D-vdW.p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81882"/>
            <a:ext cx="3788811" cy="37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96400" cy="1066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Dissociation Energy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7761" y="1066800"/>
            <a:ext cx="10999839" cy="2923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energy absorbed to separate a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solid ionic compound into its gaseous ions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just called “The Lattice Energy”</a:t>
            </a:r>
          </a:p>
          <a:p>
            <a:pPr eaLnBrk="0" hangingPunct="0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PROCESS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</a:p>
          <a:p>
            <a:pPr eaLnBrk="0" hangingPunct="0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2338" name="Picture 2" descr="File:Sodium-chloride-3D-vdW.p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45" y="3276600"/>
            <a:ext cx="2586514" cy="25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8534400" y="4038600"/>
            <a:ext cx="685800" cy="68580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226040" y="4198620"/>
            <a:ext cx="365760" cy="36576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34000" y="4307330"/>
            <a:ext cx="25146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76353" y="5689090"/>
            <a:ext cx="398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 there is a mole of the solid 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34913-479A-F62F-83CD-1A522AEE5F6D}"/>
              </a:ext>
            </a:extLst>
          </p:cNvPr>
          <p:cNvSpPr txBox="1"/>
          <p:nvPr/>
        </p:nvSpPr>
        <p:spPr>
          <a:xfrm>
            <a:off x="8686800" y="4063425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C9E03-08DA-D9B9-8AF0-A4EA9868F28C}"/>
              </a:ext>
            </a:extLst>
          </p:cNvPr>
          <p:cNvSpPr txBox="1"/>
          <p:nvPr/>
        </p:nvSpPr>
        <p:spPr>
          <a:xfrm>
            <a:off x="10193561" y="4094118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434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  <p:bldP spid="2" grpId="0" animBg="1"/>
      <p:bldP spid="7" grpId="0" animBg="1"/>
      <p:bldP spid="8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96400" cy="1066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Formation Energy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7761" y="1228284"/>
            <a:ext cx="10999839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energy released to form a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solid ionic compound from its gaseous 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just called “The Lattice Energy”</a:t>
            </a:r>
          </a:p>
          <a:p>
            <a:pPr eaLnBrk="0" hangingPunct="0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PROCESS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2338" name="Picture 2" descr="File:Sodium-chloride-3D-vdW.p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60" y="2666999"/>
            <a:ext cx="3049939" cy="29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898197" y="4005195"/>
            <a:ext cx="685800" cy="68580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89837" y="4165215"/>
            <a:ext cx="365760" cy="36576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092711" y="4348095"/>
            <a:ext cx="25146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47155" y="559916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 there is a mole of the solid 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E728F-1750-FF86-1109-EE70015E52C8}"/>
              </a:ext>
            </a:extLst>
          </p:cNvPr>
          <p:cNvSpPr txBox="1"/>
          <p:nvPr/>
        </p:nvSpPr>
        <p:spPr>
          <a:xfrm>
            <a:off x="2023297" y="4038600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72EEA-EE78-CA98-DEA0-1B4103651BF0}"/>
              </a:ext>
            </a:extLst>
          </p:cNvPr>
          <p:cNvSpPr txBox="1"/>
          <p:nvPr/>
        </p:nvSpPr>
        <p:spPr>
          <a:xfrm>
            <a:off x="3552037" y="4055707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774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  <p:bldP spid="2" grpId="0" animBg="1"/>
      <p:bldP spid="7" grpId="0" animBg="1"/>
      <p:bldP spid="8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96400" cy="1066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Dissociation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AABEC9-9175-7B6F-3798-4E5626AE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11353800" cy="35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9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B847B6-4A48-A78A-6738-B550D412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88400" cy="27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5D11BC5-EF00-35E3-7719-D1BE9D48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7" y="2743200"/>
            <a:ext cx="11052365" cy="37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EF67D6-FAE7-F1A9-E29F-C0809210A188}"/>
                  </a:ext>
                </a:extLst>
              </p14:cNvPr>
              <p14:cNvContentPartPr/>
              <p14:nvPr/>
            </p14:nvContentPartPr>
            <p14:xfrm>
              <a:off x="5186302" y="3371878"/>
              <a:ext cx="1416960" cy="4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EF67D6-FAE7-F1A9-E29F-C0809210A1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6302" y="3192238"/>
                <a:ext cx="15966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1D3E3E-1710-04D8-047B-0C5A5F8619C6}"/>
                  </a:ext>
                </a:extLst>
              </p14:cNvPr>
              <p14:cNvContentPartPr/>
              <p14:nvPr/>
            </p14:nvContentPartPr>
            <p14:xfrm>
              <a:off x="1109302" y="3716038"/>
              <a:ext cx="4376520" cy="7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1D3E3E-1710-04D8-047B-0C5A5F8619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9302" y="3536398"/>
                <a:ext cx="45561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E7FC0F-D4D2-1BDC-D8AF-F966FAA18CE2}"/>
                  </a:ext>
                </a:extLst>
              </p14:cNvPr>
              <p14:cNvContentPartPr/>
              <p14:nvPr/>
            </p14:nvContentPartPr>
            <p14:xfrm>
              <a:off x="5606062" y="3700918"/>
              <a:ext cx="142200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E7FC0F-D4D2-1BDC-D8AF-F966FAA18C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6062" y="3520918"/>
                <a:ext cx="16016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9BF7BB-AF81-B7F1-54BB-91FB55D02E65}"/>
                  </a:ext>
                </a:extLst>
              </p14:cNvPr>
              <p14:cNvContentPartPr/>
              <p14:nvPr/>
            </p14:nvContentPartPr>
            <p14:xfrm>
              <a:off x="1079062" y="3941038"/>
              <a:ext cx="6028200" cy="211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9BF7BB-AF81-B7F1-54BB-91FB55D02E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9422" y="3761398"/>
                <a:ext cx="62078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A828B0-674F-843A-6B26-7ABFC85B73EB}"/>
                  </a:ext>
                </a:extLst>
              </p14:cNvPr>
              <p14:cNvContentPartPr/>
              <p14:nvPr/>
            </p14:nvContentPartPr>
            <p14:xfrm>
              <a:off x="1093822" y="4270438"/>
              <a:ext cx="5914080" cy="31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A828B0-674F-843A-6B26-7ABFC85B73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4182" y="4090438"/>
                <a:ext cx="609372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E7DBA0-7F1A-932A-D586-6795FC43FBE3}"/>
                  </a:ext>
                </a:extLst>
              </p14:cNvPr>
              <p14:cNvContentPartPr/>
              <p14:nvPr/>
            </p14:nvContentPartPr>
            <p14:xfrm>
              <a:off x="1004182" y="4706038"/>
              <a:ext cx="594720" cy="60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E7DBA0-7F1A-932A-D586-6795FC43FB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4542" y="4526038"/>
                <a:ext cx="774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F0656FE-116A-FF37-F80A-FBC494DC21AB}"/>
                  </a:ext>
                </a:extLst>
              </p14:cNvPr>
              <p14:cNvContentPartPr/>
              <p14:nvPr/>
            </p14:nvContentPartPr>
            <p14:xfrm>
              <a:off x="3387382" y="5350438"/>
              <a:ext cx="3342240" cy="105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F0656FE-116A-FF37-F80A-FBC494DC21A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97382" y="5170798"/>
                <a:ext cx="35218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38BE9B-DF11-4C98-D7DD-B7ADC6BE78B5}"/>
                  </a:ext>
                </a:extLst>
              </p14:cNvPr>
              <p14:cNvContentPartPr/>
              <p14:nvPr/>
            </p14:nvContentPartPr>
            <p14:xfrm>
              <a:off x="989062" y="5816278"/>
              <a:ext cx="868680" cy="59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38BE9B-DF11-4C98-D7DD-B7ADC6BE78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9062" y="5636638"/>
                <a:ext cx="10483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BEA8EB-8099-6F19-744F-6186C48BA3B1}"/>
                  </a:ext>
                </a:extLst>
              </p14:cNvPr>
              <p14:cNvContentPartPr/>
              <p14:nvPr/>
            </p14:nvContentPartPr>
            <p14:xfrm>
              <a:off x="8124262" y="3985318"/>
              <a:ext cx="2682360" cy="63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BEA8EB-8099-6F19-744F-6186C48BA3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34622" y="3805678"/>
                <a:ext cx="2862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29E630-18B1-5C74-2B53-2B97586BF51F}"/>
                  </a:ext>
                </a:extLst>
              </p14:cNvPr>
              <p14:cNvContentPartPr/>
              <p14:nvPr/>
            </p14:nvContentPartPr>
            <p14:xfrm>
              <a:off x="8319382" y="5020318"/>
              <a:ext cx="2710800" cy="7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29E630-18B1-5C74-2B53-2B97586BF5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29382" y="4840678"/>
                <a:ext cx="28904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9456E2-7D32-DA04-842F-33E2CBF674A1}"/>
                  </a:ext>
                </a:extLst>
              </p14:cNvPr>
              <p14:cNvContentPartPr/>
              <p14:nvPr/>
            </p14:nvContentPartPr>
            <p14:xfrm>
              <a:off x="7779742" y="5768398"/>
              <a:ext cx="1077840" cy="77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9456E2-7D32-DA04-842F-33E2CBF674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0102" y="5588398"/>
                <a:ext cx="12574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9216DF7-2DCD-15A6-4B60-99583A4785A5}"/>
                  </a:ext>
                </a:extLst>
              </p14:cNvPr>
              <p14:cNvContentPartPr/>
              <p14:nvPr/>
            </p14:nvContentPartPr>
            <p14:xfrm>
              <a:off x="8978542" y="5741038"/>
              <a:ext cx="1227960" cy="16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9216DF7-2DCD-15A6-4B60-99583A4785A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88902" y="5561038"/>
                <a:ext cx="14076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54C645-DA25-EC6E-8F14-1B2262256559}"/>
                  </a:ext>
                </a:extLst>
              </p14:cNvPr>
              <p14:cNvContentPartPr/>
              <p14:nvPr/>
            </p14:nvContentPartPr>
            <p14:xfrm>
              <a:off x="10252942" y="5665078"/>
              <a:ext cx="1063080" cy="61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54C645-DA25-EC6E-8F14-1B22622565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62942" y="5485078"/>
                <a:ext cx="124272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40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96400" cy="1066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Energy vs. ∆H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7761" y="1228284"/>
            <a:ext cx="10999839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Lattice Energy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just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step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an entire process.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32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involves the elements already being ions in a gaseous state.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∆H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TOTAL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amount of energy needed for the ENTIRE process to happen if the elements are NOT already in their ionic and gaseous states.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9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152399"/>
            <a:ext cx="11461955" cy="1135491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for Forming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endParaRPr lang="en-US" sz="4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4799" y="1264936"/>
            <a:ext cx="10999839" cy="550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eaLnBrk="0" hangingPunct="0">
              <a:buAutoNum type="arabicParenR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solid Li into a gas</a:t>
            </a:r>
          </a:p>
          <a:p>
            <a:pPr marL="971550" lvl="1" indent="-51435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Sublimation</a:t>
            </a:r>
          </a:p>
          <a:p>
            <a:pPr marL="514350" indent="-514350" eaLnBrk="0" hangingPunct="0">
              <a:buAutoNum type="arabicParenR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the F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(g)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to get F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  <a:p>
            <a:pPr marL="971550" lvl="1" indent="-51435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energy</a:t>
            </a:r>
          </a:p>
          <a:p>
            <a:pPr marL="514350" indent="-514350" eaLnBrk="0" hangingPunct="0">
              <a:buAutoNum type="arabicParenR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Ionize Li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Li</a:t>
            </a:r>
            <a:r>
              <a:rPr lang="en-US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</a:p>
          <a:p>
            <a:pPr marL="971550" lvl="1" indent="-51435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Ionization energy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0" hangingPunct="0">
              <a:buAutoNum type="arabicParenR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electron to F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</a:t>
            </a:r>
            <a:r>
              <a:rPr lang="en-US" sz="3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pPr marL="971550" lvl="1" indent="-51435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Electron affinity</a:t>
            </a:r>
          </a:p>
          <a:p>
            <a:pPr marL="514350" indent="-514350" eaLnBrk="0" hangingPunct="0">
              <a:buAutoNum type="arabicParenR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 the ionic bond</a:t>
            </a:r>
          </a:p>
          <a:p>
            <a:pPr marL="971550" lvl="1" indent="-51435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Lattice energy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2338" name="Picture 2" descr="File:Sodium-chloride-3D-vdW.pn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49" y="5197942"/>
            <a:ext cx="1474351" cy="14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010768" y="2433821"/>
            <a:ext cx="365760" cy="36576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55268" y="1111434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794705" y="1604489"/>
            <a:ext cx="1104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844794" y="5574027"/>
            <a:ext cx="2083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 there is a mole of the solid here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45941" y="1108970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55268" y="1699614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45757" y="1695598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057537" y="781182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849280" y="1435318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536599" y="1518605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059998" y="402924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377019" y="2437145"/>
            <a:ext cx="365760" cy="36576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8079903" y="2618532"/>
            <a:ext cx="1104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9479034" y="2433821"/>
            <a:ext cx="365760" cy="36576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0555298" y="2433821"/>
            <a:ext cx="365760" cy="36576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651458" y="3610848"/>
            <a:ext cx="1104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6981395" y="3427968"/>
            <a:ext cx="365760" cy="36576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32802" y="3352800"/>
            <a:ext cx="548640" cy="54864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257123" y="4569689"/>
            <a:ext cx="365760" cy="36576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110629" y="4788741"/>
            <a:ext cx="1104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9509760" y="4517455"/>
            <a:ext cx="548640" cy="54864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525" y="4495800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 e-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161040" y="5847059"/>
            <a:ext cx="365760" cy="365760"/>
          </a:xfrm>
          <a:prstGeom prst="ellipse">
            <a:avLst/>
          </a:prstGeom>
          <a:gradFill>
            <a:gsLst>
              <a:gs pos="0">
                <a:srgbClr val="AE63F5"/>
              </a:gs>
              <a:gs pos="87000">
                <a:srgbClr val="7540A6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164275" y="6026858"/>
            <a:ext cx="11049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6231190" y="5755619"/>
            <a:ext cx="548640" cy="548640"/>
          </a:xfrm>
          <a:prstGeom prst="ellipse">
            <a:avLst/>
          </a:prstGeom>
          <a:gradFill>
            <a:gsLst>
              <a:gs pos="0">
                <a:srgbClr val="30FE30"/>
              </a:gs>
              <a:gs pos="87000">
                <a:srgbClr val="0D610D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5349" y="5763352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7372" y="3334732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 e-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4200" y="3318842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5715000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59667" y="4499387"/>
            <a:ext cx="42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8837" y="5723777"/>
            <a:ext cx="118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9B7FE-AD16-406F-BD6A-48DD8EE176CD}"/>
              </a:ext>
            </a:extLst>
          </p:cNvPr>
          <p:cNvSpPr/>
          <p:nvPr/>
        </p:nvSpPr>
        <p:spPr bwMode="auto">
          <a:xfrm>
            <a:off x="838200" y="1329822"/>
            <a:ext cx="4520195" cy="441822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C795BB-C5FE-448F-8A58-7F2892E061AA}"/>
              </a:ext>
            </a:extLst>
          </p:cNvPr>
          <p:cNvSpPr/>
          <p:nvPr/>
        </p:nvSpPr>
        <p:spPr bwMode="auto">
          <a:xfrm>
            <a:off x="838199" y="2285999"/>
            <a:ext cx="5941631" cy="534529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2D012A-7D22-42C6-B217-E035EBD4075E}"/>
              </a:ext>
            </a:extLst>
          </p:cNvPr>
          <p:cNvSpPr/>
          <p:nvPr/>
        </p:nvSpPr>
        <p:spPr bwMode="auto">
          <a:xfrm>
            <a:off x="838199" y="3250349"/>
            <a:ext cx="2971802" cy="534529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93AD1C-F60A-457D-BDFC-0F123B701D9A}"/>
              </a:ext>
            </a:extLst>
          </p:cNvPr>
          <p:cNvSpPr/>
          <p:nvPr/>
        </p:nvSpPr>
        <p:spPr bwMode="auto">
          <a:xfrm>
            <a:off x="887361" y="4214699"/>
            <a:ext cx="4982801" cy="534529"/>
          </a:xfrm>
          <a:prstGeom prst="rect">
            <a:avLst/>
          </a:prstGeom>
          <a:solidFill>
            <a:srgbClr val="00B0F0">
              <a:alpha val="4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82A658-642D-4BEF-914D-C279E06B0B7B}"/>
              </a:ext>
            </a:extLst>
          </p:cNvPr>
          <p:cNvSpPr/>
          <p:nvPr/>
        </p:nvSpPr>
        <p:spPr bwMode="auto">
          <a:xfrm>
            <a:off x="838111" y="5200222"/>
            <a:ext cx="4136275" cy="534529"/>
          </a:xfrm>
          <a:prstGeom prst="rect">
            <a:avLst/>
          </a:prstGeom>
          <a:solidFill>
            <a:srgbClr val="00B0F0">
              <a:alpha val="40000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8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5D1FA86F-DACA-734C-01D2-62D74151E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917887" y="314561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4" grpId="0"/>
      <p:bldP spid="31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86589-CD2C-0A12-067A-E0137D506C95}"/>
              </a:ext>
            </a:extLst>
          </p:cNvPr>
          <p:cNvSpPr txBox="1"/>
          <p:nvPr/>
        </p:nvSpPr>
        <p:spPr>
          <a:xfrm>
            <a:off x="2088356" y="2875002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Covalent</a:t>
            </a:r>
          </a:p>
        </p:txBody>
      </p:sp>
    </p:spTree>
    <p:extLst>
      <p:ext uri="{BB962C8B-B14F-4D97-AF65-F5344CB8AC3E}">
        <p14:creationId xmlns:p14="http://schemas.microsoft.com/office/powerpoint/2010/main" val="42519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906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see diagrams similar to this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6194" name="Picture 2" descr="chemistry world: lattice energy calculations">
            <a:extLst>
              <a:ext uri="{FF2B5EF4-FFF2-40B4-BE49-F238E27FC236}">
                <a16:creationId xmlns:a16="http://schemas.microsoft.com/office/drawing/2014/main" id="{20B4B1ED-C3D3-4F83-89BE-ACB5D4C3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0942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22FBC-F199-4EC3-A972-A950BA21D597}"/>
              </a:ext>
            </a:extLst>
          </p:cNvPr>
          <p:cNvSpPr txBox="1"/>
          <p:nvPr/>
        </p:nvSpPr>
        <p:spPr>
          <a:xfrm>
            <a:off x="351890" y="4191000"/>
            <a:ext cx="2086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sublimation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 +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4D012-3CCB-4273-8688-3DE546886B8D}"/>
              </a:ext>
            </a:extLst>
          </p:cNvPr>
          <p:cNvSpPr txBox="1"/>
          <p:nvPr/>
        </p:nvSpPr>
        <p:spPr>
          <a:xfrm>
            <a:off x="359596" y="3052456"/>
            <a:ext cx="188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Dissociation Energy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 +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40D5F-0786-4A22-8374-A1B34764D82B}"/>
              </a:ext>
            </a:extLst>
          </p:cNvPr>
          <p:cNvSpPr txBox="1"/>
          <p:nvPr/>
        </p:nvSpPr>
        <p:spPr>
          <a:xfrm>
            <a:off x="369870" y="167937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 +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C060-2A0A-4B9F-B0F3-18D3E0AA8DD4}"/>
              </a:ext>
            </a:extLst>
          </p:cNvPr>
          <p:cNvSpPr txBox="1"/>
          <p:nvPr/>
        </p:nvSpPr>
        <p:spPr>
          <a:xfrm>
            <a:off x="10134600" y="1675428"/>
            <a:ext cx="188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Affinity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 - 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48AD7-4064-40AE-B795-348C7C933F98}"/>
              </a:ext>
            </a:extLst>
          </p:cNvPr>
          <p:cNvSpPr txBox="1"/>
          <p:nvPr/>
        </p:nvSpPr>
        <p:spPr>
          <a:xfrm>
            <a:off x="10315896" y="4068119"/>
            <a:ext cx="1576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Energy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 -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AE676-5046-4397-A9E7-2F4686B5DC6C}"/>
              </a:ext>
            </a:extLst>
          </p:cNvPr>
          <p:cNvSpPr txBox="1"/>
          <p:nvPr/>
        </p:nvSpPr>
        <p:spPr>
          <a:xfrm>
            <a:off x="1495104" y="5563115"/>
            <a:ext cx="157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E6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906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see diagrams similar to this</a:t>
            </a:r>
          </a:p>
        </p:txBody>
      </p:sp>
      <p:pic>
        <p:nvPicPr>
          <p:cNvPr id="3" name="Picture 2" descr="Lattice Energy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001" t="4375" r="3333" b="8110"/>
          <a:stretch/>
        </p:blipFill>
        <p:spPr>
          <a:xfrm>
            <a:off x="1600200" y="1974273"/>
            <a:ext cx="8534400" cy="46551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8FB631-723F-86A9-A8A9-05053BCFADB7}"/>
              </a:ext>
            </a:extLst>
          </p:cNvPr>
          <p:cNvSpPr/>
          <p:nvPr/>
        </p:nvSpPr>
        <p:spPr bwMode="auto">
          <a:xfrm>
            <a:off x="2362200" y="2660073"/>
            <a:ext cx="457200" cy="281940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CE484-0C0C-DE0A-01A1-11E21452D2E6}"/>
              </a:ext>
            </a:extLst>
          </p:cNvPr>
          <p:cNvSpPr/>
          <p:nvPr/>
        </p:nvSpPr>
        <p:spPr bwMode="auto">
          <a:xfrm>
            <a:off x="4572000" y="2622939"/>
            <a:ext cx="457200" cy="118013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7AF92-12AD-E3FA-2D02-69843F07A023}"/>
              </a:ext>
            </a:extLst>
          </p:cNvPr>
          <p:cNvSpPr/>
          <p:nvPr/>
        </p:nvSpPr>
        <p:spPr bwMode="auto">
          <a:xfrm rot="16200000">
            <a:off x="5791200" y="3117273"/>
            <a:ext cx="304800" cy="533400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4787D-4E2F-DACB-D4F6-057F18D60FDC}"/>
              </a:ext>
            </a:extLst>
          </p:cNvPr>
          <p:cNvSpPr/>
          <p:nvPr/>
        </p:nvSpPr>
        <p:spPr bwMode="auto">
          <a:xfrm rot="16200000">
            <a:off x="6916826" y="2593754"/>
            <a:ext cx="279591" cy="3003030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365D2-307C-BD30-1B5B-E86888A6A3AD}"/>
              </a:ext>
            </a:extLst>
          </p:cNvPr>
          <p:cNvSpPr/>
          <p:nvPr/>
        </p:nvSpPr>
        <p:spPr bwMode="auto">
          <a:xfrm>
            <a:off x="8558134" y="2622939"/>
            <a:ext cx="1576466" cy="3313733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3F686-3A02-C97C-15DE-4E82234971D5}"/>
              </a:ext>
            </a:extLst>
          </p:cNvPr>
          <p:cNvSpPr/>
          <p:nvPr/>
        </p:nvSpPr>
        <p:spPr bwMode="auto">
          <a:xfrm rot="16200000">
            <a:off x="5739586" y="-1772077"/>
            <a:ext cx="629133" cy="8160895"/>
          </a:xfrm>
          <a:prstGeom prst="rect">
            <a:avLst/>
          </a:prstGeom>
          <a:solidFill>
            <a:srgbClr val="AE63F5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59D9B-2753-128E-3421-79DFC2862E5E}"/>
              </a:ext>
            </a:extLst>
          </p:cNvPr>
          <p:cNvSpPr txBox="1"/>
          <p:nvPr/>
        </p:nvSpPr>
        <p:spPr>
          <a:xfrm>
            <a:off x="342900" y="997527"/>
            <a:ext cx="11048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E6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enthalpy of formation can be + or – </a:t>
            </a:r>
          </a:p>
          <a:p>
            <a:pPr algn="ctr"/>
            <a:r>
              <a:rPr lang="en-US" b="1" dirty="0">
                <a:solidFill>
                  <a:srgbClr val="AE6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exact numbers for the rest of the steps!</a:t>
            </a:r>
          </a:p>
        </p:txBody>
      </p:sp>
      <p:pic>
        <p:nvPicPr>
          <p:cNvPr id="9" name="Picture 8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643644DC-22F7-9AFE-6747-E3900EA80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782060" y="42253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66700"/>
            <a:ext cx="7696200" cy="685800"/>
          </a:xfrm>
        </p:spPr>
        <p:txBody>
          <a:bodyPr/>
          <a:lstStyle/>
          <a:p>
            <a:pPr algn="l"/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H</a:t>
            </a:r>
            <a:r>
              <a:rPr lang="en-US" sz="3200" u="sng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for Sodium Chloride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867400" y="914401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54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Na(s) + ½ Cl</a:t>
            </a:r>
            <a:r>
              <a:rPr lang="en-US" sz="3200" b="1" baseline="-25000" dirty="0">
                <a:solidFill>
                  <a:srgbClr val="754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754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(g) </a:t>
            </a:r>
            <a:r>
              <a:rPr lang="en-US" sz="3200" b="1" dirty="0">
                <a:solidFill>
                  <a:srgbClr val="754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754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NaCl</a:t>
            </a:r>
            <a:r>
              <a:rPr lang="en-US" sz="3200" b="1" dirty="0">
                <a:solidFill>
                  <a:srgbClr val="754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(s)</a:t>
            </a:r>
            <a:endParaRPr lang="en-US" sz="3200" b="1" dirty="0">
              <a:solidFill>
                <a:srgbClr val="7540A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72785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333133"/>
              </p:ext>
            </p:extLst>
          </p:nvPr>
        </p:nvGraphicFramePr>
        <p:xfrm>
          <a:off x="5105400" y="1600200"/>
          <a:ext cx="6248400" cy="19812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-786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Ionization Energy for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Affinity for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energy of Cl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kJ/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Enthalpy of sublimation for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kJ/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86" name="Text Box 82"/>
          <p:cNvSpPr txBox="1">
            <a:spLocks noChangeArrowheads="1"/>
          </p:cNvSpPr>
          <p:nvPr/>
        </p:nvSpPr>
        <p:spPr bwMode="auto">
          <a:xfrm>
            <a:off x="5715001" y="3810000"/>
            <a:ext cx="531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Na(s)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Na(g)                     + 109 kJ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787" name="Text Box 83"/>
          <p:cNvSpPr txBox="1">
            <a:spLocks noChangeArrowheads="1"/>
          </p:cNvSpPr>
          <p:nvPr/>
        </p:nvSpPr>
        <p:spPr bwMode="auto">
          <a:xfrm>
            <a:off x="5715000" y="4191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Na(g)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Na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+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(g) + e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            + 495 kJ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789" name="Text Box 85"/>
          <p:cNvSpPr txBox="1">
            <a:spLocks noChangeArrowheads="1"/>
          </p:cNvSpPr>
          <p:nvPr/>
        </p:nvSpPr>
        <p:spPr bwMode="auto">
          <a:xfrm>
            <a:off x="5410201" y="4618038"/>
            <a:ext cx="577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½ Cl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(g)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Cl(g)                   + ½(239 kJ)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790" name="Text Box 86"/>
          <p:cNvSpPr txBox="1">
            <a:spLocks noChangeArrowheads="1"/>
          </p:cNvSpPr>
          <p:nvPr/>
        </p:nvSpPr>
        <p:spPr bwMode="auto">
          <a:xfrm>
            <a:off x="5257801" y="50292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Cl(g) + e</a:t>
            </a:r>
            <a:r>
              <a:rPr lang="en-US" sz="2400" baseline="300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Cl</a:t>
            </a:r>
            <a:r>
              <a:rPr lang="en-US" sz="2400" baseline="300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(g)                      - 349 kJ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791" name="Text Box 87"/>
          <p:cNvSpPr txBox="1">
            <a:spLocks noChangeArrowheads="1"/>
          </p:cNvSpPr>
          <p:nvPr/>
        </p:nvSpPr>
        <p:spPr bwMode="auto">
          <a:xfrm>
            <a:off x="4495800" y="5486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(g) + Cl</a:t>
            </a:r>
            <a:r>
              <a:rPr lang="en-US" sz="2400" baseline="300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(g)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NaCl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(s)                    -786 kJ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4267200" y="594360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3" name="Text Box 89"/>
          <p:cNvSpPr txBox="1">
            <a:spLocks noChangeArrowheads="1"/>
          </p:cNvSpPr>
          <p:nvPr/>
        </p:nvSpPr>
        <p:spPr bwMode="auto">
          <a:xfrm>
            <a:off x="3962400" y="6019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540A6"/>
                </a:solidFill>
                <a:sym typeface="Symbol" pitchFamily="18" charset="2"/>
              </a:rPr>
              <a:t> Na(s) + ½ Cl</a:t>
            </a:r>
            <a:r>
              <a:rPr lang="en-US" sz="2400" b="1" baseline="-25000" dirty="0">
                <a:solidFill>
                  <a:srgbClr val="7540A6"/>
                </a:solidFill>
                <a:sym typeface="Symbol" pitchFamily="18" charset="2"/>
              </a:rPr>
              <a:t>2</a:t>
            </a:r>
            <a:r>
              <a:rPr lang="en-US" sz="2400" b="1" dirty="0">
                <a:solidFill>
                  <a:srgbClr val="7540A6"/>
                </a:solidFill>
                <a:sym typeface="Symbol" pitchFamily="18" charset="2"/>
              </a:rPr>
              <a:t>(g) </a:t>
            </a:r>
            <a:r>
              <a:rPr lang="en-US" sz="2400" b="1" dirty="0">
                <a:solidFill>
                  <a:srgbClr val="7540A6"/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540A6"/>
                </a:solidFill>
                <a:sym typeface="Wingdings" pitchFamily="2" charset="2"/>
              </a:rPr>
              <a:t>NaCl</a:t>
            </a:r>
            <a:r>
              <a:rPr lang="en-US" sz="2400" b="1" dirty="0">
                <a:solidFill>
                  <a:srgbClr val="7540A6"/>
                </a:solidFill>
                <a:sym typeface="Wingdings" pitchFamily="2" charset="2"/>
              </a:rPr>
              <a:t>(s)            -412 kJ/</a:t>
            </a:r>
            <a:r>
              <a:rPr lang="en-US" sz="2400" b="1" dirty="0" err="1">
                <a:solidFill>
                  <a:srgbClr val="7540A6"/>
                </a:solidFill>
                <a:sym typeface="Wingdings" pitchFamily="2" charset="2"/>
              </a:rPr>
              <a:t>mol</a:t>
            </a:r>
            <a:endParaRPr lang="en-US" sz="2400" b="1" dirty="0">
              <a:solidFill>
                <a:srgbClr val="7540A6"/>
              </a:solidFill>
              <a:sym typeface="Wingdings" pitchFamily="2" charset="2"/>
            </a:endParaRPr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 flipV="1">
            <a:off x="5791200" y="43434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5" name="Line 91"/>
          <p:cNvSpPr>
            <a:spLocks noChangeShapeType="1"/>
          </p:cNvSpPr>
          <p:nvPr/>
        </p:nvSpPr>
        <p:spPr bwMode="auto">
          <a:xfrm flipV="1">
            <a:off x="7086600" y="39624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6" name="Line 92"/>
          <p:cNvSpPr>
            <a:spLocks noChangeShapeType="1"/>
          </p:cNvSpPr>
          <p:nvPr/>
        </p:nvSpPr>
        <p:spPr bwMode="auto">
          <a:xfrm flipV="1">
            <a:off x="7162800" y="42672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7" name="Line 93"/>
          <p:cNvSpPr>
            <a:spLocks noChangeShapeType="1"/>
          </p:cNvSpPr>
          <p:nvPr/>
        </p:nvSpPr>
        <p:spPr bwMode="auto">
          <a:xfrm flipV="1">
            <a:off x="4572000" y="55626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8" name="Line 94"/>
          <p:cNvSpPr>
            <a:spLocks noChangeShapeType="1"/>
          </p:cNvSpPr>
          <p:nvPr/>
        </p:nvSpPr>
        <p:spPr bwMode="auto">
          <a:xfrm flipV="1">
            <a:off x="5791200" y="55626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9" name="Line 95"/>
          <p:cNvSpPr>
            <a:spLocks noChangeShapeType="1"/>
          </p:cNvSpPr>
          <p:nvPr/>
        </p:nvSpPr>
        <p:spPr bwMode="auto">
          <a:xfrm flipV="1">
            <a:off x="7086600" y="51054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0" name="Line 96"/>
          <p:cNvSpPr>
            <a:spLocks noChangeShapeType="1"/>
          </p:cNvSpPr>
          <p:nvPr/>
        </p:nvSpPr>
        <p:spPr bwMode="auto">
          <a:xfrm flipV="1">
            <a:off x="6248400" y="51054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1" name="Line 97"/>
          <p:cNvSpPr>
            <a:spLocks noChangeShapeType="1"/>
          </p:cNvSpPr>
          <p:nvPr/>
        </p:nvSpPr>
        <p:spPr bwMode="auto">
          <a:xfrm flipV="1">
            <a:off x="8153400" y="4267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2" name="Line 98"/>
          <p:cNvSpPr>
            <a:spLocks noChangeShapeType="1"/>
          </p:cNvSpPr>
          <p:nvPr/>
        </p:nvSpPr>
        <p:spPr bwMode="auto">
          <a:xfrm flipV="1">
            <a:off x="5410200" y="51054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3" name="Line 99"/>
          <p:cNvSpPr>
            <a:spLocks noChangeShapeType="1"/>
          </p:cNvSpPr>
          <p:nvPr/>
        </p:nvSpPr>
        <p:spPr bwMode="auto">
          <a:xfrm flipV="1">
            <a:off x="7162800" y="4648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84CC6-FDC7-4592-A50B-93EB6846470A}"/>
              </a:ext>
            </a:extLst>
          </p:cNvPr>
          <p:cNvSpPr txBox="1"/>
          <p:nvPr/>
        </p:nvSpPr>
        <p:spPr>
          <a:xfrm>
            <a:off x="370670" y="990600"/>
            <a:ext cx="46101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needs to: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Sublimate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e-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Chlorine needs to: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Break apart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(Cl</a:t>
            </a:r>
            <a:r>
              <a:rPr lang="en-US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Cl)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e-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Ions need to: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 Lattice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(Na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Cl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NaCl)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44FE5-465D-4296-803D-5C365E85F3D9}"/>
              </a:ext>
            </a:extLst>
          </p:cNvPr>
          <p:cNvSpPr txBox="1"/>
          <p:nvPr/>
        </p:nvSpPr>
        <p:spPr>
          <a:xfrm>
            <a:off x="369814" y="527667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Hess’s Law!</a:t>
            </a:r>
          </a:p>
        </p:txBody>
      </p:sp>
      <p:pic>
        <p:nvPicPr>
          <p:cNvPr id="4" name="Picture 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2C8C019-7586-2899-6F19-123D8196D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927997" y="207618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86" grpId="0"/>
      <p:bldP spid="72787" grpId="0"/>
      <p:bldP spid="72789" grpId="0"/>
      <p:bldP spid="72790" grpId="0"/>
      <p:bldP spid="72791" grpId="0"/>
      <p:bldP spid="72792" grpId="0" animBg="1"/>
      <p:bldP spid="72793" grpId="0"/>
      <p:bldP spid="72794" grpId="0" animBg="1"/>
      <p:bldP spid="72795" grpId="0" animBg="1"/>
      <p:bldP spid="72796" grpId="0" animBg="1"/>
      <p:bldP spid="72797" grpId="0" animBg="1"/>
      <p:bldP spid="72798" grpId="0" animBg="1"/>
      <p:bldP spid="72799" grpId="0" animBg="1"/>
      <p:bldP spid="72800" grpId="0" animBg="1"/>
      <p:bldP spid="72801" grpId="0" animBg="1"/>
      <p:bldP spid="72802" grpId="0" animBg="1"/>
      <p:bldP spid="72803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9372600" cy="761999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  <a:b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https://youtu.be/bJm5LGLngfo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9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10439400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Polar-Covalent bonds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are </a:t>
            </a:r>
            <a:r>
              <a:rPr lang="en-US" sz="32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unequally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shared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 difference between 0.3 and 1.7</a:t>
            </a:r>
          </a:p>
          <a:p>
            <a:pPr eaLnBrk="0" hangingPunct="0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6324600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Nonpolar-Covalent bonds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are </a:t>
            </a:r>
            <a:r>
              <a:rPr lang="en-US" sz="32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shared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 difference between 0 to 0.3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762000"/>
          </a:xfrm>
        </p:spPr>
        <p:txBody>
          <a:bodyPr/>
          <a:lstStyle/>
          <a:p>
            <a:pPr algn="l"/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Bonds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4386" name="Picture 2" descr="Covalent Bonds - Course 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5069257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172256"/>
            <a:ext cx="7315200" cy="761999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Bonding Forces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074556"/>
            <a:ext cx="46482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– electron  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repulsive forces =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2141356"/>
            <a:ext cx="4724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– proton   repulsive forces =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3208156"/>
            <a:ext cx="48006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– proton   attractive forces = </a:t>
            </a:r>
            <a:r>
              <a:rPr lang="en-US" b="1" dirty="0">
                <a:solidFill>
                  <a:srgbClr val="1AC5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530" name="Picture 2" descr="Why do atoms repel when closer but attract when farther apart? - Physics  Stack Exchan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53581"/>
            <a:ext cx="6287119" cy="27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69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icture 3" descr="10_06_Figure.jpg"/>
          <p:cNvSpPr>
            <a:spLocks noChangeAspect="1"/>
          </p:cNvSpPr>
          <p:nvPr/>
        </p:nvSpPr>
        <p:spPr bwMode="auto">
          <a:xfrm>
            <a:off x="2444750" y="468313"/>
            <a:ext cx="725963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5" name="Picture 1" descr="10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4724400" y="1177590"/>
            <a:ext cx="6934200" cy="53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031"/>
            <a:ext cx="11201400" cy="761999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Close Together Before “Bonded” ?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210955"/>
            <a:ext cx="4648200" cy="3108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“Bonded” when at lowest, most stable energy. </a:t>
            </a:r>
          </a:p>
          <a:p>
            <a:pPr marL="457200" indent="-457200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Goldie Locks…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Too far = bad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Too close = bad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it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juuust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6934200" y="4800600"/>
            <a:ext cx="6858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251031"/>
            <a:ext cx="2819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Length Diagram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1554" name="Picture 2" descr="8.1 Valence Bond Theory –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87" y="442100"/>
            <a:ext cx="7696200" cy="59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22451"/>
            <a:ext cx="609600" cy="419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2534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310" y="368721"/>
            <a:ext cx="28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overlap, repulsion between nuclei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600" y="891941"/>
            <a:ext cx="3124200" cy="708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189537"/>
            <a:ext cx="2757177" cy="1478074"/>
          </a:xfrm>
          <a:prstGeom prst="rect">
            <a:avLst/>
          </a:prstGeom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8216A402-2D6D-252D-C1A2-C9D2536B78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37994" y="31611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143" name="Group 151"/>
          <p:cNvGraphicFramePr>
            <a:graphicFrameLocks noGrp="1"/>
          </p:cNvGraphicFramePr>
          <p:nvPr>
            <p:ph idx="1"/>
          </p:nvPr>
        </p:nvGraphicFramePr>
        <p:xfrm>
          <a:off x="1450705" y="2209800"/>
          <a:ext cx="9290589" cy="4114800"/>
        </p:xfrm>
        <a:graphic>
          <a:graphicData uri="http://schemas.openxmlformats.org/drawingml/2006/table">
            <a:tbl>
              <a:tblPr/>
              <a:tblGrid>
                <a:gridCol w="128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length (pm)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 Energy (kJ/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-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=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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-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=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-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= 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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144" name="Text Box 152"/>
          <p:cNvSpPr txBox="1">
            <a:spLocks noChangeArrowheads="1"/>
          </p:cNvSpPr>
          <p:nvPr/>
        </p:nvSpPr>
        <p:spPr bwMode="auto">
          <a:xfrm>
            <a:off x="277301" y="974724"/>
            <a:ext cx="108478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between elements become </a:t>
            </a:r>
            <a:r>
              <a:rPr lang="en-US" sz="32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multiplicity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031"/>
            <a:ext cx="11201400" cy="761999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Length and Energy</a:t>
            </a:r>
          </a:p>
        </p:txBody>
      </p:sp>
    </p:spTree>
    <p:extLst>
      <p:ext uri="{BB962C8B-B14F-4D97-AF65-F5344CB8AC3E}">
        <p14:creationId xmlns:p14="http://schemas.microsoft.com/office/powerpoint/2010/main" val="17806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90800" y="1066800"/>
          <a:ext cx="73914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53800" progId="Equation.3">
                  <p:embed/>
                </p:oleObj>
              </mc:Choice>
              <mc:Fallback>
                <p:oleObj name="Equation" r:id="rId2" imgW="2108160" imgH="253800" progId="Equation.3">
                  <p:embed/>
                  <p:pic>
                    <p:nvPicPr>
                      <p:cNvPr id="962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7391400" cy="8905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153569" y="2266202"/>
            <a:ext cx="605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Bond energy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mole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bonds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EB8FA6-29FC-A994-DDD0-4CF129B9AA3F}"/>
              </a:ext>
            </a:extLst>
          </p:cNvPr>
          <p:cNvSpPr/>
          <p:nvPr/>
        </p:nvSpPr>
        <p:spPr bwMode="auto">
          <a:xfrm>
            <a:off x="1752600" y="3429000"/>
            <a:ext cx="8574088" cy="2743200"/>
          </a:xfrm>
          <a:prstGeom prst="rect">
            <a:avLst/>
          </a:prstGeom>
          <a:solidFill>
            <a:srgbClr val="1AC51A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90801" y="3657601"/>
            <a:ext cx="7178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 always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  <a:p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724401" y="4191001"/>
            <a:ext cx="505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= endothermic = ( + )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590801" y="4953001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 always 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4740276" y="5486401"/>
            <a:ext cx="4642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= exothermic = ( - )</a:t>
            </a: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031"/>
            <a:ext cx="11201400" cy="761999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Energy and Enthalpy</a:t>
            </a:r>
          </a:p>
        </p:txBody>
      </p:sp>
    </p:spTree>
    <p:extLst>
      <p:ext uri="{BB962C8B-B14F-4D97-AF65-F5344CB8AC3E}">
        <p14:creationId xmlns:p14="http://schemas.microsoft.com/office/powerpoint/2010/main" val="19151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6265" grpId="0"/>
      <p:bldP spid="96266" grpId="0"/>
      <p:bldP spid="96267" grpId="0"/>
      <p:bldP spid="96268" grpId="0"/>
    </p:bldLst>
  </p:timing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1413</Words>
  <Application>Microsoft Office PowerPoint</Application>
  <PresentationFormat>Widescreen</PresentationFormat>
  <Paragraphs>229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Comic Sans MS</vt:lpstr>
      <vt:lpstr>Impact</vt:lpstr>
      <vt:lpstr>Times</vt:lpstr>
      <vt:lpstr>Times New Roman</vt:lpstr>
      <vt:lpstr>Chemistry Format</vt:lpstr>
      <vt:lpstr>1_Default Design</vt:lpstr>
      <vt:lpstr>Office Theme</vt:lpstr>
      <vt:lpstr>Equation</vt:lpstr>
      <vt:lpstr>N20 – Bonding</vt:lpstr>
      <vt:lpstr>N20 – Bonding</vt:lpstr>
      <vt:lpstr>PowerPoint Presentation</vt:lpstr>
      <vt:lpstr>Covalent Bonds</vt:lpstr>
      <vt:lpstr>Covalent Bonding Forces</vt:lpstr>
      <vt:lpstr>How Close Together Before “Bonded” ?</vt:lpstr>
      <vt:lpstr>PowerPoint Presentation</vt:lpstr>
      <vt:lpstr>Bond Length and Energy</vt:lpstr>
      <vt:lpstr>Bond Energy and Enthalpy</vt:lpstr>
      <vt:lpstr>Bond Energy and Enthalpy</vt:lpstr>
      <vt:lpstr>PowerPoint Presentation</vt:lpstr>
      <vt:lpstr>Remember these things? </vt:lpstr>
      <vt:lpstr>Ionic Bonds</vt:lpstr>
      <vt:lpstr>Ionic Bonds</vt:lpstr>
      <vt:lpstr>Determination of Ionic Character</vt:lpstr>
      <vt:lpstr>Coulomb’s Law and  Periodic Trends</vt:lpstr>
      <vt:lpstr>Coulomb’s Law</vt:lpstr>
      <vt:lpstr>Effect of Distance Between Particles ( r )</vt:lpstr>
      <vt:lpstr>Effect of Distance Between Particles ( r )</vt:lpstr>
      <vt:lpstr>Effect of Charge Magnitude ( q )</vt:lpstr>
      <vt:lpstr>Which factor matters more?</vt:lpstr>
      <vt:lpstr>How Strong is the Bond?</vt:lpstr>
      <vt:lpstr>Sodium Chloride Crystal Lattice</vt:lpstr>
      <vt:lpstr>Lattice Dissociation Energy</vt:lpstr>
      <vt:lpstr>Lattice Formation Energy</vt:lpstr>
      <vt:lpstr>Lattice Dissociation Energy</vt:lpstr>
      <vt:lpstr>PowerPoint Presentation</vt:lpstr>
      <vt:lpstr>Lattice Energy vs. ∆H</vt:lpstr>
      <vt:lpstr>Example: Steps for Forming LiF</vt:lpstr>
      <vt:lpstr>Often see diagrams similar to this</vt:lpstr>
      <vt:lpstr>Often see diagrams similar to this</vt:lpstr>
      <vt:lpstr>Hf for Sodium Chloride</vt:lpstr>
      <vt:lpstr>YouTube Link to Presentation:  https://youtu.be/bJm5LGLngfo   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231</cp:revision>
  <cp:lastPrinted>2017-11-28T15:24:29Z</cp:lastPrinted>
  <dcterms:created xsi:type="dcterms:W3CDTF">2006-05-22T16:00:24Z</dcterms:created>
  <dcterms:modified xsi:type="dcterms:W3CDTF">2024-06-06T21:23:24Z</dcterms:modified>
</cp:coreProperties>
</file>