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2"/>
  </p:notesMasterIdLst>
  <p:sldIdLst>
    <p:sldId id="382" r:id="rId3"/>
    <p:sldId id="257" r:id="rId4"/>
    <p:sldId id="352" r:id="rId5"/>
    <p:sldId id="331" r:id="rId6"/>
    <p:sldId id="359" r:id="rId7"/>
    <p:sldId id="354" r:id="rId8"/>
    <p:sldId id="355" r:id="rId9"/>
    <p:sldId id="360" r:id="rId10"/>
    <p:sldId id="381" r:id="rId11"/>
    <p:sldId id="385" r:id="rId12"/>
    <p:sldId id="363" r:id="rId13"/>
    <p:sldId id="361" r:id="rId14"/>
    <p:sldId id="365" r:id="rId15"/>
    <p:sldId id="366" r:id="rId16"/>
    <p:sldId id="368" r:id="rId17"/>
    <p:sldId id="335" r:id="rId18"/>
    <p:sldId id="384" r:id="rId19"/>
    <p:sldId id="336" r:id="rId20"/>
    <p:sldId id="337" r:id="rId21"/>
    <p:sldId id="323" r:id="rId22"/>
    <p:sldId id="369" r:id="rId23"/>
    <p:sldId id="324" r:id="rId24"/>
    <p:sldId id="370" r:id="rId25"/>
    <p:sldId id="371" r:id="rId26"/>
    <p:sldId id="327" r:id="rId27"/>
    <p:sldId id="328" r:id="rId28"/>
    <p:sldId id="345" r:id="rId29"/>
    <p:sldId id="372" r:id="rId30"/>
    <p:sldId id="373" r:id="rId31"/>
    <p:sldId id="374" r:id="rId32"/>
    <p:sldId id="377" r:id="rId33"/>
    <p:sldId id="376" r:id="rId34"/>
    <p:sldId id="348" r:id="rId35"/>
    <p:sldId id="378" r:id="rId36"/>
    <p:sldId id="379" r:id="rId37"/>
    <p:sldId id="380" r:id="rId38"/>
    <p:sldId id="350" r:id="rId39"/>
    <p:sldId id="351" r:id="rId40"/>
    <p:sldId id="383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3300"/>
    <a:srgbClr val="4D4D4D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586"/>
  </p:normalViewPr>
  <p:slideViewPr>
    <p:cSldViewPr>
      <p:cViewPr varScale="1">
        <p:scale>
          <a:sx n="69" d="100"/>
          <a:sy n="69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8D79-B8ED-4D35-889D-4ACB6B48429D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692A-CB2B-47A0-BE49-BFD69A82E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2AA2-9D4C-4A35-921A-5ECDBD61F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E964-D218-4C53-9E0D-5179B0F8E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CD25-1406-44CD-A146-3652853F0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1B7CCFC-6107-49AA-BFF6-2759F8866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EE0D756-5049-4817-968A-3520F516A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77C4-1DE8-47AF-A57E-0A3E8D34C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8472-3706-4944-A431-0781D3A48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CCBA9-6F90-4C30-9F21-B97DB57AD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15A64-ED4E-4577-BD18-AA7508499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06CC6-E487-4033-B469-180D97A7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5A1F0-DF53-4CD7-8F5E-A6C6696E0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11BF-DC55-4589-9D86-3BACF8349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960CE-8D0C-4331-BEF8-60A285265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B580-3210-441F-9DEA-41D605BF5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B7EE-ED0D-4C0C-9E7B-A67A3C779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9410-35AB-4049-BC13-E5844B33E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FCE9-C785-48C2-837F-1C3AD85C5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BB082E-8719-428B-A20E-53918C0F8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81CB-8733-4FE2-959C-0F77DEA20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DDE5-71B2-4011-B986-3A77DD80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57B35-31D5-48AD-B9D2-6C0B7E6A3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F2B0-3790-4BEA-A3B0-7F0054605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C9AB-CA4C-46C7-B7FB-95B56A8EB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10B5C-1AC7-492C-932F-E3E2A9C25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8FBAF-81A1-43D3-AD39-7ABC61425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E28081A-3C72-4DB9-9736-8ABA16800E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BE3868B-BC9E-4237-9BD2-6EAF88802E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vJ2DPLVjfI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wmf"/><Relationship Id="rId7" Type="http://schemas.openxmlformats.org/officeDocument/2006/relationships/image" Target="../media/image16.gi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image" Target="../media/image2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4.png"/><Relationship Id="rId5" Type="http://schemas.openxmlformats.org/officeDocument/2006/relationships/image" Target="../media/image19.wmf"/><Relationship Id="rId10" Type="http://schemas.openxmlformats.org/officeDocument/2006/relationships/image" Target="../media/image23.gi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4.gif"/><Relationship Id="rId3" Type="http://schemas.openxmlformats.org/officeDocument/2006/relationships/image" Target="../media/image28.gi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3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4" Type="http://schemas.openxmlformats.org/officeDocument/2006/relationships/image" Target="../media/image29.gi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png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image" Target="../media/image43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2.png"/><Relationship Id="rId5" Type="http://schemas.openxmlformats.org/officeDocument/2006/relationships/image" Target="../media/image37.wmf"/><Relationship Id="rId10" Type="http://schemas.openxmlformats.org/officeDocument/2006/relationships/image" Target="../media/image41.gi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vJ2DPLVjfI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1287851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b="0" u="sng" dirty="0">
                <a:solidFill>
                  <a:schemeClr val="tx1"/>
                </a:solidFill>
                <a:latin typeface="Impact" panose="020B0806030902050204" pitchFamily="34" charset="0"/>
              </a:rPr>
              <a:t>N21 –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2992399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 Charge and VSEPR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B5383-1724-1991-BEFC-EF7E59DB178F}"/>
              </a:ext>
            </a:extLst>
          </p:cNvPr>
          <p:cNvSpPr txBox="1"/>
          <p:nvPr/>
        </p:nvSpPr>
        <p:spPr>
          <a:xfrm>
            <a:off x="345769" y="6073170"/>
            <a:ext cx="10169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Link to YouTube Presentation: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https://youtu.be/KvJ2DPLVjfI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993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95250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Calculate Formal Charge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1039" y="238784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lone pair e</a:t>
            </a:r>
            <a:r>
              <a:rPr lang="en-US" sz="36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4000" y="1343399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 =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2111425"/>
            <a:ext cx="709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66154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Valence e-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9539" y="2384548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the # of bonded e-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0658" y="2661548"/>
            <a:ext cx="65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539" y="2686798"/>
            <a:ext cx="65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581400" y="2069375"/>
            <a:ext cx="1219200" cy="617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698226" y="1991635"/>
            <a:ext cx="188042" cy="4446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314586" y="1942884"/>
            <a:ext cx="1713271" cy="718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57310" y="3716775"/>
            <a:ext cx="271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because they are sharing with the other atom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33FA7-1EE7-A079-C198-93556D78CB80}"/>
              </a:ext>
            </a:extLst>
          </p:cNvPr>
          <p:cNvSpPr txBox="1"/>
          <p:nvPr/>
        </p:nvSpPr>
        <p:spPr>
          <a:xfrm>
            <a:off x="1221412" y="3466454"/>
            <a:ext cx="235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periodic table!</a:t>
            </a:r>
          </a:p>
        </p:txBody>
      </p:sp>
    </p:spTree>
    <p:extLst>
      <p:ext uri="{BB962C8B-B14F-4D97-AF65-F5344CB8AC3E}">
        <p14:creationId xmlns:p14="http://schemas.microsoft.com/office/powerpoint/2010/main" val="16450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0" grpId="0"/>
      <p:bldP spid="12" grpId="0"/>
      <p:bldP spid="13" grpId="0"/>
      <p:bldP spid="14" grpId="0"/>
      <p:bldP spid="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95250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Calculate Formal Charge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1039" y="238784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lone pair e</a:t>
            </a:r>
            <a:r>
              <a:rPr lang="en-US" sz="36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4000" y="1343399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 =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2111425"/>
            <a:ext cx="709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66154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Valence e-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9539" y="2384548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the # of bonded e-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0658" y="2661548"/>
            <a:ext cx="65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539" y="2686798"/>
            <a:ext cx="65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581400" y="2069375"/>
            <a:ext cx="1219200" cy="617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698226" y="1991635"/>
            <a:ext cx="188042" cy="4446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314586" y="1942884"/>
            <a:ext cx="1713271" cy="718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57310" y="3716775"/>
            <a:ext cx="271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because they are sharing with the other atom</a:t>
            </a:r>
          </a:p>
        </p:txBody>
      </p:sp>
    </p:spTree>
    <p:extLst>
      <p:ext uri="{BB962C8B-B14F-4D97-AF65-F5344CB8AC3E}">
        <p14:creationId xmlns:p14="http://schemas.microsoft.com/office/powerpoint/2010/main" val="36992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0" grpId="0"/>
      <p:bldP spid="12" grpId="0"/>
      <p:bldP spid="13" grpId="0"/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1033791"/>
            <a:ext cx="117348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structure is preferred?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the “formal charge” on the atoms, </a:t>
            </a:r>
          </a:p>
          <a:p>
            <a:pPr eaLnBrk="0" hangingPunct="0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negative Formal Charge on the more electronegative elements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77724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626" name="Picture 2" descr="Resonance Structures and Formal Charge (M8Q3) – UW-Madison Chemistry  103/104 Resource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1" y="3440233"/>
            <a:ext cx="92583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419600" y="3031733"/>
            <a:ext cx="2922639" cy="2302267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7ECA406D-E614-9B3F-7F65-DBADF7E14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91050" y="21781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95250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Calculate Formal Charge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43399"/>
            <a:ext cx="1127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guidelines: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would like a FC as close to 0 as possible.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negative FC should be on the most electronegative atoms. </a:t>
            </a:r>
          </a:p>
          <a:p>
            <a:pPr lvl="1"/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all FC must equal the overall charge on the ion or molecule. </a:t>
            </a:r>
          </a:p>
          <a:p>
            <a:pPr lvl="3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one people forget about!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95250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Sulfate Ion 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443" y="555647"/>
            <a:ext cx="210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Valence e-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0165" y="422562"/>
            <a:ext cx="234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lone pair e</a:t>
            </a:r>
            <a:r>
              <a:rPr lang="en-US" sz="2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b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atom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60410" y="401759"/>
            <a:ext cx="206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the # of </a:t>
            </a:r>
            <a:b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bonded e-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3513" y="514895"/>
            <a:ext cx="65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3178" y="502963"/>
            <a:ext cx="65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6215" y="494092"/>
            <a:ext cx="143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= </a:t>
            </a:r>
          </a:p>
        </p:txBody>
      </p:sp>
      <p:pic>
        <p:nvPicPr>
          <p:cNvPr id="18" name="Picture 4" descr="http://web02.gonzaga.edu/faculty/cronk/CHEM101/images/sulfate-fc.gif"/>
          <p:cNvPicPr>
            <a:picLocks noChangeAspect="1" noChangeArrowheads="1"/>
          </p:cNvPicPr>
          <p:nvPr/>
        </p:nvPicPr>
        <p:blipFill rotWithShape="1">
          <a:blip r:embed="rId2" cstate="print"/>
          <a:srcRect r="69945"/>
          <a:stretch/>
        </p:blipFill>
        <p:spPr bwMode="auto">
          <a:xfrm>
            <a:off x="1701793" y="1141230"/>
            <a:ext cx="2219037" cy="182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3043758"/>
            <a:ext cx="320040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Oxygen: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(6) – ½ (2) = -1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(0) – ½ (8) = +2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(-1) + (+2) = -2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Good, that matches the </a:t>
            </a:r>
            <a:b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on the sulfate ion!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1051" y="3043758"/>
            <a:ext cx="3333749" cy="3566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Bonded </a:t>
            </a:r>
            <a:r>
              <a:rPr lang="en-US" sz="20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Oxygens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(6) – ½ (2) = -1</a:t>
            </a:r>
          </a:p>
          <a:p>
            <a:pPr algn="ctr"/>
            <a:endParaRPr lang="en-U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Bonded Oxygen: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(4) – ½ (4) = 0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(0) – ½ (10) = +1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(-1) + (0) + (+1) = -2</a:t>
            </a:r>
          </a:p>
        </p:txBody>
      </p:sp>
      <p:pic>
        <p:nvPicPr>
          <p:cNvPr id="22" name="Picture 4" descr="http://web02.gonzaga.edu/faculty/cronk/CHEM101/images/sulfate-fc.gif"/>
          <p:cNvPicPr>
            <a:picLocks noChangeAspect="1" noChangeArrowheads="1"/>
          </p:cNvPicPr>
          <p:nvPr/>
        </p:nvPicPr>
        <p:blipFill rotWithShape="1">
          <a:blip r:embed="rId2" cstate="print"/>
          <a:srcRect l="34451" r="34772"/>
          <a:stretch/>
        </p:blipFill>
        <p:spPr bwMode="auto">
          <a:xfrm>
            <a:off x="5296277" y="1139829"/>
            <a:ext cx="2272359" cy="1828800"/>
          </a:xfrm>
          <a:prstGeom prst="rect">
            <a:avLst/>
          </a:prstGeom>
          <a:noFill/>
        </p:spPr>
      </p:pic>
      <p:pic>
        <p:nvPicPr>
          <p:cNvPr id="24" name="Picture 4" descr="http://web02.gonzaga.edu/faculty/cronk/CHEM101/images/sulfate-fc.gif"/>
          <p:cNvPicPr>
            <a:picLocks noChangeAspect="1" noChangeArrowheads="1"/>
          </p:cNvPicPr>
          <p:nvPr/>
        </p:nvPicPr>
        <p:blipFill rotWithShape="1">
          <a:blip r:embed="rId2" cstate="print"/>
          <a:srcRect l="69625"/>
          <a:stretch/>
        </p:blipFill>
        <p:spPr bwMode="auto">
          <a:xfrm>
            <a:off x="9039055" y="1110363"/>
            <a:ext cx="2242709" cy="1828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320587" y="3034600"/>
            <a:ext cx="3365851" cy="3566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Bonded Oxygen: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(6) – ½ (2) = -1</a:t>
            </a:r>
          </a:p>
          <a:p>
            <a:pPr algn="ctr"/>
            <a:endParaRPr lang="en-U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Bonded </a:t>
            </a:r>
            <a:r>
              <a:rPr lang="en-US" sz="20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Oxygens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(4) – ½ (4) = 0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– (0) – ½ (12) = 0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(-1) + (0) + (0) = -2</a:t>
            </a: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7C7CEF2-B94D-0FCB-1DF1-A5D90B614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1699">
            <a:off x="481415" y="115430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228600"/>
            <a:ext cx="11430000" cy="1366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Nitrogen Dioxide</a:t>
            </a:r>
            <a:b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formal charges to decide which is the best resonance structure</a:t>
            </a:r>
            <a:endParaRPr lang="en-US" sz="4000" u="sng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chemprofessor.com/bonding_files/image033.jpg"/>
          <p:cNvPicPr>
            <a:picLocks noChangeAspect="1" noChangeArrowheads="1"/>
          </p:cNvPicPr>
          <p:nvPr/>
        </p:nvPicPr>
        <p:blipFill rotWithShape="1">
          <a:blip r:embed="rId2" cstate="print"/>
          <a:srcRect l="879" t="33019" r="2155" b="44055"/>
          <a:stretch/>
        </p:blipFill>
        <p:spPr bwMode="auto">
          <a:xfrm>
            <a:off x="304800" y="2590800"/>
            <a:ext cx="11582400" cy="12192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7620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002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3622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257800" y="38100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096000" y="38100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858000" y="38100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99060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07442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15062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90052" y="487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487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30080" y="4876800"/>
            <a:ext cx="5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399" y="4876800"/>
            <a:ext cx="59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0994" y="4876800"/>
            <a:ext cx="75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9388" y="4876800"/>
            <a:ext cx="59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1100" y="4876800"/>
            <a:ext cx="75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9188" y="4876800"/>
            <a:ext cx="59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72275" y="4876800"/>
            <a:ext cx="59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10210800" y="1595110"/>
            <a:ext cx="1143000" cy="99569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9700" y="1371600"/>
            <a:ext cx="9372600" cy="2438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of this PowerPoint is review of VSEPR and Lewis Structures.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a refresher then keep going, or even go watch the Honors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lecture videos on these topics!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9977"/>
            <a:ext cx="7772400" cy="7620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VSEPR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45805"/>
            <a:ext cx="11734800" cy="2438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around a given atom is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determined by minimizing electron pair repulsions.</a:t>
            </a:r>
          </a:p>
          <a:p>
            <a:pPr lvl="1"/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Repulsions minimized by being as far apart from each other as possible. In other words – largest bond angles possible</a:t>
            </a:r>
          </a:p>
          <a:p>
            <a:pPr marL="457200" lvl="1" indent="0">
              <a:buNone/>
            </a:pP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JUST LOOK AT ANGLES BETWEEN THE ATOMS! YOU HAVE TO INCLUDE THE LONE PAIRS TOO! THEY WANT A LOT OF “ELBOW ROOM”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5413" y="1187490"/>
            <a:ext cx="938808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alence </a:t>
            </a:r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 </a:t>
            </a:r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lectron </a:t>
            </a:r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epulsion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179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70387"/>
            <a:ext cx="8610600" cy="6096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a VSEPR Structure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50374"/>
            <a:ext cx="11201400" cy="4412226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Lewis structure.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pairs as far apart as possible.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positions of atoms from the way electron pairs are shared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name of molecular structure from positions of the atoms using the AXE formula 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reality…memorize it all using AXE formulas to help in the memorization process.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70388"/>
            <a:ext cx="7772400" cy="685800"/>
          </a:xfrm>
        </p:spPr>
        <p:txBody>
          <a:bodyPr anchor="ctr"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VSEPR – AXE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7581"/>
            <a:ext cx="11430000" cy="434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central atom.</a:t>
            </a:r>
          </a:p>
          <a:p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how many sigma bonds are formed </a:t>
            </a:r>
            <a:r>
              <a:rPr lang="en-US" sz="3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central atoms and outside atoms. Multiple covalent bonds (</a:t>
            </a:r>
            <a:r>
              <a:rPr lang="en-US" sz="3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, </a:t>
            </a:r>
            <a:r>
              <a:rPr lang="en-US" sz="3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or triple) count as one </a:t>
            </a:r>
            <a: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Basically, how many atoms are bonded to the central A atom. </a:t>
            </a:r>
          </a:p>
          <a:p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number of lone electron pairs present on the </a:t>
            </a:r>
            <a:r>
              <a:rPr lang="en-US" sz="3600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atom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known as the steric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9C-8933-4B16-8D50-AABF7C1A4ADA}" type="slidenum">
              <a:rPr lang="en-US" smtClean="0">
                <a:solidFill>
                  <a:srgbClr val="FF0000"/>
                </a:solidFill>
              </a:rPr>
              <a:pPr/>
              <a:t>19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902" y="795475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b="0" u="sng" dirty="0">
                <a:solidFill>
                  <a:schemeClr val="tx1"/>
                </a:solidFill>
                <a:latin typeface="Impact" panose="020B0806030902050204" pitchFamily="34" charset="0"/>
              </a:rPr>
              <a:t>N21 –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57200" y="4295962"/>
            <a:ext cx="1173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draw more accurate and preferred Lewis Structures by considering Resonance Structures, Formal Charge, and VSEPR Theory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DFB26-6C99-EAE2-AF5E-1A2319A863DD}"/>
              </a:ext>
            </a:extLst>
          </p:cNvPr>
          <p:cNvSpPr txBox="1"/>
          <p:nvPr/>
        </p:nvSpPr>
        <p:spPr>
          <a:xfrm>
            <a:off x="574623" y="2473404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 Charge and VSEPR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82956"/>
            <a:ext cx="7696200" cy="815594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VSEPR</a:t>
            </a:r>
          </a:p>
        </p:txBody>
      </p:sp>
      <p:graphicFrame>
        <p:nvGraphicFramePr>
          <p:cNvPr id="768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10496"/>
              </p:ext>
            </p:extLst>
          </p:nvPr>
        </p:nvGraphicFramePr>
        <p:xfrm>
          <a:off x="2133600" y="1219200"/>
          <a:ext cx="7848600" cy="298094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+ 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Structure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(Electronic Geometry)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Trigonal Planar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Trigonal bipyramidal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Octahedral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AX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3352801" y="4419600"/>
            <a:ext cx="29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central atom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3352800" y="4953000"/>
            <a:ext cx="4103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bonded to A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3352800" y="5715000"/>
            <a:ext cx="6229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nonbonding electron pairs on A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91346EE-0E7F-C6FF-0F4E-464C37105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81322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82956"/>
            <a:ext cx="7696200" cy="815594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VSEPR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92" y="1219200"/>
            <a:ext cx="4584307" cy="5306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81" y="1533607"/>
            <a:ext cx="4043619" cy="51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7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6032"/>
            <a:ext cx="10972800" cy="715962"/>
          </a:xfrm>
        </p:spPr>
        <p:txBody>
          <a:bodyPr/>
          <a:lstStyle/>
          <a:p>
            <a:pPr algn="l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44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(180</a:t>
            </a:r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)</a:t>
            </a:r>
            <a:endParaRPr lang="en-US" sz="44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2895600" y="34290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490" y="1033949"/>
            <a:ext cx="4686954" cy="48679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6032"/>
            <a:ext cx="10972800" cy="715962"/>
          </a:xfrm>
        </p:spPr>
        <p:txBody>
          <a:bodyPr/>
          <a:lstStyle/>
          <a:p>
            <a:pPr algn="l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44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en-US" sz="44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Trigonal Planer (120</a:t>
            </a:r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)</a:t>
            </a:r>
            <a:endParaRPr lang="en-US" sz="44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3152657"/>
              </p:ext>
            </p:extLst>
          </p:nvPr>
        </p:nvGraphicFramePr>
        <p:xfrm>
          <a:off x="457201" y="2286000"/>
          <a:ext cx="1752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072800" imgH="573120" progId="">
                  <p:embed/>
                </p:oleObj>
              </mc:Choice>
              <mc:Fallback>
                <p:oleObj name="ChemSketch" r:id="rId2" imgW="1072800" imgH="573120" progId="">
                  <p:embed/>
                  <p:pic>
                    <p:nvPicPr>
                      <p:cNvPr id="78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286000"/>
                        <a:ext cx="17526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99299064"/>
              </p:ext>
            </p:extLst>
          </p:nvPr>
        </p:nvGraphicFramePr>
        <p:xfrm>
          <a:off x="457201" y="4114800"/>
          <a:ext cx="1828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094400" imgH="573120" progId="">
                  <p:embed/>
                </p:oleObj>
              </mc:Choice>
              <mc:Fallback>
                <p:oleObj name="ChemSketch" r:id="rId4" imgW="1094400" imgH="573120" progId="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114800"/>
                        <a:ext cx="1828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339850"/>
            <a:ext cx="4026620" cy="4572162"/>
          </a:xfrm>
          <a:prstGeom prst="rect">
            <a:avLst/>
          </a:prstGeom>
        </p:spPr>
      </p:pic>
      <p:pic>
        <p:nvPicPr>
          <p:cNvPr id="9" name="Picture 5" descr="AX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840138" y="2351922"/>
            <a:ext cx="3189747" cy="2398690"/>
          </a:xfrm>
          <a:prstGeom prst="rect">
            <a:avLst/>
          </a:prstGeom>
          <a:noFill/>
          <a:ln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92375" y="239395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12" name="Picture 8" descr="AX2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0789" y="4264515"/>
            <a:ext cx="2616560" cy="1967653"/>
          </a:xfrm>
          <a:prstGeom prst="rect">
            <a:avLst/>
          </a:prstGeom>
          <a:noFill/>
          <a:ln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17950" y="2440892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BF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25667" y="4205617"/>
            <a:ext cx="133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SnCl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1" y="575025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= Molecular Geo.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492375" y="4300318"/>
            <a:ext cx="1425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  <a:r>
              <a:rPr lang="en-US" sz="3600" b="1" dirty="0">
                <a:solidFill>
                  <a:schemeClr val="tx2"/>
                </a:solidFill>
              </a:rPr>
              <a:t>E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Bent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5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7775365"/>
              </p:ext>
            </p:extLst>
          </p:nvPr>
        </p:nvGraphicFramePr>
        <p:xfrm>
          <a:off x="381000" y="4543921"/>
          <a:ext cx="15081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719000" imgH="1539360" progId="">
                  <p:embed/>
                </p:oleObj>
              </mc:Choice>
              <mc:Fallback>
                <p:oleObj name="ChemSketch" r:id="rId2" imgW="1719000" imgH="1539360" progId="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43921"/>
                        <a:ext cx="15081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63253641"/>
              </p:ext>
            </p:extLst>
          </p:nvPr>
        </p:nvGraphicFramePr>
        <p:xfrm>
          <a:off x="533399" y="1191120"/>
          <a:ext cx="1206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954000" imgH="1024200" progId="">
                  <p:embed/>
                </p:oleObj>
              </mc:Choice>
              <mc:Fallback>
                <p:oleObj name="ChemSketch" r:id="rId4" imgW="954000" imgH="1024200" progId="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1191120"/>
                        <a:ext cx="12065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7713"/>
              </p:ext>
            </p:extLst>
          </p:nvPr>
        </p:nvGraphicFramePr>
        <p:xfrm>
          <a:off x="457200" y="3019920"/>
          <a:ext cx="1171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987480" imgH="1027080" progId="">
                  <p:embed/>
                </p:oleObj>
              </mc:Choice>
              <mc:Fallback>
                <p:oleObj name="ChemSketch" r:id="rId6" imgW="987480" imgH="1027080" progId="">
                  <p:embed/>
                  <p:pic>
                    <p:nvPicPr>
                      <p:cNvPr id="79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19920"/>
                        <a:ext cx="1171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089149" y="157212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133599" y="5077321"/>
            <a:ext cx="3276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  <a:r>
              <a:rPr lang="en-US" sz="3600" b="1" dirty="0">
                <a:solidFill>
                  <a:schemeClr val="tx2"/>
                </a:solidFill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  <a:br>
              <a:rPr lang="en-US" sz="3600" b="1" baseline="-25000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(104.5</a:t>
            </a:r>
            <a:r>
              <a:rPr lang="en-US" sz="3000" dirty="0">
                <a:solidFill>
                  <a:schemeClr val="tx1"/>
                </a:solidFill>
                <a:sym typeface="Symbol"/>
              </a:rPr>
              <a:t>)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Bent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5" name="Picture 11" descr="AX3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7013" y="2933401"/>
            <a:ext cx="2619797" cy="1970087"/>
          </a:xfrm>
          <a:prstGeom prst="rect">
            <a:avLst/>
          </a:prstGeom>
          <a:noFill/>
        </p:spPr>
      </p:pic>
      <p:pic>
        <p:nvPicPr>
          <p:cNvPr id="27" name="Picture 13" descr="AX2E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3764" y="4620049"/>
            <a:ext cx="2570679" cy="1933151"/>
          </a:xfrm>
          <a:prstGeom prst="rect">
            <a:avLst/>
          </a:prstGeom>
          <a:noFill/>
        </p:spPr>
      </p:pic>
      <p:pic>
        <p:nvPicPr>
          <p:cNvPr id="28" name="Picture 14" descr="CCl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009513" y="838200"/>
            <a:ext cx="2800261" cy="2309087"/>
          </a:xfrm>
          <a:prstGeom prst="rect">
            <a:avLst/>
          </a:prstGeom>
          <a:noFill/>
          <a:ln/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022724" y="5270501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Cl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  <a:r>
              <a:rPr lang="en-US" sz="3600" b="1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962400" y="3397249"/>
            <a:ext cx="102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PCl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057400" y="3400921"/>
            <a:ext cx="273336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  <a:r>
              <a:rPr lang="en-US" sz="3600" b="1" dirty="0">
                <a:solidFill>
                  <a:schemeClr val="tx2"/>
                </a:solidFill>
              </a:rPr>
              <a:t>E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(107.5</a:t>
            </a:r>
            <a:r>
              <a:rPr lang="en-US" sz="3000" dirty="0">
                <a:solidFill>
                  <a:schemeClr val="tx1"/>
                </a:solidFill>
                <a:sym typeface="Symbol"/>
              </a:rPr>
              <a:t>)</a:t>
            </a:r>
            <a:endParaRPr lang="en-US" sz="3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Trigonal</a:t>
            </a:r>
            <a:r>
              <a:rPr lang="en-US" sz="2000" b="1" dirty="0">
                <a:solidFill>
                  <a:srgbClr val="FF0000"/>
                </a:solidFill>
              </a:rPr>
              <a:t> Pyramidal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571566" y="1591235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CCl</a:t>
            </a:r>
            <a:r>
              <a:rPr lang="en-US" sz="3600" b="1" baseline="-25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04800" y="286032"/>
            <a:ext cx="10972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E, AX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Tetrahedral (109.5</a:t>
            </a:r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)</a:t>
            </a:r>
            <a:endParaRPr lang="en-US" sz="4400" u="sng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7849" y="3200400"/>
            <a:ext cx="2705478" cy="28960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0475" y="973906"/>
            <a:ext cx="2096124" cy="26817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5796" y="1290830"/>
            <a:ext cx="2000529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141" y="5034566"/>
            <a:ext cx="2381250" cy="1790700"/>
          </a:xfrm>
          <a:prstGeom prst="rect">
            <a:avLst/>
          </a:prstGeom>
          <a:noFill/>
        </p:spPr>
      </p:pic>
      <p:pic>
        <p:nvPicPr>
          <p:cNvPr id="80899" name="Picture 3" descr="AX4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2762250"/>
            <a:ext cx="2381250" cy="1790700"/>
          </a:xfrm>
          <a:prstGeom prst="rect">
            <a:avLst/>
          </a:prstGeom>
          <a:noFill/>
        </p:spPr>
      </p:pic>
      <p:pic>
        <p:nvPicPr>
          <p:cNvPr id="80900" name="Picture 4" descr="AX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380" y="1198209"/>
            <a:ext cx="2381250" cy="1790700"/>
          </a:xfrm>
          <a:prstGeom prst="rect">
            <a:avLst/>
          </a:prstGeom>
          <a:noFill/>
        </p:spPr>
      </p:pic>
      <p:graphicFrame>
        <p:nvGraphicFramePr>
          <p:cNvPr id="80902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6166528"/>
              </p:ext>
            </p:extLst>
          </p:nvPr>
        </p:nvGraphicFramePr>
        <p:xfrm>
          <a:off x="365124" y="1447800"/>
          <a:ext cx="1042988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1042560" imgH="1213200" progId="">
                  <p:embed/>
                </p:oleObj>
              </mc:Choice>
              <mc:Fallback>
                <p:oleObj name="ChemSketch" r:id="rId5" imgW="1042560" imgH="1213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" y="1447800"/>
                        <a:ext cx="1042988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55622385"/>
              </p:ext>
            </p:extLst>
          </p:nvPr>
        </p:nvGraphicFramePr>
        <p:xfrm>
          <a:off x="365124" y="28194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7" imgW="1054440" imgH="1213200" progId="">
                  <p:embed/>
                </p:oleObj>
              </mc:Choice>
              <mc:Fallback>
                <p:oleObj name="ChemSketch" r:id="rId7" imgW="1054440" imgH="1213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" y="28194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46160748"/>
              </p:ext>
            </p:extLst>
          </p:nvPr>
        </p:nvGraphicFramePr>
        <p:xfrm>
          <a:off x="365124" y="41910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9" imgW="1054440" imgH="1213200" progId="">
                  <p:embed/>
                </p:oleObj>
              </mc:Choice>
              <mc:Fallback>
                <p:oleObj name="ChemSketch" r:id="rId9" imgW="1054440" imgH="12132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" y="41910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3570072"/>
              </p:ext>
            </p:extLst>
          </p:nvPr>
        </p:nvGraphicFramePr>
        <p:xfrm>
          <a:off x="365125" y="5486400"/>
          <a:ext cx="10699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1" imgW="1069920" imgH="1213200" progId="">
                  <p:embed/>
                </p:oleObj>
              </mc:Choice>
              <mc:Fallback>
                <p:oleObj name="ChemSketch" r:id="rId11" imgW="1069920" imgH="1213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5486400"/>
                        <a:ext cx="10699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805704" y="169278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653304" y="2988181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AX</a:t>
            </a:r>
            <a:r>
              <a:rPr lang="en-US" sz="3600" b="1" baseline="-25000" dirty="0">
                <a:solidFill>
                  <a:schemeClr val="tx1"/>
                </a:solidFill>
              </a:rPr>
              <a:t>4</a:t>
            </a:r>
            <a:r>
              <a:rPr lang="en-US" sz="3600" b="1" dirty="0">
                <a:solidFill>
                  <a:schemeClr val="tx1"/>
                </a:solidFill>
              </a:rPr>
              <a:t>E </a:t>
            </a:r>
            <a:r>
              <a:rPr lang="en-US" sz="2000" b="1" dirty="0">
                <a:solidFill>
                  <a:srgbClr val="FF0000"/>
                </a:solidFill>
              </a:rPr>
              <a:t>(See saw)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(180</a:t>
            </a:r>
            <a:r>
              <a:rPr lang="en-US" sz="3600" dirty="0">
                <a:solidFill>
                  <a:schemeClr val="tx1"/>
                </a:solidFill>
                <a:sym typeface="Symbol"/>
              </a:rPr>
              <a:t>, </a:t>
            </a:r>
            <a:r>
              <a:rPr lang="en-US" sz="3600" b="1" dirty="0">
                <a:solidFill>
                  <a:schemeClr val="tx1"/>
                </a:solidFill>
                <a:sym typeface="Symbol"/>
              </a:rPr>
              <a:t>120</a:t>
            </a:r>
            <a:r>
              <a:rPr lang="en-US" sz="3600" dirty="0">
                <a:solidFill>
                  <a:schemeClr val="tx1"/>
                </a:solidFill>
                <a:sym typeface="Symbol"/>
              </a:rPr>
              <a:t>)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577104" y="4359780"/>
            <a:ext cx="28729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  <a:r>
              <a:rPr lang="en-US" sz="3600" b="1" dirty="0">
                <a:solidFill>
                  <a:schemeClr val="tx2"/>
                </a:solidFill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</a:rPr>
              <a:t>2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T-shape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(90</a:t>
            </a:r>
            <a:r>
              <a:rPr lang="en-US" sz="3000" b="1" dirty="0">
                <a:solidFill>
                  <a:schemeClr val="tx2"/>
                </a:solidFill>
                <a:sym typeface="Symbol"/>
              </a:rPr>
              <a:t>, 180)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577104" y="5655181"/>
            <a:ext cx="2598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  <a:r>
              <a:rPr lang="en-US" sz="3600" b="1" dirty="0">
                <a:solidFill>
                  <a:schemeClr val="tx2"/>
                </a:solidFill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</a:rPr>
              <a:t>3 </a:t>
            </a:r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Linear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3091011" y="1715813"/>
            <a:ext cx="102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PCl</a:t>
            </a:r>
            <a:r>
              <a:rPr lang="en-US" sz="3600" b="1" baseline="-25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4612481" y="3364805"/>
            <a:ext cx="96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SF</a:t>
            </a:r>
            <a:r>
              <a:rPr lang="en-US" sz="3600" b="1" baseline="-25000" dirty="0">
                <a:solidFill>
                  <a:schemeClr val="tx2"/>
                </a:solidFill>
              </a:rPr>
              <a:t>4</a:t>
            </a:r>
          </a:p>
        </p:txBody>
      </p:sp>
      <p:pic>
        <p:nvPicPr>
          <p:cNvPr id="80913" name="Picture 17" descr="AX3E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47803" y="3924709"/>
            <a:ext cx="2381250" cy="1790700"/>
          </a:xfrm>
          <a:prstGeom prst="rect">
            <a:avLst/>
          </a:prstGeom>
          <a:noFill/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736639" y="5595289"/>
            <a:ext cx="80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I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  <a:r>
              <a:rPr lang="en-US" sz="3600" b="1" baseline="30000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30711" y="225627"/>
            <a:ext cx="10972800" cy="123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40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en-US" sz="40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E, AX</a:t>
            </a:r>
            <a:r>
              <a:rPr lang="en-US" sz="40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en-US" sz="40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40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Trigonal </a:t>
            </a:r>
            <a:r>
              <a:rPr lang="en-US" sz="4000" u="sng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Bipyramidal</a:t>
            </a:r>
            <a:r>
              <a:rPr lang="en-US" sz="40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(120</a:t>
            </a:r>
            <a:r>
              <a:rPr lang="en-US" sz="40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, 90 )</a:t>
            </a:r>
            <a:endParaRPr lang="en-US" sz="4000" u="sng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567237" y="4598994"/>
            <a:ext cx="105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ClF</a:t>
            </a:r>
            <a:r>
              <a:rPr lang="en-US" sz="3600" b="1" baseline="-250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6986" y="1686971"/>
            <a:ext cx="4445413" cy="411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  <p:bldP spid="80908" grpId="0"/>
      <p:bldP spid="80909" grpId="0"/>
      <p:bldP spid="80911" grpId="0"/>
      <p:bldP spid="80914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3814209"/>
              </p:ext>
            </p:extLst>
          </p:nvPr>
        </p:nvGraphicFramePr>
        <p:xfrm>
          <a:off x="647700" y="1808815"/>
          <a:ext cx="135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359360" imgH="1207080" progId="">
                  <p:embed/>
                </p:oleObj>
              </mc:Choice>
              <mc:Fallback>
                <p:oleObj name="ChemSketch" r:id="rId2" imgW="1359360" imgH="1207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08815"/>
                        <a:ext cx="13589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4910578"/>
              </p:ext>
            </p:extLst>
          </p:nvPr>
        </p:nvGraphicFramePr>
        <p:xfrm>
          <a:off x="647700" y="3485216"/>
          <a:ext cx="13589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359360" imgH="1167480" progId="">
                  <p:embed/>
                </p:oleObj>
              </mc:Choice>
              <mc:Fallback>
                <p:oleObj name="ChemSketch" r:id="rId4" imgW="1359360" imgH="1167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485216"/>
                        <a:ext cx="13589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85147223"/>
              </p:ext>
            </p:extLst>
          </p:nvPr>
        </p:nvGraphicFramePr>
        <p:xfrm>
          <a:off x="647700" y="5161615"/>
          <a:ext cx="13589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1359360" imgH="1118520" progId="">
                  <p:embed/>
                </p:oleObj>
              </mc:Choice>
              <mc:Fallback>
                <p:oleObj name="ChemSketch" r:id="rId6" imgW="1359360" imgH="11185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161615"/>
                        <a:ext cx="13589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310171" y="1973894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233971" y="3650295"/>
            <a:ext cx="26276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5</a:t>
            </a:r>
            <a:r>
              <a:rPr lang="en-US" sz="3600" b="1" dirty="0">
                <a:solidFill>
                  <a:schemeClr val="tx2"/>
                </a:solidFill>
              </a:rPr>
              <a:t>E 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  <a:sym typeface="Symbol"/>
              </a:rPr>
              <a:t> 90)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(Square pyramidal) 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233971" y="5326695"/>
            <a:ext cx="27350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AX</a:t>
            </a:r>
            <a:r>
              <a:rPr lang="en-US" sz="3600" b="1" baseline="-25000" dirty="0">
                <a:solidFill>
                  <a:schemeClr val="tx2"/>
                </a:solidFill>
              </a:rPr>
              <a:t>4</a:t>
            </a:r>
            <a:r>
              <a:rPr lang="en-US" sz="3600" b="1" dirty="0">
                <a:solidFill>
                  <a:schemeClr val="tx2"/>
                </a:solidFill>
              </a:rPr>
              <a:t>E</a:t>
            </a:r>
            <a:r>
              <a:rPr lang="en-US" sz="3600" b="1" baseline="-25000" dirty="0">
                <a:solidFill>
                  <a:schemeClr val="tx2"/>
                </a:solidFill>
              </a:rPr>
              <a:t>2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000" b="1" dirty="0">
                <a:solidFill>
                  <a:schemeClr val="tx2"/>
                </a:solidFill>
              </a:rPr>
              <a:t>(90</a:t>
            </a:r>
            <a:r>
              <a:rPr lang="en-US" sz="3000" b="1" dirty="0">
                <a:solidFill>
                  <a:schemeClr val="tx2"/>
                </a:solidFill>
                <a:sym typeface="Symbol"/>
              </a:rPr>
              <a:t>)</a:t>
            </a:r>
            <a:r>
              <a:rPr lang="en-US" sz="3000" b="1" baseline="-25000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Square Planar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81929" name="Picture 9" descr="AX6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99193" y="1491597"/>
            <a:ext cx="2381250" cy="1790700"/>
          </a:xfrm>
          <a:noFill/>
          <a:ln/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685663" y="2005469"/>
            <a:ext cx="96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SF</a:t>
            </a:r>
            <a:r>
              <a:rPr lang="en-US" sz="3600" b="1" baseline="-25000" dirty="0">
                <a:solidFill>
                  <a:schemeClr val="tx2"/>
                </a:solidFill>
              </a:rPr>
              <a:t>6</a:t>
            </a:r>
          </a:p>
        </p:txBody>
      </p:sp>
      <p:pic>
        <p:nvPicPr>
          <p:cNvPr id="81931" name="Picture 11" descr="AX5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2025" y="3231998"/>
            <a:ext cx="2381250" cy="1790700"/>
          </a:xfrm>
          <a:prstGeom prst="rect">
            <a:avLst/>
          </a:prstGeom>
          <a:noFill/>
        </p:spPr>
      </p:pic>
      <p:pic>
        <p:nvPicPr>
          <p:cNvPr id="81932" name="Picture 12" descr="Ax4E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08675" y="4902853"/>
            <a:ext cx="2381250" cy="1790700"/>
          </a:xfrm>
          <a:prstGeom prst="rect">
            <a:avLst/>
          </a:prstGeom>
          <a:noFill/>
        </p:spPr>
      </p:pic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5057843" y="5492750"/>
            <a:ext cx="130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ICl</a:t>
            </a:r>
            <a:r>
              <a:rPr lang="en-US" sz="3600" b="1" baseline="-25000" dirty="0">
                <a:solidFill>
                  <a:schemeClr val="tx2"/>
                </a:solidFill>
              </a:rPr>
              <a:t>4</a:t>
            </a:r>
            <a:r>
              <a:rPr lang="en-US" sz="3600" b="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968942" y="3771900"/>
            <a:ext cx="115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BrF</a:t>
            </a:r>
            <a:r>
              <a:rPr lang="en-US" sz="3600" b="1" baseline="-25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04800" y="286032"/>
            <a:ext cx="10972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AX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E, AX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400" kern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Octahedral (90</a:t>
            </a:r>
            <a:r>
              <a:rPr lang="en-US" sz="4400" u="sng" kern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)</a:t>
            </a:r>
            <a:endParaRPr lang="en-US" sz="4400" u="sng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7606" y="3282297"/>
            <a:ext cx="3231094" cy="3270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4089" y="1252027"/>
            <a:ext cx="2089897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541" y="1347770"/>
            <a:ext cx="2039553" cy="201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81928" grpId="0"/>
      <p:bldP spid="81933" grpId="0"/>
      <p:bldP spid="819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225"/>
            <a:ext cx="8115300" cy="838200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REMINDER: 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Octet Rule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180450"/>
            <a:ext cx="113538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 of elements tend to form so that each atom, by gaining, losing, or sharing electrons, has an octet of electrons in its highest occupied energy level.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05234" y="2789037"/>
            <a:ext cx="278153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Diatomic Fluorine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8722" name="Picture 2" descr="Single Covalent Bonds | Chemistry for Non-Majo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77" y="3470934"/>
            <a:ext cx="8505045" cy="29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220200" y="3077644"/>
            <a:ext cx="1219200" cy="3170756"/>
          </a:xfrm>
          <a:prstGeom prst="rect">
            <a:avLst/>
          </a:prstGeom>
          <a:noFill/>
          <a:ln w="76200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225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 About the Octet Rule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0650"/>
            <a:ext cx="9448800" cy="261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Clr>
                <a:schemeClr val="tx1"/>
              </a:buClr>
              <a:buNone/>
            </a:pP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2nd period elements 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C, N, O, F observe the octet rule And the H  O N C rule as well.</a:t>
            </a:r>
          </a:p>
          <a:p>
            <a:pPr marL="0" indent="0">
              <a:spcBef>
                <a:spcPct val="40000"/>
              </a:spcBef>
              <a:buClr>
                <a:schemeClr val="tx1"/>
              </a:buClr>
              <a:buNone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              1  2  3  4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i="1" kern="0" dirty="0">
                <a:latin typeface="Arial" panose="020B0604020202020204" pitchFamily="34" charset="0"/>
                <a:cs typeface="Arial" panose="020B0604020202020204" pitchFamily="34" charset="0"/>
              </a:rPr>
              <a:t># of bonds each likes to make</a:t>
            </a:r>
            <a:endParaRPr lang="en-US" sz="4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225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 About the Octet Rule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0650"/>
            <a:ext cx="11430000" cy="261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Clr>
                <a:srgbClr val="FFFF00"/>
              </a:buClr>
              <a:buNone/>
            </a:pP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2nd period elements B and Be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often have fewer than 8 electrons around themselves - they are very reactive. They have “deficient octets.”</a:t>
            </a:r>
          </a:p>
        </p:txBody>
      </p:sp>
    </p:spTree>
    <p:extLst>
      <p:ext uri="{BB962C8B-B14F-4D97-AF65-F5344CB8AC3E}">
        <p14:creationId xmlns:p14="http://schemas.microsoft.com/office/powerpoint/2010/main" val="32108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598"/>
            <a:ext cx="9677400" cy="7620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9994" y="1047750"/>
            <a:ext cx="11125200" cy="593932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more than one valid Lewis structure can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written for a molecule.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5678969"/>
            <a:ext cx="10972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 is an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resonance  structures.</a:t>
            </a:r>
          </a:p>
        </p:txBody>
      </p:sp>
      <p:graphicFrame>
        <p:nvGraphicFramePr>
          <p:cNvPr id="22536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2266485"/>
              </p:ext>
            </p:extLst>
          </p:nvPr>
        </p:nvGraphicFramePr>
        <p:xfrm>
          <a:off x="6663813" y="1861413"/>
          <a:ext cx="4876800" cy="201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2743200" imgH="1134000" progId="">
                  <p:embed/>
                </p:oleObj>
              </mc:Choice>
              <mc:Fallback>
                <p:oleObj name="ChemSketch" r:id="rId2" imgW="2743200" imgH="1134000" progId="">
                  <p:embed/>
                  <p:pic>
                    <p:nvPicPr>
                      <p:cNvPr id="22536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813" y="1861413"/>
                        <a:ext cx="4876800" cy="201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743059" y="2391992"/>
            <a:ext cx="26484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Benzene, C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4034950"/>
            <a:ext cx="11734800" cy="160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expect the single bonds to be longer than the double bonds.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measured the bond lengths in the ring are identical!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lengths of all the bonds are </a:t>
            </a:r>
            <a:r>
              <a:rPr lang="en-US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single and double bonds.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010400" y="2514600"/>
            <a:ext cx="228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287000" y="2514600"/>
            <a:ext cx="228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Picture 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8BF1E6CA-4E21-5B0F-62C2-D7CE7061F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1294" y="30806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5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22532" grpId="0"/>
      <p:bldP spid="22538" grpId="0"/>
      <p:bldP spid="2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225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 About the Octet Rule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0650"/>
            <a:ext cx="11430000" cy="261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Clr>
                <a:srgbClr val="FFFF00"/>
              </a:buClr>
              <a:buNone/>
            </a:pP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3rd period elements and beyond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CAN exceed the octet rule to have expanded octets because those elements have access to…d orbitals!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They can have “expanded octets”</a:t>
            </a:r>
          </a:p>
        </p:txBody>
      </p:sp>
    </p:spTree>
    <p:extLst>
      <p:ext uri="{BB962C8B-B14F-4D97-AF65-F5344CB8AC3E}">
        <p14:creationId xmlns:p14="http://schemas.microsoft.com/office/powerpoint/2010/main" val="26709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225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 About the Octet Rule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0650"/>
            <a:ext cx="11430000" cy="261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Clr>
                <a:srgbClr val="FFFF00"/>
              </a:buClr>
              <a:buNone/>
            </a:pP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Don’t forget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just because an element CAN have an expanded octet (like S) doesn’t mean it HAS to. Also, don’t forget things like B and Be are fine with a deficient octet – they are fine with fewer electrons. </a:t>
            </a:r>
          </a:p>
        </p:txBody>
      </p:sp>
    </p:spTree>
    <p:extLst>
      <p:ext uri="{BB962C8B-B14F-4D97-AF65-F5344CB8AC3E}">
        <p14:creationId xmlns:p14="http://schemas.microsoft.com/office/powerpoint/2010/main" val="36225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225"/>
            <a:ext cx="9372600" cy="838200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 About the Octet Rule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0650"/>
            <a:ext cx="11506200" cy="261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Clr>
                <a:srgbClr val="FFFF00"/>
              </a:buClr>
              <a:buNone/>
            </a:pP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When writing Lewis Structures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you should technically take into account Formal Charges, but typically a valid structure that follows the octet rule will be accepted unless it says something to allude to needing to take FC into account.</a:t>
            </a:r>
          </a:p>
        </p:txBody>
      </p:sp>
    </p:spTree>
    <p:extLst>
      <p:ext uri="{BB962C8B-B14F-4D97-AF65-F5344CB8AC3E}">
        <p14:creationId xmlns:p14="http://schemas.microsoft.com/office/powerpoint/2010/main" val="26612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2126"/>
            <a:ext cx="11125200" cy="25146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Shows how valence electrons are arranged among atoms in a molecule.</a:t>
            </a:r>
          </a:p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Reflects central idea that stability of a compound relates to noble gas electron configuration.</a:t>
            </a:r>
          </a:p>
          <a:p>
            <a:pPr>
              <a:buClr>
                <a:schemeClr val="tx1"/>
              </a:buClr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just randomly throw dots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your paper! Follow the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and be thoughtful!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6868"/>
            <a:ext cx="4800600" cy="762000"/>
          </a:xfrm>
          <a:noFill/>
          <a:ln/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Lewis Structures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2034" name="Picture 2" descr="CCl4 Lewis Structure | Science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16" y="3581400"/>
            <a:ext cx="3681133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6868"/>
            <a:ext cx="10972800" cy="762000"/>
          </a:xfrm>
          <a:noFill/>
          <a:ln/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“Rules” for Drawing Lewis Structures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75737"/>
            <a:ext cx="11353800" cy="485042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sum valence electrons.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your atoms.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Bond all atoms w/ 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bond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(try simplest way 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Give all atoms 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shell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Re-count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electrons you used.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Fix if needed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few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Put extras on the central atom.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Try double or triple bonds to fix. </a:t>
            </a: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7B00673-1109-1918-85F8-A36C15474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91050" y="21781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6868"/>
            <a:ext cx="10972800" cy="762000"/>
          </a:xfrm>
          <a:noFill/>
          <a:ln/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Placement Suggestions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835"/>
          <a:stretch/>
        </p:blipFill>
        <p:spPr>
          <a:xfrm>
            <a:off x="632692" y="1275736"/>
            <a:ext cx="10317015" cy="250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2" y="3780935"/>
            <a:ext cx="10564699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6868"/>
            <a:ext cx="10972800" cy="762000"/>
          </a:xfrm>
          <a:noFill/>
          <a:ln/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Placement Suggestions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524000"/>
            <a:ext cx="11364911" cy="2191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544" y="4017412"/>
            <a:ext cx="1013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  Think about Formal Charges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Want lowest formal charges</a:t>
            </a:r>
          </a:p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If drawing an ion, sum of formal charges should </a:t>
            </a:r>
            <a:b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match the charge on the ions</a:t>
            </a:r>
          </a:p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Negative FC on more electronegative elements</a:t>
            </a:r>
          </a:p>
        </p:txBody>
      </p:sp>
    </p:spTree>
    <p:extLst>
      <p:ext uri="{BB962C8B-B14F-4D97-AF65-F5344CB8AC3E}">
        <p14:creationId xmlns:p14="http://schemas.microsoft.com/office/powerpoint/2010/main" val="19477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"/>
            <a:ext cx="10972800" cy="1143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Covalent Bonds: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Double bonds</a:t>
            </a:r>
          </a:p>
        </p:txBody>
      </p:sp>
      <p:graphicFrame>
        <p:nvGraphicFramePr>
          <p:cNvPr id="204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2209800" y="1905000"/>
          <a:ext cx="71628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566160" imgH="1173600" progId="">
                  <p:embed/>
                </p:oleObj>
              </mc:Choice>
              <mc:Fallback>
                <p:oleObj name="ChemSketch" r:id="rId2" imgW="3566160" imgH="11736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716280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09800" y="4868794"/>
            <a:ext cx="77724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pairs of shared electrons</a:t>
            </a:r>
          </a:p>
          <a:p>
            <a:pPr algn="ctr" eaLnBrk="0" hangingPunct="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electrons being shared</a:t>
            </a:r>
          </a:p>
        </p:txBody>
      </p:sp>
      <p:graphicFrame>
        <p:nvGraphicFramePr>
          <p:cNvPr id="2049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6705600" y="1905000"/>
          <a:ext cx="70866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3566160" imgH="1173600" progId="">
                  <p:embed/>
                </p:oleObj>
              </mc:Choice>
              <mc:Fallback>
                <p:oleObj name="ChemSketch" r:id="rId4" imgW="3566160" imgH="11736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05000"/>
                        <a:ext cx="70866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334001" y="4114801"/>
            <a:ext cx="1324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3200400"/>
          <a:ext cx="11049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889080" imgH="393120" progId="">
                  <p:embed/>
                </p:oleObj>
              </mc:Choice>
              <mc:Fallback>
                <p:oleObj name="ChemSketch" r:id="rId2" imgW="3889080" imgH="3931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11049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52600" y="4724400"/>
            <a:ext cx="861059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of shared electrons</a:t>
            </a:r>
          </a:p>
          <a:p>
            <a:pPr algn="ctr" eaLnBrk="0" hangingPunct="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electrons being shared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10200" y="4114801"/>
            <a:ext cx="1303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yne</a:t>
            </a: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1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2057401"/>
          <a:ext cx="110490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3873960" imgH="399240" progId="">
                  <p:embed/>
                </p:oleObj>
              </mc:Choice>
              <mc:Fallback>
                <p:oleObj name="ChemSketch" r:id="rId4" imgW="3873960" imgH="3992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1"/>
                        <a:ext cx="110490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"/>
            <a:ext cx="10972800" cy="1143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Covalent Bonds: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Triple bonds</a:t>
            </a:r>
          </a:p>
        </p:txBody>
      </p:sp>
    </p:spTree>
    <p:extLst>
      <p:ext uri="{BB962C8B-B14F-4D97-AF65-F5344CB8AC3E}">
        <p14:creationId xmlns:p14="http://schemas.microsoft.com/office/powerpoint/2010/main" val="692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"/>
            <a:ext cx="10972800" cy="2880360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https://youtu.be/KvJ2DPLVjfI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95288" y="1066691"/>
            <a:ext cx="111871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 structures are an application of the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ocalized 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lectron 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odel”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2433201"/>
            <a:ext cx="11339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pairs can be thought of as “belonging” to pairs of atoms when bonding using atomic orbitals. Lone pairs belong to only one atom.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95288" y="4267200"/>
            <a:ext cx="11568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 out a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LEM! </a:t>
            </a: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“better” models exist.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about Delocalized electrons?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Doesn’t work with LEM but we know it happens!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228600"/>
            <a:ext cx="11430000" cy="1366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 Electron Model</a:t>
            </a:r>
            <a:b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u="sng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598"/>
            <a:ext cx="10058400" cy="7620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Bond Length and Energy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9994" y="1047750"/>
            <a:ext cx="11125200" cy="593932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bonds are </a:t>
            </a:r>
            <a:r>
              <a:rPr lang="en-US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single bonds. 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bonds are </a:t>
            </a:r>
            <a:r>
              <a:rPr lang="en-US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double bonds. </a:t>
            </a:r>
          </a:p>
        </p:txBody>
      </p:sp>
      <p:graphicFrame>
        <p:nvGraphicFramePr>
          <p:cNvPr id="22536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291333"/>
              </p:ext>
            </p:extLst>
          </p:nvPr>
        </p:nvGraphicFramePr>
        <p:xfrm>
          <a:off x="6553200" y="4343400"/>
          <a:ext cx="4876800" cy="201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2743200" imgH="1134000" progId="">
                  <p:embed/>
                </p:oleObj>
              </mc:Choice>
              <mc:Fallback>
                <p:oleObj name="ChemSketch" r:id="rId2" imgW="2743200" imgH="1134000" progId="">
                  <p:embed/>
                  <p:pic>
                    <p:nvPicPr>
                      <p:cNvPr id="22536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343400"/>
                        <a:ext cx="4876800" cy="201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4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77724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</a:t>
            </a:r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Ozone, O</a:t>
            </a:r>
            <a:r>
              <a:rPr lang="en-US" sz="4000" u="sng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71500" y="1328455"/>
            <a:ext cx="62103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 is correct!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3400" y="2141638"/>
            <a:ext cx="6248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bond lengths are 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 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single and double bonds.</a:t>
            </a:r>
          </a:p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this from experimental data!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92980"/>
            <a:ext cx="4562888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1033791"/>
            <a:ext cx="540083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in a carbonate ion: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77724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</a:t>
            </a:r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Polyatomic Ions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578" name="Picture 2" descr="8.6: Resonance Structures - Chemistry LibreTex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5333" r="9889" b="6666"/>
          <a:stretch/>
        </p:blipFill>
        <p:spPr bwMode="auto">
          <a:xfrm>
            <a:off x="1219200" y="1612893"/>
            <a:ext cx="9277351" cy="20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297" y="3833574"/>
            <a:ext cx="514275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in an acetate ion:</a:t>
            </a:r>
          </a:p>
        </p:txBody>
      </p:sp>
      <p:pic>
        <p:nvPicPr>
          <p:cNvPr id="152580" name="Picture 4" descr="Aldehydes, Ketones, Carboxylic Acids, and Esters – Chemistry: Atoms First 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3" y="4381375"/>
            <a:ext cx="6722854" cy="20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4381375"/>
            <a:ext cx="4419600" cy="1815882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square brackets and double headed arrows between resonance structures!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8A8CE2D-9CE3-9F80-D515-79D9503F4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91050" y="21781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1033791"/>
            <a:ext cx="540083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in a carbonate ion: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77724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</a:t>
            </a:r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Polyatomic Ions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578" name="Picture 2" descr="8.6: Resonance Structures - Chemistry LibreTex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5333" r="9889" b="6666"/>
          <a:stretch/>
        </p:blipFill>
        <p:spPr bwMode="auto">
          <a:xfrm>
            <a:off x="1219200" y="1524000"/>
            <a:ext cx="9277351" cy="20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4297" y="3657600"/>
            <a:ext cx="11523406" cy="2862322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see it drawn with a dashed line to represent a combo of all the resonance structures.</a:t>
            </a:r>
          </a:p>
          <a:p>
            <a:pPr eaLnBrk="0" hangingPunct="0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*CAREFUL!*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DO THIS IF THEY ASK YOU TO 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RESONANCE STRUCTURES!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POINTS FOR ONE STRUCTURE WITH DOTTED LINES!</a:t>
            </a:r>
          </a:p>
          <a:p>
            <a:pPr eaLnBrk="0" hangingPunct="0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02" name="Picture 2" descr="Resonance Structures and Formal Charge (M8Q3) – UW-Madison Chemistry  103/104 Resourc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31" y="4495800"/>
            <a:ext cx="2633472" cy="19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1" y="1033791"/>
            <a:ext cx="11353800" cy="4832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resonance structures are “better,” more stable, more common than others.</a:t>
            </a:r>
          </a:p>
          <a:p>
            <a:pPr eaLnBrk="0" hangingPunct="0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us figure out which is best</a:t>
            </a:r>
          </a:p>
          <a:p>
            <a:pPr eaLnBrk="0" hangingPunct="0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charge assigned to an atom in a molecule, assuming that the electrons in all chemical bonds are shared equally between atoms, regardless of relative electronegativities.”</a:t>
            </a:r>
          </a:p>
          <a:p>
            <a:pPr eaLnBrk="0" hangingPunct="0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Basically – 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charge would the atoms have if you divvied up the electrons equally and they were all separate atoms again.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939"/>
            <a:ext cx="7772400" cy="869951"/>
          </a:xfrm>
        </p:spPr>
        <p:txBody>
          <a:bodyPr/>
          <a:lstStyle/>
          <a:p>
            <a:pPr algn="l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</a:t>
            </a:r>
            <a:endParaRPr lang="en-US" sz="4000" u="sng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mistry Format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7030A0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33CC"/>
        </a:solidFill>
        <a:ln>
          <a:solidFill>
            <a:srgbClr val="FF33CC"/>
          </a:solidFill>
        </a:ln>
      </a:spPr>
      <a:bodyPr rtlCol="0" anchor="ctr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1782</Words>
  <Application>Microsoft Office PowerPoint</Application>
  <PresentationFormat>Widescreen</PresentationFormat>
  <Paragraphs>240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Impact</vt:lpstr>
      <vt:lpstr>Times New Roman</vt:lpstr>
      <vt:lpstr>Chemistry Format</vt:lpstr>
      <vt:lpstr>Default Design</vt:lpstr>
      <vt:lpstr>ChemSketch</vt:lpstr>
      <vt:lpstr>N21 – Bonding</vt:lpstr>
      <vt:lpstr>N21 – Bonding</vt:lpstr>
      <vt:lpstr>Resonance</vt:lpstr>
      <vt:lpstr>PowerPoint Presentation</vt:lpstr>
      <vt:lpstr>Resonance Bond Length and Energy</vt:lpstr>
      <vt:lpstr>Resonance in Ozone, O3</vt:lpstr>
      <vt:lpstr>Resonance in Polyatomic Ions</vt:lpstr>
      <vt:lpstr>Resonance in Polyatomic Ions</vt:lpstr>
      <vt:lpstr>Formal Charge</vt:lpstr>
      <vt:lpstr>How to Calculate Formal Charge</vt:lpstr>
      <vt:lpstr>How to Calculate Formal Charge</vt:lpstr>
      <vt:lpstr>Formal Charge</vt:lpstr>
      <vt:lpstr>How to Calculate Formal Charge</vt:lpstr>
      <vt:lpstr>Ex: Sulfate Ion </vt:lpstr>
      <vt:lpstr>PowerPoint Presentation</vt:lpstr>
      <vt:lpstr>PowerPoint Presentation</vt:lpstr>
      <vt:lpstr>VSEPR Model</vt:lpstr>
      <vt:lpstr>Predicting a VSEPR Structure</vt:lpstr>
      <vt:lpstr>VSEPR – AXE Method</vt:lpstr>
      <vt:lpstr>VSEPR</vt:lpstr>
      <vt:lpstr>VSEPR</vt:lpstr>
      <vt:lpstr>AX2: Linear (180)</vt:lpstr>
      <vt:lpstr>AX3, AX2E: Trigonal Planer (120)</vt:lpstr>
      <vt:lpstr>PowerPoint Presentation</vt:lpstr>
      <vt:lpstr>PowerPoint Presentation</vt:lpstr>
      <vt:lpstr>PowerPoint Presentation</vt:lpstr>
      <vt:lpstr>REMINDER: The Octet Rule</vt:lpstr>
      <vt:lpstr>Comments About the Octet Rule</vt:lpstr>
      <vt:lpstr>Comments About the Octet Rule</vt:lpstr>
      <vt:lpstr>Comments About the Octet Rule</vt:lpstr>
      <vt:lpstr>Comments About the Octet Rule</vt:lpstr>
      <vt:lpstr>Comments About the Octet Rule</vt:lpstr>
      <vt:lpstr>Lewis Structures</vt:lpstr>
      <vt:lpstr>“Rules” for Drawing Lewis Structures</vt:lpstr>
      <vt:lpstr>Placement Suggestions</vt:lpstr>
      <vt:lpstr>Placement Suggestions</vt:lpstr>
      <vt:lpstr>Multiple Covalent Bonds: Double bonds</vt:lpstr>
      <vt:lpstr>Multiple Covalent Bonds: Triple bonds</vt:lpstr>
      <vt:lpstr>YouTube Link to Presentation:  https://youtu.be/KvJ2DPLVjfI 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232</cp:revision>
  <cp:lastPrinted>2017-11-28T15:24:29Z</cp:lastPrinted>
  <dcterms:created xsi:type="dcterms:W3CDTF">2006-05-22T16:00:24Z</dcterms:created>
  <dcterms:modified xsi:type="dcterms:W3CDTF">2024-06-06T21:25:38Z</dcterms:modified>
</cp:coreProperties>
</file>