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291" r:id="rId4"/>
    <p:sldId id="280" r:id="rId5"/>
    <p:sldId id="281" r:id="rId6"/>
    <p:sldId id="287" r:id="rId7"/>
    <p:sldId id="288" r:id="rId8"/>
    <p:sldId id="268" r:id="rId9"/>
    <p:sldId id="264" r:id="rId10"/>
    <p:sldId id="259" r:id="rId11"/>
    <p:sldId id="262" r:id="rId12"/>
    <p:sldId id="290" r:id="rId13"/>
    <p:sldId id="296" r:id="rId14"/>
    <p:sldId id="266" r:id="rId15"/>
    <p:sldId id="293" r:id="rId16"/>
    <p:sldId id="295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5F5F5F"/>
    <a:srgbClr val="C0C0C0"/>
    <a:srgbClr val="660033"/>
    <a:srgbClr val="663300"/>
    <a:srgbClr val="333333"/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5"/>
    <p:restoredTop sz="94586"/>
  </p:normalViewPr>
  <p:slideViewPr>
    <p:cSldViewPr>
      <p:cViewPr varScale="1">
        <p:scale>
          <a:sx n="69" d="100"/>
          <a:sy n="69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712CC-BC7C-43E5-B4FB-EFB08D9D4C40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E5EDB-5D17-416F-8C9A-9CFAED82F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8FB-75E7-A048-A519-3E47AD3F73B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45F6-B95A-7B49-9EA2-6D3DCE2C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92360E8-7CCA-814B-A492-7190BE84F106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317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AAA42C5-54B1-5843-80C8-67C125E216FD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2606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B5123E2-C522-A94A-BD38-E9C118439072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145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225836D-4943-134D-A425-F90BCAB40CBD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116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B241728-D198-A84E-B276-28E015DDC393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947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B241728-D198-A84E-B276-28E015DDC393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1760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B241728-D198-A84E-B276-28E015DDC393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448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FCE-B7D2-4590-945B-8AE8E94F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C6B-4F97-48B5-8EF8-94CDBC8E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557B-ED37-45A4-8813-F4C7CE18A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E242-B524-4390-90F4-055D06527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CFA3-653A-4DFE-BDE6-036622170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22E4-E95B-4F17-B0BE-145AFA8B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AE9A-D3DB-4BC7-9936-A202AF905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853C-C783-48FA-8E58-077E0B00A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24D-5055-4232-A179-3D2AA446D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440A-6F65-4C4E-9911-C0B4BB2C2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0620-1FCE-4B4D-84FC-F5DF05D09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F45A-53C2-4729-AC17-F2D6101BF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8CC9-0D71-4B6B-8E62-2CE911AF6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58F7-642C-4337-B7E6-735C3D0A7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D9F5-4E94-43DF-9FE4-BA95164C4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EF40A4-7C53-4B84-8FE8-11FFEBF5D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DB9C-B8C9-49E4-9DAE-D42957E74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F8A3-DA88-4626-B1BE-084A3E9A8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913B-B12B-4B94-8F76-80AD1DCBA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08C9-B745-46F6-B50A-B6964D413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47B-A609-4349-BC2D-C80E4A417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ABE0-91E8-4C78-8480-FA943742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612A-07F5-4AE0-9410-0969B6CBA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443F24C-5D44-4734-87BD-F0F0E00597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D6671E-1201-4F2C-99BF-7F851CA995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lo2xTQmrKQ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lo2xTQmrK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762000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solidFill>
                  <a:schemeClr val="tx1"/>
                </a:solidFill>
                <a:latin typeface="Impact" panose="020B0806030902050204" pitchFamily="34" charset="0"/>
              </a:rPr>
              <a:t>N22 – Bonding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600" y="2514600"/>
            <a:ext cx="10972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VSEPR Shapes,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Effects of Lone Pairs, Polarity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10A6F-115E-E67D-B661-E37B62BC069D}"/>
              </a:ext>
            </a:extLst>
          </p:cNvPr>
          <p:cNvSpPr txBox="1"/>
          <p:nvPr/>
        </p:nvSpPr>
        <p:spPr>
          <a:xfrm>
            <a:off x="304800" y="6096000"/>
            <a:ext cx="10972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Link to YouTube Presentation: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https://youtu.be/xlo2xTQmrKQ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28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Symmetry…the pole destroyer!</a:t>
            </a:r>
          </a:p>
        </p:txBody>
      </p:sp>
      <p:pic>
        <p:nvPicPr>
          <p:cNvPr id="4" name="Picture 3" descr="symmetrical polar coval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4191000" cy="2745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295400"/>
            <a:ext cx="1128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latin typeface="Calibri"/>
              </a:rPr>
              <a:t>CO</a:t>
            </a:r>
            <a:r>
              <a:rPr lang="en-US" sz="4000" baseline="-25000" dirty="0">
                <a:solidFill>
                  <a:srgbClr val="00B050"/>
                </a:solidFill>
                <a:latin typeface="Calibri"/>
              </a:rPr>
              <a:t>2</a:t>
            </a:r>
            <a:r>
              <a:rPr lang="en-US" sz="5400" dirty="0">
                <a:solidFill>
                  <a:srgbClr val="00B050"/>
                </a:solidFill>
                <a:latin typeface="Calibri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917944" y="2282595"/>
            <a:ext cx="4366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dirty="0">
                <a:solidFill>
                  <a:prstClr val="black"/>
                </a:solidFill>
                <a:latin typeface="Calibri"/>
              </a:rPr>
              <a:t>Has 1 carbon surrounded by 2 electronegative </a:t>
            </a:r>
            <a:r>
              <a:rPr lang="en-US" sz="3200" b="0" dirty="0" err="1">
                <a:solidFill>
                  <a:prstClr val="black"/>
                </a:solidFill>
                <a:latin typeface="Calibri"/>
              </a:rPr>
              <a:t>Oxygens</a:t>
            </a:r>
            <a:r>
              <a:rPr lang="en-US" sz="3200" b="0" dirty="0">
                <a:solidFill>
                  <a:prstClr val="black"/>
                </a:solidFill>
                <a:latin typeface="Calibri"/>
              </a:rPr>
              <a:t>, but is </a:t>
            </a:r>
            <a:r>
              <a:rPr lang="en-US" sz="3200" b="0" dirty="0">
                <a:solidFill>
                  <a:srgbClr val="FF0000"/>
                </a:solidFill>
                <a:latin typeface="Calibri"/>
              </a:rPr>
              <a:t>NOT</a:t>
            </a:r>
            <a:r>
              <a:rPr lang="en-US" sz="3200" b="0" dirty="0">
                <a:solidFill>
                  <a:prstClr val="black"/>
                </a:solidFill>
                <a:latin typeface="Calibri"/>
              </a:rPr>
              <a:t> polar?!?!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377177"/>
            <a:ext cx="11582400" cy="20621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66FF"/>
                </a:solidFill>
                <a:latin typeface="Calibri"/>
              </a:rPr>
              <a:t>Electron density is still SYMETRICAL which makes it a non-polar molecule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3366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THE SYMMETRY CANCELS OUT THE BOND DIPOLES SO THERE IS NO NET DIPOLE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C1966DB-0EE6-49F2-A220-95768DD208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0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06598"/>
            <a:ext cx="967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Polarity of Molecules</a:t>
            </a:r>
          </a:p>
        </p:txBody>
      </p:sp>
      <p:pic>
        <p:nvPicPr>
          <p:cNvPr id="3076" name="Picture 4" descr="09 polarity 20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0" b="28706"/>
          <a:stretch/>
        </p:blipFill>
        <p:spPr bwMode="auto">
          <a:xfrm>
            <a:off x="6350833" y="4648200"/>
            <a:ext cx="5334000" cy="18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1000553"/>
            <a:ext cx="11201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buSzPct val="100000"/>
            </a:pPr>
            <a:r>
              <a:rPr 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For a molecule to be polar it must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Arial" charset="0"/>
                <a:cs typeface="Arial" charset="0"/>
              </a:rPr>
              <a:t>Have polar bonds.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Electronegativity difference – theory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Bond dipole moments – measured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Arial" charset="0"/>
                <a:cs typeface="Arial" charset="0"/>
              </a:rPr>
              <a:t>Have an asymmetrical shape.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“Vector addition” – if the polar bonds are equal but opposite direction they cancel out.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SO THERE IS NO NET DIPOLE</a:t>
            </a:r>
            <a:endParaRPr lang="en-US" sz="2800" b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225F-40BB-D692-3C27-8D8EC984D46E}"/>
              </a:ext>
            </a:extLst>
          </p:cNvPr>
          <p:cNvSpPr txBox="1"/>
          <p:nvPr/>
        </p:nvSpPr>
        <p:spPr>
          <a:xfrm>
            <a:off x="381000" y="50292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BOTH!!!!!!!</a:t>
            </a:r>
          </a:p>
        </p:txBody>
      </p:sp>
    </p:spTree>
    <p:extLst>
      <p:ext uri="{BB962C8B-B14F-4D97-AF65-F5344CB8AC3E}">
        <p14:creationId xmlns:p14="http://schemas.microsoft.com/office/powerpoint/2010/main" val="23531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larity hand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08" y="1143000"/>
            <a:ext cx="733089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023167"/>
            <a:ext cx="33667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Polar bond AND </a:t>
            </a:r>
            <a:br>
              <a:rPr lang="en-US" dirty="0"/>
            </a:br>
            <a:r>
              <a:rPr lang="en-US" dirty="0"/>
              <a:t>Polar molecule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3005" y="4433085"/>
            <a:ext cx="151529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Polar bond and NON-polar molecule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755" y="3803176"/>
            <a:ext cx="2483004" cy="2627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460" y="3552642"/>
            <a:ext cx="2610681" cy="28776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7260" y="3474005"/>
            <a:ext cx="968991" cy="748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292EC95-D241-4834-A59D-5C7101A0C1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4DAAB0-95DB-4E72-93F3-BC9CCE4EB5DB}"/>
              </a:ext>
            </a:extLst>
          </p:cNvPr>
          <p:cNvSpPr txBox="1">
            <a:spLocks/>
          </p:cNvSpPr>
          <p:nvPr/>
        </p:nvSpPr>
        <p:spPr bwMode="auto">
          <a:xfrm>
            <a:off x="426946" y="382626"/>
            <a:ext cx="79550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Careful about polar BOND</a:t>
            </a:r>
            <a:b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versus polar MOLECULE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9B3E5-FFD4-4EA1-84F5-1BEB8FB16E77}"/>
              </a:ext>
            </a:extLst>
          </p:cNvPr>
          <p:cNvSpPr txBox="1"/>
          <p:nvPr/>
        </p:nvSpPr>
        <p:spPr>
          <a:xfrm>
            <a:off x="468125" y="1855136"/>
            <a:ext cx="3849135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talk about how the BOND dipoles do, or do not, cancel out due to the 3D VSEPR geometry of the molecule. </a:t>
            </a:r>
          </a:p>
          <a:p>
            <a:r>
              <a:rPr lang="en-US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NET dipole or not????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41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larity hand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08" y="1143000"/>
            <a:ext cx="733089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023167"/>
            <a:ext cx="33667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Polar bond AND </a:t>
            </a:r>
            <a:br>
              <a:rPr lang="en-US" dirty="0"/>
            </a:br>
            <a:r>
              <a:rPr lang="en-US" dirty="0"/>
              <a:t>Polar molecule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3005" y="4433085"/>
            <a:ext cx="151529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Polar bond and NON-polar molecule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755" y="3803176"/>
            <a:ext cx="2483004" cy="2627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460" y="3552642"/>
            <a:ext cx="2610681" cy="28776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7260" y="3474005"/>
            <a:ext cx="968991" cy="748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292EC95-D241-4834-A59D-5C7101A0C1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4DAAB0-95DB-4E72-93F3-BC9CCE4EB5DB}"/>
              </a:ext>
            </a:extLst>
          </p:cNvPr>
          <p:cNvSpPr txBox="1">
            <a:spLocks/>
          </p:cNvSpPr>
          <p:nvPr/>
        </p:nvSpPr>
        <p:spPr bwMode="auto">
          <a:xfrm>
            <a:off x="426946" y="382626"/>
            <a:ext cx="79550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Careful about polar BOND</a:t>
            </a:r>
            <a:b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versus polar MOLECULE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9B3E5-FFD4-4EA1-84F5-1BEB8FB16E77}"/>
              </a:ext>
            </a:extLst>
          </p:cNvPr>
          <p:cNvSpPr txBox="1"/>
          <p:nvPr/>
        </p:nvSpPr>
        <p:spPr>
          <a:xfrm>
            <a:off x="907227" y="2132497"/>
            <a:ext cx="33667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bond AND 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molecule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12AEE-F0D0-4863-A224-77145451700C}"/>
              </a:ext>
            </a:extLst>
          </p:cNvPr>
          <p:cNvSpPr txBox="1"/>
          <p:nvPr/>
        </p:nvSpPr>
        <p:spPr>
          <a:xfrm>
            <a:off x="907227" y="5117782"/>
            <a:ext cx="31320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bond and NON-polar molecule</a:t>
            </a:r>
          </a:p>
        </p:txBody>
      </p:sp>
    </p:spTree>
    <p:extLst>
      <p:ext uri="{BB962C8B-B14F-4D97-AF65-F5344CB8AC3E}">
        <p14:creationId xmlns:p14="http://schemas.microsoft.com/office/powerpoint/2010/main" val="11208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1000" y="1175196"/>
            <a:ext cx="11353800" cy="473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buSzPct val="100000"/>
            </a:pPr>
            <a:r>
              <a:rPr 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Polarity affects the intermolecular forces of attraction.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  <a:latin typeface="Arial" charset="0"/>
                <a:cs typeface="Arial" charset="0"/>
              </a:rPr>
              <a:t>Therefore, boiling points and solubility </a:t>
            </a:r>
          </a:p>
          <a:p>
            <a:pPr marL="1485900" lvl="2" indent="-571500">
              <a:spcBef>
                <a:spcPct val="20000"/>
              </a:spcBef>
              <a:buFontTx/>
              <a:buChar char="-"/>
            </a:pPr>
            <a:r>
              <a:rPr lang="en-US" sz="3600" b="0" dirty="0">
                <a:solidFill>
                  <a:schemeClr val="tx1"/>
                </a:solidFill>
                <a:latin typeface="Arial" charset="0"/>
                <a:cs typeface="Arial" charset="0"/>
              </a:rPr>
              <a:t>“Like dissolves like”</a:t>
            </a:r>
          </a:p>
          <a:p>
            <a:pPr marL="1485900" lvl="2" indent="-571500">
              <a:spcBef>
                <a:spcPct val="20000"/>
              </a:spcBef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“Things with similar polarity and IMFs are miscible.”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Non-bonding pairs affect molecular polarity, strong pull in its direction.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06598"/>
            <a:ext cx="967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Polarity of Molecules</a:t>
            </a:r>
          </a:p>
        </p:txBody>
      </p:sp>
    </p:spTree>
    <p:extLst>
      <p:ext uri="{BB962C8B-B14F-4D97-AF65-F5344CB8AC3E}">
        <p14:creationId xmlns:p14="http://schemas.microsoft.com/office/powerpoint/2010/main" val="28698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1000" y="1175196"/>
            <a:ext cx="9525000" cy="473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buSzPct val="100000"/>
            </a:pPr>
            <a:r>
              <a:rPr lang="en-US" sz="400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https://youtu.be/xlo2xTQmrKQ</a:t>
            </a:r>
            <a:r>
              <a:rPr 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06598"/>
            <a:ext cx="967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Presentation:</a:t>
            </a:r>
          </a:p>
        </p:txBody>
      </p:sp>
    </p:spTree>
    <p:extLst>
      <p:ext uri="{BB962C8B-B14F-4D97-AF65-F5344CB8AC3E}">
        <p14:creationId xmlns:p14="http://schemas.microsoft.com/office/powerpoint/2010/main" val="7133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879" y="-46193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solidFill>
                  <a:schemeClr val="tx1"/>
                </a:solidFill>
                <a:latin typeface="Impact" panose="020B0806030902050204" pitchFamily="34" charset="0"/>
              </a:rPr>
              <a:t>N22 – Bonding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599" y="4552265"/>
            <a:ext cx="10972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describe the importance of the VSEPR shape and presence of lone pairs on the polarity and behavior of molecules.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536244-313F-FE71-581F-E0CDBB1FA8A5}"/>
              </a:ext>
            </a:extLst>
          </p:cNvPr>
          <p:cNvSpPr txBox="1"/>
          <p:nvPr/>
        </p:nvSpPr>
        <p:spPr>
          <a:xfrm>
            <a:off x="609599" y="1600200"/>
            <a:ext cx="109727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reminders about: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VSEPR Shapes,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Effects of Lone Pairs, Polarity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3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10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>
            <a:fillRect/>
          </a:stretch>
        </p:blipFill>
        <p:spPr bwMode="auto">
          <a:xfrm>
            <a:off x="6356555" y="1263686"/>
            <a:ext cx="553762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133" y="1239105"/>
            <a:ext cx="5410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Repulsions help determine the shapes and bond angles in molecules.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 take the shapes they do to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the repulsive forces!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598"/>
            <a:ext cx="9677400" cy="762000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 Repulsions</a:t>
            </a:r>
          </a:p>
        </p:txBody>
      </p:sp>
    </p:spTree>
    <p:extLst>
      <p:ext uri="{BB962C8B-B14F-4D97-AF65-F5344CB8AC3E}">
        <p14:creationId xmlns:p14="http://schemas.microsoft.com/office/powerpoint/2010/main" val="375420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0_02_Figure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6"/>
          <a:stretch/>
        </p:blipFill>
        <p:spPr bwMode="auto">
          <a:xfrm>
            <a:off x="533401" y="1175196"/>
            <a:ext cx="1998214" cy="2389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598"/>
            <a:ext cx="9677400" cy="762000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MEMORIZE YOUR VSEPR!!!</a:t>
            </a:r>
          </a:p>
        </p:txBody>
      </p:sp>
      <p:pic>
        <p:nvPicPr>
          <p:cNvPr id="2" name="Picture 2" descr="10_02_FigureB.jpg">
            <a:extLst>
              <a:ext uri="{FF2B5EF4-FFF2-40B4-BE49-F238E27FC236}">
                <a16:creationId xmlns:a16="http://schemas.microsoft.com/office/drawing/2014/main" id="{5743B414-4D50-E071-E485-29E69C1064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0"/>
          <a:stretch/>
        </p:blipFill>
        <p:spPr bwMode="auto">
          <a:xfrm>
            <a:off x="2819265" y="1175196"/>
            <a:ext cx="1998214" cy="2389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F65276EE-54F4-DD2E-4B2D-F0AD41F57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8333" r="745" b="4787"/>
          <a:stretch>
            <a:fillRect/>
          </a:stretch>
        </p:blipFill>
        <p:spPr bwMode="auto">
          <a:xfrm>
            <a:off x="7469931" y="1366725"/>
            <a:ext cx="1574275" cy="22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BB7D52-DF94-D721-7674-7E438D0D2A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8" t="-3870" r="274" b="31689"/>
          <a:stretch/>
        </p:blipFill>
        <p:spPr bwMode="auto">
          <a:xfrm>
            <a:off x="9102595" y="1237634"/>
            <a:ext cx="2433054" cy="22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5CDE44-9181-7E1D-3818-AB5BBEE7D8B8}"/>
              </a:ext>
            </a:extLst>
          </p:cNvPr>
          <p:cNvSpPr/>
          <p:nvPr/>
        </p:nvSpPr>
        <p:spPr bwMode="auto">
          <a:xfrm>
            <a:off x="7374520" y="1175196"/>
            <a:ext cx="3846199" cy="23751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Picture 2" descr="10_02_FigureB.jpg">
            <a:extLst>
              <a:ext uri="{FF2B5EF4-FFF2-40B4-BE49-F238E27FC236}">
                <a16:creationId xmlns:a16="http://schemas.microsoft.com/office/drawing/2014/main" id="{9A4AABC8-A7B8-9F71-15AD-7E2EEA7692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0"/>
          <a:stretch/>
        </p:blipFill>
        <p:spPr bwMode="auto">
          <a:xfrm>
            <a:off x="5093536" y="1182958"/>
            <a:ext cx="2004927" cy="2381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FB234BA-A4DB-24A3-FD94-1A4D16F1A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r="40" b="22639"/>
          <a:stretch/>
        </p:blipFill>
        <p:spPr bwMode="auto">
          <a:xfrm>
            <a:off x="2286000" y="3921108"/>
            <a:ext cx="2538076" cy="2336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71A3AAD4-34B9-285A-9AC2-213A4134260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5" t="-1751" r="-4576" b="27599"/>
          <a:stretch/>
        </p:blipFill>
        <p:spPr bwMode="auto">
          <a:xfrm>
            <a:off x="8877883" y="3966046"/>
            <a:ext cx="2089055" cy="207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10_Pg429_UnFigure_3.jpg">
            <a:extLst>
              <a:ext uri="{FF2B5EF4-FFF2-40B4-BE49-F238E27FC236}">
                <a16:creationId xmlns:a16="http://schemas.microsoft.com/office/drawing/2014/main" id="{067BB9BD-1144-92A9-72F3-F40B2B8F999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27946"/>
          <a:stretch/>
        </p:blipFill>
        <p:spPr bwMode="auto">
          <a:xfrm>
            <a:off x="5242125" y="4011155"/>
            <a:ext cx="1951987" cy="167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10_Pg429_UnFigure_3.jpg">
            <a:extLst>
              <a:ext uri="{FF2B5EF4-FFF2-40B4-BE49-F238E27FC236}">
                <a16:creationId xmlns:a16="http://schemas.microsoft.com/office/drawing/2014/main" id="{49C1DDF7-CA25-F2D9-ECD7-BC34ECD208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4" t="5943" r="-320" b="5783"/>
          <a:stretch/>
        </p:blipFill>
        <p:spPr bwMode="auto">
          <a:xfrm>
            <a:off x="7215512" y="3921107"/>
            <a:ext cx="1486440" cy="220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6131D7-08A6-1E3E-F1FE-704DB9F8EE0B}"/>
              </a:ext>
            </a:extLst>
          </p:cNvPr>
          <p:cNvSpPr/>
          <p:nvPr/>
        </p:nvSpPr>
        <p:spPr bwMode="auto">
          <a:xfrm>
            <a:off x="5080019" y="3899778"/>
            <a:ext cx="5886919" cy="23580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7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832" y="22860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Arial" charset="0"/>
              </a:rPr>
              <a:t>The Effect of Lone Pairs</a:t>
            </a:r>
            <a:endParaRPr lang="en-US" sz="4400" u="sng" dirty="0">
              <a:effectLst/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998041"/>
            <a:ext cx="111252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 pair = “occupy more space”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Pushes the atoms out of the way </a:t>
            </a:r>
          </a:p>
          <a:p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affects the bond angles, making the bonding pair angles smaller than expected. </a:t>
            </a:r>
          </a:p>
          <a:p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sizes of repulsive force interactions:</a:t>
            </a:r>
            <a:endParaRPr lang="en-US" sz="1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Lowest: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Bonding Pair – Bonding Pair </a:t>
            </a:r>
          </a:p>
          <a:p>
            <a:pPr lvl="3"/>
            <a:r>
              <a:rPr 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Medium: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Lone Pair – Bonding Pair </a:t>
            </a:r>
          </a:p>
          <a:p>
            <a:pPr lvl="3"/>
            <a:r>
              <a:rPr 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Highest: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Lone Pair – Lone Pair</a:t>
            </a:r>
          </a:p>
        </p:txBody>
      </p:sp>
    </p:spTree>
    <p:extLst>
      <p:ext uri="{BB962C8B-B14F-4D97-AF65-F5344CB8AC3E}">
        <p14:creationId xmlns:p14="http://schemas.microsoft.com/office/powerpoint/2010/main" val="4167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>
          <a:xfrm>
            <a:off x="0" y="221226"/>
            <a:ext cx="11125200" cy="769441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Arial" charset="0"/>
              </a:rPr>
              <a:t>Bond Angle Distortion from Lone Pairs</a:t>
            </a:r>
            <a:endParaRPr lang="en-US" sz="4400" u="sng" dirty="0">
              <a:effectLst/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6083" name="Rectangle 1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/>
          </a:p>
        </p:txBody>
      </p:sp>
      <p:sp>
        <p:nvSpPr>
          <p:cNvPr id="46084" name="Picture 1" descr="10_Pg431_UnFigure_1.jpg"/>
          <p:cNvSpPr>
            <a:spLocks noChangeAspect="1"/>
          </p:cNvSpPr>
          <p:nvPr/>
        </p:nvSpPr>
        <p:spPr bwMode="auto">
          <a:xfrm>
            <a:off x="2120900" y="850900"/>
            <a:ext cx="79375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5" name="Picture 1" descr="10_Pg431_UnFigur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>
            <a:fillRect/>
          </a:stretch>
        </p:blipFill>
        <p:spPr bwMode="auto">
          <a:xfrm>
            <a:off x="702754" y="1050636"/>
            <a:ext cx="533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8C47B-7C4C-F4BD-806B-070F860A3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>
            <a:fillRect/>
          </a:stretch>
        </p:blipFill>
        <p:spPr bwMode="auto">
          <a:xfrm>
            <a:off x="6705600" y="1211893"/>
            <a:ext cx="4903567" cy="33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6C606-A506-495B-EC6C-945985D1F188}"/>
              </a:ext>
            </a:extLst>
          </p:cNvPr>
          <p:cNvSpPr txBox="1"/>
          <p:nvPr/>
        </p:nvSpPr>
        <p:spPr>
          <a:xfrm>
            <a:off x="3429000" y="488139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109.5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7786-175E-B13F-4291-AFAB521067A8}"/>
              </a:ext>
            </a:extLst>
          </p:cNvPr>
          <p:cNvSpPr txBox="1"/>
          <p:nvPr/>
        </p:nvSpPr>
        <p:spPr>
          <a:xfrm>
            <a:off x="9534636" y="479611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109.5</a:t>
            </a:r>
          </a:p>
        </p:txBody>
      </p:sp>
    </p:spTree>
    <p:extLst>
      <p:ext uri="{BB962C8B-B14F-4D97-AF65-F5344CB8AC3E}">
        <p14:creationId xmlns:p14="http://schemas.microsoft.com/office/powerpoint/2010/main" val="352030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iles.mtstatic.com/site_4334/52299/0?Expires=1547065913&amp;Signature=Ut38DRBtelmK2tz-rVrCWWu49L0eZYSJNE5I90jzQAQwjp55V946FJPZYQ-prdJYZnuh73N3Sl3VeRcEpqJFpKFkatkEfsdDAbOcjdSgz7DbAqHdrEr7u9kQIQv6RjHc06Cdb4rQxBXUGGv63ZvsF5-1YMJ4TTrFGeKAcMAgYx8_&amp;Key-Pair-Id=APKAJ5Y6AV4GI7A555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2"/>
          <a:stretch/>
        </p:blipFill>
        <p:spPr bwMode="auto">
          <a:xfrm>
            <a:off x="645123" y="2286000"/>
            <a:ext cx="1090175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BB34964-075E-4573-B814-2571F90F41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7BEE4B-106D-45B8-BC7E-07E1BD23E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6598"/>
            <a:ext cx="11506200" cy="139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Polarity of Molecules</a:t>
            </a:r>
          </a:p>
          <a:p>
            <a:pPr algn="l"/>
            <a:r>
              <a:rPr lang="en-US" sz="44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Sharing of electrons  is a spectrum!</a:t>
            </a:r>
          </a:p>
        </p:txBody>
      </p:sp>
    </p:spTree>
    <p:extLst>
      <p:ext uri="{BB962C8B-B14F-4D97-AF65-F5344CB8AC3E}">
        <p14:creationId xmlns:p14="http://schemas.microsoft.com/office/powerpoint/2010/main" val="148689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40" y="349141"/>
            <a:ext cx="9584059" cy="1143000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Three ways to diagram “dipoles”</a:t>
            </a:r>
            <a:br>
              <a:rPr lang="en-US" sz="4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96" y="1026203"/>
            <a:ext cx="3225891" cy="2906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AD5365-4B68-36F1-B5D2-4EF506E84AA8}"/>
              </a:ext>
            </a:extLst>
          </p:cNvPr>
          <p:cNvSpPr/>
          <p:nvPr/>
        </p:nvSpPr>
        <p:spPr bwMode="auto">
          <a:xfrm>
            <a:off x="6781800" y="1492141"/>
            <a:ext cx="3463204" cy="2097186"/>
          </a:xfrm>
          <a:prstGeom prst="rect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529" y="1614861"/>
            <a:ext cx="3165823" cy="1729026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53" y="3932548"/>
            <a:ext cx="3061036" cy="25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8D3FA15E-AF77-44F7-B125-DBA04EB30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2B892-AECE-829C-B89B-CB226FD656D1}"/>
              </a:ext>
            </a:extLst>
          </p:cNvPr>
          <p:cNvSpPr/>
          <p:nvPr/>
        </p:nvSpPr>
        <p:spPr bwMode="auto">
          <a:xfrm>
            <a:off x="1709683" y="1120609"/>
            <a:ext cx="3463204" cy="2576835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DDDD0-3128-6630-E954-521A55AA39B6}"/>
              </a:ext>
            </a:extLst>
          </p:cNvPr>
          <p:cNvSpPr/>
          <p:nvPr/>
        </p:nvSpPr>
        <p:spPr bwMode="auto">
          <a:xfrm>
            <a:off x="4364398" y="3917505"/>
            <a:ext cx="3463204" cy="25768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9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7999" y="45101"/>
            <a:ext cx="5196571" cy="22126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9" y="648770"/>
            <a:ext cx="4967972" cy="1143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Molecules become </a:t>
            </a:r>
            <a:b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>
                <a:solidFill>
                  <a:srgbClr val="33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when electrons </a:t>
            </a:r>
            <a:b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shared equally</a:t>
            </a:r>
          </a:p>
        </p:txBody>
      </p:sp>
      <p:pic>
        <p:nvPicPr>
          <p:cNvPr id="6" name="Picture 5" descr="polar covalent be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1"/>
          <a:stretch/>
        </p:blipFill>
        <p:spPr>
          <a:xfrm>
            <a:off x="3131118" y="2395440"/>
            <a:ext cx="8659409" cy="2703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34296"/>
            <a:ext cx="9186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black"/>
                </a:solidFill>
                <a:latin typeface="Calibri"/>
              </a:rPr>
              <a:t>HF is covalent but electrons </a:t>
            </a:r>
            <a:br>
              <a:rPr lang="en-US" sz="4000" b="0" dirty="0">
                <a:solidFill>
                  <a:prstClr val="black"/>
                </a:solidFill>
                <a:latin typeface="Calibri"/>
              </a:rPr>
            </a:br>
            <a:r>
              <a:rPr lang="en-US" sz="4000" b="0" dirty="0">
                <a:solidFill>
                  <a:prstClr val="black"/>
                </a:solidFill>
                <a:latin typeface="Calibri"/>
              </a:rPr>
              <a:t>are </a:t>
            </a:r>
            <a:r>
              <a:rPr lang="en-US" sz="4000" b="0" i="1" u="sng" dirty="0">
                <a:solidFill>
                  <a:prstClr val="black"/>
                </a:solidFill>
                <a:latin typeface="Calibri"/>
              </a:rPr>
              <a:t>not</a:t>
            </a:r>
            <a:r>
              <a:rPr lang="en-US" sz="4000" b="0" dirty="0">
                <a:solidFill>
                  <a:prstClr val="black"/>
                </a:solidFill>
                <a:latin typeface="Calibri"/>
              </a:rPr>
              <a:t> shared equally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503" y="349521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00B050"/>
                </a:solidFill>
                <a:latin typeface="Calibri"/>
              </a:rPr>
              <a:t>Example:</a:t>
            </a:r>
            <a:r>
              <a:rPr lang="en-US" sz="4000" dirty="0">
                <a:solidFill>
                  <a:srgbClr val="00B050"/>
                </a:solidFill>
                <a:latin typeface="Calibri"/>
              </a:rPr>
              <a:t>  </a:t>
            </a:r>
            <a:r>
              <a:rPr lang="en-US" sz="4000" b="0" dirty="0">
                <a:solidFill>
                  <a:prstClr val="black"/>
                </a:solidFill>
                <a:latin typeface="Calibri"/>
              </a:rPr>
              <a:t>HF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733220" y="4087378"/>
            <a:ext cx="274941" cy="523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5334000" y="4087379"/>
            <a:ext cx="274941" cy="52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186146"/>
            <a:ext cx="112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“partial positive”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4777" y="5186149"/>
            <a:ext cx="112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“partial negative”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1C51ABE-5647-4B27-B520-0DB9AEA55F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32D88-5DB0-2E53-DF9B-DD486C52FAF3}"/>
              </a:ext>
            </a:extLst>
          </p:cNvPr>
          <p:cNvSpPr txBox="1"/>
          <p:nvPr/>
        </p:nvSpPr>
        <p:spPr>
          <a:xfrm>
            <a:off x="369530" y="5396794"/>
            <a:ext cx="1128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REFRENCE POLAR BEARS AND PENGUINS IN YOUR FRQ ANSWERS! </a:t>
            </a:r>
          </a:p>
        </p:txBody>
      </p:sp>
    </p:spTree>
    <p:extLst>
      <p:ext uri="{BB962C8B-B14F-4D97-AF65-F5344CB8AC3E}">
        <p14:creationId xmlns:p14="http://schemas.microsoft.com/office/powerpoint/2010/main" val="8202934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481</Words>
  <Application>Microsoft Office PowerPoint</Application>
  <PresentationFormat>Widescreen</PresentationFormat>
  <Paragraphs>74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Impact</vt:lpstr>
      <vt:lpstr>Times</vt:lpstr>
      <vt:lpstr>Default Design</vt:lpstr>
      <vt:lpstr>1_Default Design</vt:lpstr>
      <vt:lpstr>N22 – Bonding</vt:lpstr>
      <vt:lpstr>N22 – Bonding</vt:lpstr>
      <vt:lpstr>Electron Repulsions</vt:lpstr>
      <vt:lpstr>MEMORIZE YOUR VSEPR!!!</vt:lpstr>
      <vt:lpstr>The Effect of Lone Pairs</vt:lpstr>
      <vt:lpstr>Bond Angle Distortion from Lone Pairs</vt:lpstr>
      <vt:lpstr>PowerPoint Presentation</vt:lpstr>
      <vt:lpstr>Three ways to diagram “dipoles” </vt:lpstr>
      <vt:lpstr>Molecules become  POLAR when electrons  are not shared equally</vt:lpstr>
      <vt:lpstr>Symmetry…the pole destroyer!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133</cp:revision>
  <dcterms:created xsi:type="dcterms:W3CDTF">2006-05-22T16:05:33Z</dcterms:created>
  <dcterms:modified xsi:type="dcterms:W3CDTF">2024-06-06T21:26:59Z</dcterms:modified>
</cp:coreProperties>
</file>