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25"/>
  </p:notesMasterIdLst>
  <p:handoutMasterIdLst>
    <p:handoutMasterId r:id="rId26"/>
  </p:handoutMasterIdLst>
  <p:sldIdLst>
    <p:sldId id="279" r:id="rId4"/>
    <p:sldId id="273" r:id="rId5"/>
    <p:sldId id="283" r:id="rId6"/>
    <p:sldId id="257" r:id="rId7"/>
    <p:sldId id="281" r:id="rId8"/>
    <p:sldId id="274" r:id="rId9"/>
    <p:sldId id="276" r:id="rId10"/>
    <p:sldId id="277" r:id="rId11"/>
    <p:sldId id="268" r:id="rId12"/>
    <p:sldId id="258" r:id="rId13"/>
    <p:sldId id="259" r:id="rId14"/>
    <p:sldId id="260" r:id="rId15"/>
    <p:sldId id="261" r:id="rId16"/>
    <p:sldId id="262" r:id="rId17"/>
    <p:sldId id="263" r:id="rId18"/>
    <p:sldId id="275" r:id="rId19"/>
    <p:sldId id="266" r:id="rId20"/>
    <p:sldId id="267" r:id="rId21"/>
    <p:sldId id="272" r:id="rId22"/>
    <p:sldId id="278" r:id="rId23"/>
    <p:sldId id="280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DDDDDD"/>
    <a:srgbClr val="5F5F5F"/>
    <a:srgbClr val="C0C0C0"/>
    <a:srgbClr val="660033"/>
    <a:srgbClr val="663300"/>
    <a:srgbClr val="333333"/>
    <a:srgbClr val="9966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5"/>
    <p:restoredTop sz="94586"/>
  </p:normalViewPr>
  <p:slideViewPr>
    <p:cSldViewPr>
      <p:cViewPr varScale="1">
        <p:scale>
          <a:sx n="64" d="100"/>
          <a:sy n="64" d="100"/>
        </p:scale>
        <p:origin x="52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12CC-BC7C-43E5-B4FB-EFB08D9D4C40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E5EDB-5D17-416F-8C9A-9CFAED82F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8FB-75E7-A048-A519-3E47AD3F73BD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45F6-B95A-7B49-9EA2-6D3DCE2C4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34FCE-B7D2-4590-945B-8AE8E94F5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3C6B-4F97-48B5-8EF8-94CDBC8EE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3557B-ED37-45A4-8813-F4C7CE18A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BE6F8-0A26-43D3-90F4-374679FE9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7E26C-4097-4577-8F2D-B5BECE3F4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CD5DA-227F-4A4C-A357-91AA0735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B0048-07D2-4FEB-A55F-7290B2527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1D7C8-7DE7-4841-96D9-6777C4451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E3808-C5CF-4B39-B62F-242FA9AFF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9773A-30BD-437D-8B3C-4E0E73D429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00796-B78D-4EF1-B515-711FD0418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F45A-53C2-4729-AC17-F2D6101BF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E22FB-A69B-427E-83D8-612D05AB8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19C5-17F9-4B11-A482-C6F3FC52A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80264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58E1-7495-4949-94A3-8B0E1E510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A122F6A-9311-42DB-B652-17C1CF7F5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2E242-B524-4390-90F4-055D06527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6CFA3-653A-4DFE-BDE6-036622170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22E4-E95B-4F17-B0BE-145AFA8B4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AE9A-D3DB-4BC7-9936-A202AF905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853C-C783-48FA-8E58-077E0B00A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C24D-5055-4232-A179-3D2AA446D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3DB9C-B8C9-49E4-9DAE-D42957E74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440A-6F65-4C4E-9911-C0B4BB2C2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0620-1FCE-4B4D-84FC-F5DF05D09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8CC9-0D71-4B6B-8E62-2CE911AF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58F7-642C-4337-B7E6-735C3D0A7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1D9F5-4E94-43DF-9FE4-BA95164C4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DEF40A4-7C53-4B84-8FE8-11FFEBF5D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F8A3-DA88-4626-B1BE-084A3E9A8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913B-B12B-4B94-8F76-80AD1DCBA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08C9-B745-46F6-B50A-B6964D413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F847B-A609-4349-BC2D-C80E4A417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BE0-91E8-4C78-8480-FA9437424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C612A-07F5-4AE0-9410-0969B6CBA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6443F24C-5D44-4734-87BD-F0F0E00597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0CF1131-2737-41E5-84E9-A3FB7F97FC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3ED6671E-1201-4F2C-99BF-7F851CA995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p9wnazGp9I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HXViZTxLXo" TargetMode="External"/><Relationship Id="rId2" Type="http://schemas.openxmlformats.org/officeDocument/2006/relationships/hyperlink" Target="https://youtu.be/9p9wnazGp9I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0" y="1530856"/>
            <a:ext cx="8778240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N23 – Bonding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25630" y="3235404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Hybridization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99F6A-E1AC-75A7-7DD5-697A39DB86FB}"/>
              </a:ext>
            </a:extLst>
          </p:cNvPr>
          <p:cNvSpPr txBox="1"/>
          <p:nvPr/>
        </p:nvSpPr>
        <p:spPr>
          <a:xfrm>
            <a:off x="381000" y="6073170"/>
            <a:ext cx="9739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https://youtu.be/9p9wnazGp9I</a:t>
            </a:r>
            <a:r>
              <a:rPr lang="en-US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395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322855"/>
            <a:ext cx="11277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think about how covalent bonds share electrons, and about the electron configurations of the atoms involved.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399" y="5043954"/>
            <a:ext cx="1086750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Methane is a simple natural gas. Its molecule has a 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atom at the center with four hydrogen atoms covalently bonded around it.</a:t>
            </a:r>
          </a:p>
          <a:p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92518"/>
            <a:ext cx="10515600" cy="1018055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Proof Exists for Hybridization?</a:t>
            </a:r>
            <a:endParaRPr lang="en-US" sz="36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399" y="3227855"/>
            <a:ext cx="59463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look at a molecule of methane, CH</a:t>
            </a:r>
            <a:r>
              <a:rPr lang="en-US" sz="32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2" descr="CH4 (@CH420383461)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346" y="2713537"/>
            <a:ext cx="2105854" cy="210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arb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8564" y="1751694"/>
            <a:ext cx="5609072" cy="2804536"/>
          </a:xfrm>
          <a:prstGeom prst="rect">
            <a:avLst/>
          </a:prstGeom>
          <a:noFill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05509" y="1087610"/>
            <a:ext cx="11000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expected orbital diagram notation of carbon in its ground state?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5392469"/>
            <a:ext cx="111289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unpaired electrons does this </a:t>
            </a:r>
          </a:p>
          <a:p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atom have available for bonding?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335996" y="4480936"/>
            <a:ext cx="75200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see a problem with this?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44475"/>
            <a:ext cx="108966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ground state configuration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2004030"/>
            <a:ext cx="614700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that carbon only has </a:t>
            </a:r>
            <a:r>
              <a:rPr lang="en-US" sz="3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electrons available for bonding. That is not enough!</a:t>
            </a:r>
          </a:p>
        </p:txBody>
      </p:sp>
      <p:pic>
        <p:nvPicPr>
          <p:cNvPr id="7171" name="Picture 3" descr="animation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9918" y="1481425"/>
            <a:ext cx="5229740" cy="2614870"/>
          </a:xfrm>
          <a:prstGeom prst="rect">
            <a:avLst/>
          </a:prstGeo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917597" y="4571245"/>
            <a:ext cx="835680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carbon overcome this problem so that it may form four bonds????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Carbon’s bonding problem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1250950"/>
            <a:ext cx="533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thought that chemists had was that carbon promotes one of its </a:t>
            </a:r>
            <a:r>
              <a:rPr lang="en-US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electrons…</a:t>
            </a:r>
          </a:p>
        </p:txBody>
      </p:sp>
      <p:pic>
        <p:nvPicPr>
          <p:cNvPr id="8195" name="Picture 3" descr="animation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0894" y="1084710"/>
            <a:ext cx="5089526" cy="2544763"/>
          </a:xfrm>
          <a:prstGeom prst="rect">
            <a:avLst/>
          </a:prstGeom>
          <a:noFill/>
        </p:spPr>
      </p:pic>
      <p:pic>
        <p:nvPicPr>
          <p:cNvPr id="8196" name="Picture 4" descr="animation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733800"/>
            <a:ext cx="5029200" cy="251460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384471" y="3537503"/>
            <a:ext cx="55022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…to the empty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orbital.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ground state configuration</a:t>
            </a:r>
            <a:endParaRPr lang="en-US" sz="4400" u="sng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115884"/>
            <a:ext cx="6858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quickly recognized a problem with such 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arrangement…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19814" y="3141738"/>
            <a:ext cx="5791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would result in 3 of the carbon-hydrogen bonds involving an electron pair made up of carbon 2p electron combined with a hydrogen 1s electron. 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But…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784573"/>
            <a:ext cx="5653814" cy="285706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10744200" y="931432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635264" y="931432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524921" y="931432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15200" y="931432"/>
            <a:ext cx="1062763" cy="2649968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162800" y="3815995"/>
            <a:ext cx="473941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of the carbon-hydrogen bonds would be a carbon 2s electron combined with a hydrogen 1s electron…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2" grpId="0" animBg="1"/>
      <p:bldP spid="8" grpId="0" animBg="1"/>
      <p:bldP spid="9" grpId="0" animBg="1"/>
      <p:bldP spid="10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62887" y="1091745"/>
            <a:ext cx="1126622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would mean that three of the bonds in a methane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 would be identical, because they would involve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 pairs of equal energy.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40814" y="5701680"/>
            <a:ext cx="69413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what about the fourth bond…?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would mean…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2" descr="CH4 (@CH420383461)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42" y="2459722"/>
            <a:ext cx="3075658" cy="307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4" y="2932882"/>
            <a:ext cx="5653814" cy="28570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5513865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04929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94586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84865" y="2924999"/>
            <a:ext cx="1062763" cy="2649968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303544" y="388620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102018" y="388620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5400000">
            <a:off x="8714643" y="454772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 rot="5400000">
            <a:off x="8694453" y="3250038"/>
            <a:ext cx="678656" cy="1524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58785" y="1091745"/>
            <a:ext cx="111249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one of the bonds, the carbon 2s and hydrogen 1s bond would have slightly less energy and different bond length than the other three bonds.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78336" y="5663642"/>
            <a:ext cx="741562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WE DON’T SEE THAT!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would mean…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2" descr="CH4 (@CH420383461)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42" y="2459722"/>
            <a:ext cx="3075658" cy="307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4" y="2932882"/>
            <a:ext cx="5653814" cy="28570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5513865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04929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94586" y="2924999"/>
            <a:ext cx="956536" cy="2268968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84865" y="2924999"/>
            <a:ext cx="1062763" cy="2649968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303544" y="388620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102018" y="388620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5400000">
            <a:off x="8714643" y="4547720"/>
            <a:ext cx="678656" cy="1927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 rot="5400000">
            <a:off x="8694453" y="3250038"/>
            <a:ext cx="678656" cy="1524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12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73196" y="3700801"/>
            <a:ext cx="92368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Chemists have proposed an explanation – they call it</a:t>
            </a:r>
          </a:p>
          <a:p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5096" y="5112511"/>
            <a:ext cx="11275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combining of two or more orbitals of nearly equal energy within the same atom into orbitals of equal energy.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92914" y="1116987"/>
            <a:ext cx="758428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Measurements show that  all four bonds in methane are equal. So the “promotion” idea doesn’t work. </a:t>
            </a:r>
          </a:p>
          <a:p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a new theory!</a:t>
            </a:r>
            <a:endParaRPr lang="en-US" sz="2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bonds are equal!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2" descr="CH4 (@CH420383461)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42" y="576902"/>
            <a:ext cx="3075658" cy="307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10255144" y="2003380"/>
            <a:ext cx="678656" cy="19278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053618" y="2003380"/>
            <a:ext cx="678656" cy="19278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5400000">
            <a:off x="9666243" y="2664900"/>
            <a:ext cx="678656" cy="19278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rot="5400000">
            <a:off x="9646053" y="1367218"/>
            <a:ext cx="678656" cy="152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31959" y="1059845"/>
            <a:ext cx="1044228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case of methane, they call the hybridization </a:t>
            </a:r>
          </a:p>
          <a:p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3200" i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meaning that an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 is combined with three</a:t>
            </a:r>
          </a:p>
          <a:p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orbitals to create four equal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orbitals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1959" y="3003320"/>
            <a:ext cx="102451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new orbitals have slightly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 than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orbital…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8471" y="4454353"/>
            <a:ext cx="96011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and slightly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 than the </a:t>
            </a: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orbitals.</a:t>
            </a:r>
          </a:p>
          <a:p>
            <a:endParaRPr lang="en-US" sz="3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Orbitals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7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19577"/>
              </p:ext>
            </p:extLst>
          </p:nvPr>
        </p:nvGraphicFramePr>
        <p:xfrm>
          <a:off x="914400" y="1385887"/>
          <a:ext cx="10286999" cy="3169920"/>
        </p:xfrm>
        <a:graphic>
          <a:graphicData uri="http://schemas.openxmlformats.org/drawingml/2006/table">
            <a:tbl>
              <a:tblPr/>
              <a:tblGrid>
                <a:gridCol w="4158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1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Structure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(electronic geometry)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Hybridization </a:t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“A”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Planar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  <a:r>
                        <a:rPr kumimoji="0" lang="en-US" sz="24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Tetrahedral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sp</a:t>
                      </a:r>
                      <a:r>
                        <a:rPr kumimoji="0" lang="en-US" sz="24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kumimoji="0" lang="en-US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Trigonal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bipyramidal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??</a:t>
                      </a:r>
                      <a:endParaRPr kumimoji="0" lang="en-US" sz="2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E, AX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kumimoji="0" lang="en-US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Octahedral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??</a:t>
                      </a:r>
                      <a:endParaRPr kumimoji="0" lang="en-US" sz="2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3886201" y="4738687"/>
            <a:ext cx="3152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central atom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3886200" y="5195886"/>
            <a:ext cx="429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 =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atoms bonded to A</a:t>
            </a: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3886200" y="5881687"/>
            <a:ext cx="6229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 = nonbonding electron pairs on A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 and Molecular Geometry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34589" y="1211971"/>
            <a:ext cx="8778240" cy="130294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N23 – Bonding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09600" y="4419600"/>
            <a:ext cx="10972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describe what hybridization is, and how it helps to account for experimentally determined bond angles and lengths.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E3E161-910F-500F-AB59-209A0014FE69}"/>
              </a:ext>
            </a:extLst>
          </p:cNvPr>
          <p:cNvSpPr txBox="1"/>
          <p:nvPr/>
        </p:nvSpPr>
        <p:spPr>
          <a:xfrm>
            <a:off x="637309" y="2590800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Hybridization</a:t>
            </a:r>
          </a:p>
        </p:txBody>
      </p:sp>
    </p:spTree>
    <p:extLst>
      <p:ext uri="{BB962C8B-B14F-4D97-AF65-F5344CB8AC3E}">
        <p14:creationId xmlns:p14="http://schemas.microsoft.com/office/powerpoint/2010/main" val="875900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d-orbitals Hybridize?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04800" y="1006475"/>
            <a:ext cx="11125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used to think so, but don’t think so anymore.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chart has d-hybridization listed. AP will avoid asking any questions that would involve it just to be safe. In class we might ask.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what theory do they think happens instead????</a:t>
            </a: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“Molecular Orbital Theory”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complicated. And hard. College level stuff. We barely dip our toe into it. </a:t>
            </a:r>
          </a:p>
        </p:txBody>
      </p:sp>
    </p:spTree>
    <p:extLst>
      <p:ext uri="{BB962C8B-B14F-4D97-AF65-F5344CB8AC3E}">
        <p14:creationId xmlns:p14="http://schemas.microsoft.com/office/powerpoint/2010/main" val="269580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04800" y="1006475"/>
            <a:ext cx="11125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https://youtu.be/9p9wnazGp9I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0467B2-CB8D-4EC9-8007-D836AB5F3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70" y="3538832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someone else’s presentation – they have some nice computer graphics that I don’t have the ability to make </a:t>
            </a:r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4676706-C5D1-4065-9042-334A5CD31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70" y="4300832"/>
            <a:ext cx="11125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https://youtu.be/vHXViZTxLXo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55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28600" y="206598"/>
            <a:ext cx="1097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4400" b="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blending of orbitals</a:t>
            </a:r>
          </a:p>
        </p:txBody>
      </p:sp>
      <p:sp>
        <p:nvSpPr>
          <p:cNvPr id="29" name="Frame 2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4574152"/>
            <a:ext cx="1082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combining of two or more orbitals of nearby equal energy within the same atom into orbitals of equal energy. 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B857FCF-B413-42AD-8524-ED125E754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29" y="3731387"/>
            <a:ext cx="231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Poodle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247E8E27-DAA1-4FB3-86D8-A6473EFEB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2068" y="3731387"/>
            <a:ext cx="609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27966C3-B38E-46C3-9FAC-8ACDCCAAE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6339" y="3731387"/>
            <a:ext cx="2933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Labrador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55B0184-D4FB-4467-8774-E69F2DAAB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668" y="3731387"/>
            <a:ext cx="609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pic>
        <p:nvPicPr>
          <p:cNvPr id="14" name="Picture 4" descr="Image result for labrador">
            <a:extLst>
              <a:ext uri="{FF2B5EF4-FFF2-40B4-BE49-F238E27FC236}">
                <a16:creationId xmlns:a16="http://schemas.microsoft.com/office/drawing/2014/main" id="{0A42A565-DABD-4126-9271-E5288F0AD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523" y="1158921"/>
            <a:ext cx="3790677" cy="252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5">
            <a:extLst>
              <a:ext uri="{FF2B5EF4-FFF2-40B4-BE49-F238E27FC236}">
                <a16:creationId xmlns:a16="http://schemas.microsoft.com/office/drawing/2014/main" id="{27185B34-05CA-4D0E-B478-1A84CE792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731387"/>
            <a:ext cx="3965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Labradoodle</a:t>
            </a:r>
          </a:p>
        </p:txBody>
      </p:sp>
      <p:pic>
        <p:nvPicPr>
          <p:cNvPr id="17" name="Picture 6" descr="Image result for labradoodle">
            <a:extLst>
              <a:ext uri="{FF2B5EF4-FFF2-40B4-BE49-F238E27FC236}">
                <a16:creationId xmlns:a16="http://schemas.microsoft.com/office/drawing/2014/main" id="{97CE4EBD-8866-4961-AD2E-E6F05A249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312" y="1066800"/>
            <a:ext cx="1770488" cy="26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177B_standard-poodle">
            <a:extLst>
              <a:ext uri="{FF2B5EF4-FFF2-40B4-BE49-F238E27FC236}">
                <a16:creationId xmlns:a16="http://schemas.microsoft.com/office/drawing/2014/main" id="{7BD53CAC-959C-4786-9C7E-924CA5DED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007" y="1381407"/>
            <a:ext cx="2352393" cy="23523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76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28600" y="206598"/>
            <a:ext cx="1097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4400" b="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blending of orbitals</a:t>
            </a:r>
          </a:p>
        </p:txBody>
      </p:sp>
      <p:sp>
        <p:nvSpPr>
          <p:cNvPr id="29" name="Frame 2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4574152"/>
            <a:ext cx="1082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combining of two or more orbitals of nearby equal energy within the same atom into orbitals of equal energy. 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B857FCF-B413-42AD-8524-ED125E754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29" y="3731387"/>
            <a:ext cx="231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Poodle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247E8E27-DAA1-4FB3-86D8-A6473EFEB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2068" y="3731387"/>
            <a:ext cx="609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27966C3-B38E-46C3-9FAC-8ACDCCAAE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6339" y="3731387"/>
            <a:ext cx="2933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Labrador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55B0184-D4FB-4467-8774-E69F2DAAB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668" y="3731387"/>
            <a:ext cx="609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3" name="Text Box 25">
            <a:extLst>
              <a:ext uri="{FF2B5EF4-FFF2-40B4-BE49-F238E27FC236}">
                <a16:creationId xmlns:a16="http://schemas.microsoft.com/office/drawing/2014/main" id="{6B844C83-8D8B-4F89-88B6-81972270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972" y="3731387"/>
            <a:ext cx="3965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Labradoodle</a:t>
            </a:r>
          </a:p>
        </p:txBody>
      </p:sp>
      <p:pic>
        <p:nvPicPr>
          <p:cNvPr id="14" name="Picture 4" descr="Image result for labrador">
            <a:extLst>
              <a:ext uri="{FF2B5EF4-FFF2-40B4-BE49-F238E27FC236}">
                <a16:creationId xmlns:a16="http://schemas.microsoft.com/office/drawing/2014/main" id="{0A42A565-DABD-4126-9271-E5288F0AD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523" y="1158921"/>
            <a:ext cx="3790677" cy="252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Image result for labradoodle">
            <a:extLst>
              <a:ext uri="{FF2B5EF4-FFF2-40B4-BE49-F238E27FC236}">
                <a16:creationId xmlns:a16="http://schemas.microsoft.com/office/drawing/2014/main" id="{750DCE2C-209F-4185-87D9-6D6DBD851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312" y="1066800"/>
            <a:ext cx="1770488" cy="26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5">
            <a:extLst>
              <a:ext uri="{FF2B5EF4-FFF2-40B4-BE49-F238E27FC236}">
                <a16:creationId xmlns:a16="http://schemas.microsoft.com/office/drawing/2014/main" id="{27185B34-05CA-4D0E-B478-1A84CE792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731387"/>
            <a:ext cx="3965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Labradoodle</a:t>
            </a:r>
          </a:p>
        </p:txBody>
      </p:sp>
      <p:pic>
        <p:nvPicPr>
          <p:cNvPr id="17" name="Picture 6" descr="Image result for labradoodle">
            <a:extLst>
              <a:ext uri="{FF2B5EF4-FFF2-40B4-BE49-F238E27FC236}">
                <a16:creationId xmlns:a16="http://schemas.microsoft.com/office/drawing/2014/main" id="{97CE4EBD-8866-4961-AD2E-E6F05A249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312" y="1066800"/>
            <a:ext cx="1770488" cy="26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177B_standard-poodle">
            <a:extLst>
              <a:ext uri="{FF2B5EF4-FFF2-40B4-BE49-F238E27FC236}">
                <a16:creationId xmlns:a16="http://schemas.microsoft.com/office/drawing/2014/main" id="{7BD53CAC-959C-4786-9C7E-924CA5DED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007" y="1381407"/>
            <a:ext cx="2352393" cy="2352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28600" y="206598"/>
            <a:ext cx="1097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4400" b="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blending of orbitals</a:t>
            </a:r>
          </a:p>
        </p:txBody>
      </p:sp>
      <p:sp>
        <p:nvSpPr>
          <p:cNvPr id="29" name="Frame 2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4574152"/>
            <a:ext cx="1082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Hybridization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combining of two or more orbitals of nearby equal energy within the same atom into orbitals of equal energy. 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B857FCF-B413-42AD-8524-ED125E754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29" y="3731387"/>
            <a:ext cx="231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Poodle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247E8E27-DAA1-4FB3-86D8-A6473EFEB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2068" y="3731387"/>
            <a:ext cx="6093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27966C3-B38E-46C3-9FAC-8ACDCCAAE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6339" y="3731387"/>
            <a:ext cx="2933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Labrador</a:t>
            </a:r>
          </a:p>
        </p:txBody>
      </p:sp>
      <p:pic>
        <p:nvPicPr>
          <p:cNvPr id="14" name="Picture 4" descr="Image result for labrador">
            <a:extLst>
              <a:ext uri="{FF2B5EF4-FFF2-40B4-BE49-F238E27FC236}">
                <a16:creationId xmlns:a16="http://schemas.microsoft.com/office/drawing/2014/main" id="{0A42A565-DABD-4126-9271-E5288F0AD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523" y="1158921"/>
            <a:ext cx="3790677" cy="252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177B_standard-poodle">
            <a:extLst>
              <a:ext uri="{FF2B5EF4-FFF2-40B4-BE49-F238E27FC236}">
                <a16:creationId xmlns:a16="http://schemas.microsoft.com/office/drawing/2014/main" id="{7BD53CAC-959C-4786-9C7E-924CA5DED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007" y="1381407"/>
            <a:ext cx="2352393" cy="2352393"/>
          </a:xfrm>
          <a:prstGeom prst="rect">
            <a:avLst/>
          </a:prstGeom>
          <a:noFill/>
        </p:spPr>
      </p:pic>
      <p:sp>
        <p:nvSpPr>
          <p:cNvPr id="2" name="Text Box 25">
            <a:extLst>
              <a:ext uri="{FF2B5EF4-FFF2-40B4-BE49-F238E27FC236}">
                <a16:creationId xmlns:a16="http://schemas.microsoft.com/office/drawing/2014/main" id="{24AD9A00-AEAC-5569-DD36-1226A0C1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904" y="3759801"/>
            <a:ext cx="3965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Labradoodle</a:t>
            </a:r>
          </a:p>
        </p:txBody>
      </p:sp>
      <p:pic>
        <p:nvPicPr>
          <p:cNvPr id="3" name="Picture 6" descr="Image result for labradoodle">
            <a:extLst>
              <a:ext uri="{FF2B5EF4-FFF2-40B4-BE49-F238E27FC236}">
                <a16:creationId xmlns:a16="http://schemas.microsoft.com/office/drawing/2014/main" id="{BF4B082C-8B11-A3F5-35E0-C51775B54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44" y="1095214"/>
            <a:ext cx="1770488" cy="26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5">
            <a:extLst>
              <a:ext uri="{FF2B5EF4-FFF2-40B4-BE49-F238E27FC236}">
                <a16:creationId xmlns:a16="http://schemas.microsoft.com/office/drawing/2014/main" id="{705F9586-0838-C081-9372-0BBE7827C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32" y="3759801"/>
            <a:ext cx="3965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Labradoodle</a:t>
            </a:r>
          </a:p>
        </p:txBody>
      </p:sp>
      <p:pic>
        <p:nvPicPr>
          <p:cNvPr id="5" name="Picture 6" descr="Image result for labradoodle">
            <a:extLst>
              <a:ext uri="{FF2B5EF4-FFF2-40B4-BE49-F238E27FC236}">
                <a16:creationId xmlns:a16="http://schemas.microsoft.com/office/drawing/2014/main" id="{D3F1B65E-47E9-E22C-7D87-9B2843FC2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44" y="1095214"/>
            <a:ext cx="1770488" cy="26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54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28600" y="206598"/>
            <a:ext cx="1097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Hybridization</a:t>
            </a:r>
            <a:endParaRPr lang="en-US" sz="4400" b="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rame 2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7329" y="1066800"/>
            <a:ext cx="1082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s orbital and a p orbital turn into two new orbitals with slightly different shapes, the new orbitals have combined s and p character.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942" y="3341870"/>
            <a:ext cx="1122058" cy="12009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568235"/>
            <a:ext cx="2362625" cy="10705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17020" y="3701149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Hybridize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6530" y="3356676"/>
            <a:ext cx="2179744" cy="211066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>
            <a:off x="2251487" y="4215133"/>
            <a:ext cx="1980775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313710" y="3390476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Overlap to look like this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525561" y="4329144"/>
            <a:ext cx="1980775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5095" y="3390476"/>
            <a:ext cx="3004675" cy="17835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99710" y="5334000"/>
            <a:ext cx="3260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TWO </a:t>
            </a:r>
            <a:b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orbitals! </a:t>
            </a:r>
            <a:b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 p orbital. </a:t>
            </a:r>
          </a:p>
        </p:txBody>
      </p:sp>
    </p:spTree>
    <p:extLst>
      <p:ext uri="{BB962C8B-B14F-4D97-AF65-F5344CB8AC3E}">
        <p14:creationId xmlns:p14="http://schemas.microsoft.com/office/powerpoint/2010/main" val="383746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 Orbitals</a:t>
            </a:r>
          </a:p>
        </p:txBody>
      </p:sp>
      <p:pic>
        <p:nvPicPr>
          <p:cNvPr id="6" name="Picture 4" descr="sp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69118"/>
            <a:ext cx="9195144" cy="4587391"/>
          </a:xfrm>
          <a:prstGeom prst="rect">
            <a:avLst/>
          </a:prstGeom>
          <a:noFill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096000" y="452967"/>
            <a:ext cx="598714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other types of hybrid orbitals. Depends on which ones are combining!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3657600"/>
            <a:ext cx="1143000" cy="1905000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105400" y="4495799"/>
            <a:ext cx="2438400" cy="762001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866977" y="4134415"/>
            <a:ext cx="29086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an s and p combine. You have 2 leftover p orbitals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CE5E80-FFFA-49CB-A140-3B498719EB07}"/>
              </a:ext>
            </a:extLst>
          </p:cNvPr>
          <p:cNvSpPr/>
          <p:nvPr/>
        </p:nvSpPr>
        <p:spPr bwMode="auto">
          <a:xfrm>
            <a:off x="838200" y="2133600"/>
            <a:ext cx="381000" cy="914400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5CB548-53F3-4D87-9DEC-3406020E0E66}"/>
              </a:ext>
            </a:extLst>
          </p:cNvPr>
          <p:cNvSpPr/>
          <p:nvPr/>
        </p:nvSpPr>
        <p:spPr bwMode="auto">
          <a:xfrm>
            <a:off x="1028700" y="3669889"/>
            <a:ext cx="1104900" cy="1904999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B94A9B-BD57-4146-B584-A49FFD20CADA}"/>
              </a:ext>
            </a:extLst>
          </p:cNvPr>
          <p:cNvSpPr/>
          <p:nvPr/>
        </p:nvSpPr>
        <p:spPr bwMode="auto">
          <a:xfrm>
            <a:off x="5105400" y="4495799"/>
            <a:ext cx="2438400" cy="762001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8DC99C-71DA-413C-B71D-23EB85BECF9A}"/>
              </a:ext>
            </a:extLst>
          </p:cNvPr>
          <p:cNvSpPr/>
          <p:nvPr/>
        </p:nvSpPr>
        <p:spPr bwMode="auto">
          <a:xfrm>
            <a:off x="4767416" y="2640667"/>
            <a:ext cx="1328584" cy="317262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00787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1108087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</a:p>
        </p:txBody>
      </p:sp>
      <p:pic>
        <p:nvPicPr>
          <p:cNvPr id="3" name="Picture 2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E1171415-8B09-49CE-6F2A-450E82EF7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655838" y="2087710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4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/>
      <p:bldP spid="9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4400" u="sng" kern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 Orbitals</a:t>
            </a:r>
          </a:p>
        </p:txBody>
      </p:sp>
      <p:pic>
        <p:nvPicPr>
          <p:cNvPr id="16" name="Picture 3" descr="sp2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687" y="1426055"/>
            <a:ext cx="8749666" cy="4365145"/>
          </a:xfrm>
          <a:prstGeom prst="rect">
            <a:avLst/>
          </a:prstGeom>
          <a:noFill/>
        </p:spPr>
      </p:pic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096000" y="452967"/>
            <a:ext cx="598714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There are other types of hybrid orbitals. Depends on which ones are combining!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866976" y="4134415"/>
            <a:ext cx="332502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28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an s and 2 p orbitals combine. You have 1 leftover p orbital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3608627"/>
            <a:ext cx="2286000" cy="1725373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0520" y="4267200"/>
            <a:ext cx="3310480" cy="762001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5FF65-05F8-4432-83CD-BA304FD254E8}"/>
              </a:ext>
            </a:extLst>
          </p:cNvPr>
          <p:cNvSpPr/>
          <p:nvPr/>
        </p:nvSpPr>
        <p:spPr bwMode="auto">
          <a:xfrm>
            <a:off x="609600" y="2133600"/>
            <a:ext cx="668580" cy="870106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86B977-8E74-47CE-9692-B6277485E9DA}"/>
              </a:ext>
            </a:extLst>
          </p:cNvPr>
          <p:cNvSpPr/>
          <p:nvPr/>
        </p:nvSpPr>
        <p:spPr bwMode="auto">
          <a:xfrm>
            <a:off x="781560" y="3593690"/>
            <a:ext cx="2286000" cy="1740309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A9424-7A9C-48F6-91D4-03B2602B5CBB}"/>
              </a:ext>
            </a:extLst>
          </p:cNvPr>
          <p:cNvSpPr/>
          <p:nvPr/>
        </p:nvSpPr>
        <p:spPr bwMode="auto">
          <a:xfrm>
            <a:off x="4670959" y="4235302"/>
            <a:ext cx="3325023" cy="793899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4E35DF-49AD-43E2-810B-7E03F71B72E3}"/>
              </a:ext>
            </a:extLst>
          </p:cNvPr>
          <p:cNvSpPr/>
          <p:nvPr/>
        </p:nvSpPr>
        <p:spPr bwMode="auto">
          <a:xfrm>
            <a:off x="4526640" y="2525879"/>
            <a:ext cx="1416960" cy="293521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100787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68320" y="1123964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D549D848-A8BF-1E4E-F33C-5C2EA0A024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699398" y="400222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8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p3e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25" y="1250950"/>
            <a:ext cx="10355289" cy="5166179"/>
          </a:xfrm>
          <a:prstGeom prst="rect">
            <a:avLst/>
          </a:prstGeom>
          <a:noFill/>
        </p:spPr>
      </p:pic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04800" y="244475"/>
            <a:ext cx="1089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4400" u="sng" kern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Hybrid Orbitals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458199" y="457200"/>
            <a:ext cx="324394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start with FOUR orbitals and end with FOUR 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orbitals</a:t>
            </a:r>
          </a:p>
          <a:p>
            <a:endParaRPr lang="en-US" sz="3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391132" y="3965099"/>
            <a:ext cx="3942867" cy="1826101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60904" y="4453830"/>
            <a:ext cx="5129610" cy="880170"/>
          </a:xfrm>
          <a:prstGeom prst="rect">
            <a:avLst/>
          </a:prstGeom>
          <a:noFill/>
          <a:ln w="76200" cap="flat" cmpd="sng" algn="ctr">
            <a:solidFill>
              <a:srgbClr val="FF66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62E1F6-6892-4839-8DE2-B59552321010}"/>
              </a:ext>
            </a:extLst>
          </p:cNvPr>
          <p:cNvSpPr/>
          <p:nvPr/>
        </p:nvSpPr>
        <p:spPr bwMode="auto">
          <a:xfrm>
            <a:off x="1219200" y="2251166"/>
            <a:ext cx="1600200" cy="762000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47D617-6B21-4772-AE27-4C4AABBAE710}"/>
              </a:ext>
            </a:extLst>
          </p:cNvPr>
          <p:cNvSpPr/>
          <p:nvPr/>
        </p:nvSpPr>
        <p:spPr bwMode="auto">
          <a:xfrm>
            <a:off x="1450331" y="3965098"/>
            <a:ext cx="3883668" cy="1902301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BDD2D7-E329-4D0B-A5BF-339EF7A2DEAF}"/>
              </a:ext>
            </a:extLst>
          </p:cNvPr>
          <p:cNvSpPr/>
          <p:nvPr/>
        </p:nvSpPr>
        <p:spPr bwMode="auto">
          <a:xfrm>
            <a:off x="6034323" y="4379071"/>
            <a:ext cx="5215390" cy="954929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703222-7D3A-430A-8F56-9715B1F17DC9}"/>
              </a:ext>
            </a:extLst>
          </p:cNvPr>
          <p:cNvSpPr/>
          <p:nvPr/>
        </p:nvSpPr>
        <p:spPr bwMode="auto">
          <a:xfrm>
            <a:off x="5986089" y="2477157"/>
            <a:ext cx="1960482" cy="494643"/>
          </a:xfrm>
          <a:prstGeom prst="rect">
            <a:avLst/>
          </a:prstGeom>
          <a:solidFill>
            <a:srgbClr val="FFFF00">
              <a:alpha val="4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1036312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62600" y="1030932"/>
            <a:ext cx="2133600" cy="46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9236CC7F-A955-EE32-2A7A-762D361B90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693955" y="2886785"/>
            <a:ext cx="662764" cy="1329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</TotalTime>
  <Words>878</Words>
  <Application>Microsoft Office PowerPoint</Application>
  <PresentationFormat>Widescreen</PresentationFormat>
  <Paragraphs>129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Comic Sans MS</vt:lpstr>
      <vt:lpstr>Impact</vt:lpstr>
      <vt:lpstr>Times New Roman</vt:lpstr>
      <vt:lpstr>Default Design</vt:lpstr>
      <vt:lpstr>Chemistry Format</vt:lpstr>
      <vt:lpstr>1_Default Design</vt:lpstr>
      <vt:lpstr>N23 – Bonding</vt:lpstr>
      <vt:lpstr>N23 – Bonding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Proof Exists for Hybridization?</vt:lpstr>
      <vt:lpstr>Carbon ground state configuration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143</cp:revision>
  <dcterms:created xsi:type="dcterms:W3CDTF">2006-05-22T16:05:33Z</dcterms:created>
  <dcterms:modified xsi:type="dcterms:W3CDTF">2024-12-06T22:44:21Z</dcterms:modified>
</cp:coreProperties>
</file>