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338" r:id="rId3"/>
    <p:sldId id="326" r:id="rId4"/>
    <p:sldId id="329" r:id="rId5"/>
    <p:sldId id="327" r:id="rId6"/>
    <p:sldId id="328" r:id="rId7"/>
    <p:sldId id="291" r:id="rId8"/>
    <p:sldId id="330" r:id="rId9"/>
    <p:sldId id="323" r:id="rId10"/>
    <p:sldId id="332" r:id="rId11"/>
    <p:sldId id="331" r:id="rId12"/>
    <p:sldId id="333" r:id="rId13"/>
    <p:sldId id="278" r:id="rId14"/>
    <p:sldId id="336" r:id="rId15"/>
    <p:sldId id="334" r:id="rId16"/>
    <p:sldId id="337" r:id="rId17"/>
    <p:sldId id="335" r:id="rId18"/>
    <p:sldId id="33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92D050"/>
    <a:srgbClr val="DDDDDD"/>
    <a:srgbClr val="5F5F5F"/>
    <a:srgbClr val="C0C0C0"/>
    <a:srgbClr val="660033"/>
    <a:srgbClr val="663300"/>
    <a:srgbClr val="333333"/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5"/>
    <p:restoredTop sz="94586"/>
  </p:normalViewPr>
  <p:slideViewPr>
    <p:cSldViewPr>
      <p:cViewPr varScale="1">
        <p:scale>
          <a:sx n="64" d="100"/>
          <a:sy n="6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12CC-BC7C-43E5-B4FB-EFB08D9D4C40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5EDB-5D17-416F-8C9A-9CFAED82F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8FB-75E7-A048-A519-3E47AD3F73B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45F6-B95A-7B49-9EA2-6D3DCE2C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9603FF-2652-4746-8A6D-B685DAE7B3CC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622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9603FF-2652-4746-8A6D-B685DAE7B3CC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4729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9603FF-2652-4746-8A6D-B685DAE7B3CC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903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9603FF-2652-4746-8A6D-B685DAE7B3CC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203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59603FF-2652-4746-8A6D-B685DAE7B3CC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044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E242-B524-4390-90F4-055D06527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FA3-653A-4DFE-BDE6-036622170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22E4-E95B-4F17-B0BE-145AFA8B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AE9A-D3DB-4BC7-9936-A202AF905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853C-C783-48FA-8E58-077E0B00A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24D-5055-4232-A179-3D2AA446D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440A-6F65-4C4E-9911-C0B4BB2C2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620-1FCE-4B4D-84FC-F5DF05D09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8CC9-0D71-4B6B-8E62-2CE911AF6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58F7-642C-4337-B7E6-735C3D0A7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D9F5-4E94-43DF-9FE4-BA95164C4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EF40A4-7C53-4B84-8FE8-11FFEBF5D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D6671E-1201-4F2C-99BF-7F851CA99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GzTW2S7Qf8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1287851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solidFill>
                  <a:schemeClr val="tx1"/>
                </a:solidFill>
                <a:latin typeface="Impact" panose="020B0806030902050204" pitchFamily="34" charset="0"/>
              </a:rPr>
              <a:t>N24 – Bonding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600" y="3311604"/>
            <a:ext cx="1097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Sigma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Pi Bonds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80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8279"/>
            <a:ext cx="10972800" cy="766466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440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Ethene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3894" y="1286172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single bonds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91000" y="1634168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76962" y="1754326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302456" y="1634168"/>
            <a:ext cx="2361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</a:p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pic>
        <p:nvPicPr>
          <p:cNvPr id="82946" name="Picture 2" descr="File:Ethene structural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832043" cy="26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76800" y="1205419"/>
            <a:ext cx="33393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double bond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graphicFrame>
        <p:nvGraphicFramePr>
          <p:cNvPr id="14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542095"/>
              </p:ext>
            </p:extLst>
          </p:nvPr>
        </p:nvGraphicFramePr>
        <p:xfrm>
          <a:off x="4476462" y="3615805"/>
          <a:ext cx="8001000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401360" imgH="1301400" progId="">
                  <p:embed/>
                </p:oleObj>
              </mc:Choice>
              <mc:Fallback>
                <p:oleObj name="ChemSketch" r:id="rId3" imgW="4401360" imgH="1301400" progId="">
                  <p:embed/>
                  <p:pic>
                    <p:nvPicPr>
                      <p:cNvPr id="31752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462" y="3615805"/>
                        <a:ext cx="8001000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848061" y="4911204"/>
            <a:ext cx="18679" cy="109540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219783" y="5976556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1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 bond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6762462" y="3158604"/>
            <a:ext cx="6096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762462" y="3158604"/>
            <a:ext cx="685800" cy="213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838662" y="2777604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1 </a:t>
            </a:r>
            <a:r>
              <a:rPr lang="en-US" dirty="0">
                <a:solidFill>
                  <a:srgbClr val="FF3300"/>
                </a:solidFill>
                <a:sym typeface="Symbol" pitchFamily="18" charset="2"/>
              </a:rPr>
              <a:t> bond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02456" y="3615805"/>
            <a:ext cx="2361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The pi bond is on top and bottom – that is ONE pi bond not two. </a:t>
            </a:r>
          </a:p>
        </p:txBody>
      </p:sp>
    </p:spTree>
    <p:extLst>
      <p:ext uri="{BB962C8B-B14F-4D97-AF65-F5344CB8AC3E}">
        <p14:creationId xmlns:p14="http://schemas.microsoft.com/office/powerpoint/2010/main" val="40195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8279"/>
            <a:ext cx="10972800" cy="766466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440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Ethyne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3894" y="1286172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single bonds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91000" y="1634168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76962" y="1754326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83970" name="Picture 2" descr="File:Ethyne-2D-flat.pn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4" y="4109970"/>
            <a:ext cx="3929679" cy="8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Acetylene: Formula &amp; Structure - Science Class [2021 Video] | Study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8" t="9028" r="14877" b="3472"/>
          <a:stretch/>
        </p:blipFill>
        <p:spPr bwMode="auto">
          <a:xfrm>
            <a:off x="6036796" y="2728750"/>
            <a:ext cx="4880331" cy="36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302456" y="1634168"/>
            <a:ext cx="2361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</a:p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876800" y="1205419"/>
            <a:ext cx="295465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triple bond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40040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8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862"/>
            <a:ext cx="9525000" cy="792163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De-Localized Electron Model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9554" y="1131887"/>
            <a:ext cx="112514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 bonds (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) contribute to the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delocalized model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of electrons in bonding, and help explain resonance</a:t>
            </a:r>
          </a:p>
        </p:txBody>
      </p:sp>
      <p:graphicFrame>
        <p:nvGraphicFramePr>
          <p:cNvPr id="3994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025401"/>
              </p:ext>
            </p:extLst>
          </p:nvPr>
        </p:nvGraphicFramePr>
        <p:xfrm>
          <a:off x="990600" y="2347127"/>
          <a:ext cx="5754143" cy="23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2743200" imgH="1134000" progId="">
                  <p:embed/>
                </p:oleObj>
              </mc:Choice>
              <mc:Fallback>
                <p:oleObj name="ChemSketch" r:id="rId2" imgW="2743200" imgH="11340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47127"/>
                        <a:ext cx="5754143" cy="2377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781799" y="3592512"/>
            <a:ext cx="87405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4" name="Picture 8" descr="benzen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378967"/>
            <a:ext cx="3009860" cy="2148583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62333" y="4999158"/>
            <a:ext cx="109625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density from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 bonds can be distributed symmetrically all around the ring, above and below the plane.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862"/>
            <a:ext cx="11734800" cy="792163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Looking at which orbitals are overlapping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>
            <a:fillRect/>
          </a:stretch>
        </p:blipFill>
        <p:spPr bwMode="auto">
          <a:xfrm>
            <a:off x="4800600" y="1395964"/>
            <a:ext cx="6851252" cy="511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1" y="1131791"/>
            <a:ext cx="4876800" cy="2652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sym typeface="Symbol" pitchFamily="18" charset="2"/>
              </a:rPr>
              <a:t> </a:t>
            </a:r>
            <a:r>
              <a:rPr lang="en-US" b="1" dirty="0">
                <a:solidFill>
                  <a:srgbClr val="0070C0"/>
                </a:solidFill>
                <a:latin typeface="Arial" charset="0"/>
                <a:ea typeface="MS PGothic" charset="0"/>
              </a:rPr>
              <a:t>Bond - </a:t>
            </a:r>
            <a:r>
              <a:rPr lang="en-US" dirty="0">
                <a:latin typeface="Arial" charset="0"/>
                <a:ea typeface="MS PGothic" charset="0"/>
              </a:rPr>
              <a:t>Overlap between a hybrid orbital on one atom and either a hybrid or </a:t>
            </a:r>
            <a:r>
              <a:rPr lang="en-US" dirty="0" err="1">
                <a:latin typeface="Arial" charset="0"/>
                <a:ea typeface="MS PGothic" charset="0"/>
              </a:rPr>
              <a:t>nonhybridized</a:t>
            </a:r>
            <a:r>
              <a:rPr lang="en-US" dirty="0">
                <a:latin typeface="Arial" charset="0"/>
                <a:ea typeface="MS PGothic" charset="0"/>
              </a:rPr>
              <a:t> orbital on another atom</a:t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  <a:latin typeface="Symbol" charset="0"/>
                <a:ea typeface="MS PGothic" charset="0"/>
              </a:rPr>
              <a:t>p</a:t>
            </a:r>
            <a:r>
              <a:rPr lang="en-US" b="1" dirty="0">
                <a:solidFill>
                  <a:srgbClr val="0070C0"/>
                </a:solidFill>
                <a:latin typeface="Arial" charset="0"/>
                <a:ea typeface="MS PGothic" charset="0"/>
              </a:rPr>
              <a:t>  Bond </a:t>
            </a:r>
            <a:r>
              <a:rPr lang="en-US" b="1" dirty="0">
                <a:latin typeface="Arial" charset="0"/>
                <a:ea typeface="MS PGothic" charset="0"/>
              </a:rPr>
              <a:t>–</a:t>
            </a:r>
            <a:r>
              <a:rPr lang="en-US" dirty="0">
                <a:latin typeface="Arial" charset="0"/>
                <a:ea typeface="MS PGothic" charset="0"/>
              </a:rPr>
              <a:t> Overlap between </a:t>
            </a:r>
            <a:r>
              <a:rPr lang="en-US" dirty="0" err="1">
                <a:latin typeface="Arial" charset="0"/>
                <a:ea typeface="MS PGothic" charset="0"/>
              </a:rPr>
              <a:t>unhybridized</a:t>
            </a:r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i="1" dirty="0">
                <a:latin typeface="Arial" charset="0"/>
                <a:ea typeface="MS PGothic" charset="0"/>
              </a:rPr>
              <a:t>p</a:t>
            </a:r>
            <a:r>
              <a:rPr lang="en-US" dirty="0">
                <a:latin typeface="Arial" charset="0"/>
                <a:ea typeface="MS PGothic" charset="0"/>
              </a:rPr>
              <a:t> orbitals on bonded atoms</a:t>
            </a:r>
          </a:p>
        </p:txBody>
      </p:sp>
    </p:spTree>
    <p:extLst>
      <p:ext uri="{BB962C8B-B14F-4D97-AF65-F5344CB8AC3E}">
        <p14:creationId xmlns:p14="http://schemas.microsoft.com/office/powerpoint/2010/main" val="360474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862"/>
            <a:ext cx="11734800" cy="792163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Looking at which orbitals are overlapping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3" descr="10_09_Figur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41"/>
          <a:stretch>
            <a:fillRect/>
          </a:stretch>
        </p:blipFill>
        <p:spPr bwMode="auto">
          <a:xfrm>
            <a:off x="1274618" y="948887"/>
            <a:ext cx="9642764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89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862"/>
            <a:ext cx="11734800" cy="792163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Looking at which orbitals are overlapping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 descr="10_Pg453_UnFigure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2"/>
          <a:stretch/>
        </p:blipFill>
        <p:spPr bwMode="auto">
          <a:xfrm>
            <a:off x="571555" y="1600200"/>
            <a:ext cx="1138921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4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862"/>
            <a:ext cx="11734800" cy="792163"/>
          </a:xfrm>
        </p:spPr>
        <p:txBody>
          <a:bodyPr/>
          <a:lstStyle/>
          <a:p>
            <a:pPr algn="l"/>
            <a:r>
              <a:rPr lang="en-US" sz="4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Looking at which orbitals are overlapping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8078" r="78684" b="48380"/>
          <a:stretch/>
        </p:blipFill>
        <p:spPr bwMode="auto">
          <a:xfrm>
            <a:off x="246993" y="1905000"/>
            <a:ext cx="277090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>
            <a:fillRect/>
          </a:stretch>
        </p:blipFill>
        <p:spPr bwMode="auto">
          <a:xfrm>
            <a:off x="2743200" y="1131887"/>
            <a:ext cx="7185920" cy="53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0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862"/>
            <a:ext cx="11734800" cy="2420938"/>
          </a:xfrm>
        </p:spPr>
        <p:txBody>
          <a:bodyPr/>
          <a:lstStyle/>
          <a:p>
            <a:pPr algn="l"/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Presentation:</a:t>
            </a:r>
            <a:b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https://youtu.be/iGzTW2S7Qf8</a:t>
            </a:r>
            <a:r>
              <a:rPr lang="en-US" sz="44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0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878" y="762000"/>
            <a:ext cx="8778240" cy="1524345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solidFill>
                  <a:schemeClr val="tx1"/>
                </a:solidFill>
                <a:latin typeface="Impact" panose="020B0806030902050204" pitchFamily="34" charset="0"/>
              </a:rPr>
              <a:t>N24 – Bonding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598" y="3998575"/>
            <a:ext cx="10972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describe and count sigma and pi bonds in a molecule, and how it explains resonance and bond strengths.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BE9C8-BF6A-11E5-269B-5EAE7A1C2D49}"/>
              </a:ext>
            </a:extLst>
          </p:cNvPr>
          <p:cNvSpPr txBox="1"/>
          <p:nvPr/>
        </p:nvSpPr>
        <p:spPr>
          <a:xfrm>
            <a:off x="609599" y="2286345"/>
            <a:ext cx="1097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Sigma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Pi Bonds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2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164036"/>
            <a:ext cx="86106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Bonds</a:t>
            </a:r>
          </a:p>
        </p:txBody>
      </p:sp>
      <p:sp>
        <p:nvSpPr>
          <p:cNvPr id="91139" name="Picture 2"/>
          <p:cNvSpPr>
            <a:spLocks noChangeAspect="1"/>
          </p:cNvSpPr>
          <p:nvPr/>
        </p:nvSpPr>
        <p:spPr bwMode="auto">
          <a:xfrm>
            <a:off x="1828800" y="1992313"/>
            <a:ext cx="85344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28701"/>
            <a:ext cx="11430000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When we say “types of bonds” people often assume we mean ionic, covalent or metallic. Or they think we mean single, double, triple. Or polar, non-polar.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 we can also be talking about how the bonds are formed in 3-dimensional space, describing how the orbitals overlap to form the bond.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164036"/>
            <a:ext cx="86106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Sigma Bond</a:t>
            </a:r>
          </a:p>
        </p:txBody>
      </p:sp>
      <p:sp>
        <p:nvSpPr>
          <p:cNvPr id="91139" name="Picture 2"/>
          <p:cNvSpPr>
            <a:spLocks noChangeAspect="1"/>
          </p:cNvSpPr>
          <p:nvPr/>
        </p:nvSpPr>
        <p:spPr bwMode="auto">
          <a:xfrm>
            <a:off x="1828800" y="1992313"/>
            <a:ext cx="85344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1" y="1028701"/>
            <a:ext cx="5791200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 (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or </a:t>
            </a:r>
            <a:r>
              <a:rPr lang="el-GR" sz="4400" dirty="0">
                <a:solidFill>
                  <a:srgbClr val="0070C0"/>
                </a:solidFill>
              </a:rPr>
              <a:t>σ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bond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forms when the atomic orbitals of two atoms line up along the axis directly between the nuclei.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Either standard atomic orbitals or hybrids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s-s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p-p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hybrid-hybrid,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hybrid, etc.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9874" name="Picture 2" descr="Chapter 4A Solutions | Chemistry 5th Edition | Cheg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33" y="437668"/>
            <a:ext cx="5949268" cy="55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753600" y="1381526"/>
            <a:ext cx="1371600" cy="914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82200" y="3398520"/>
            <a:ext cx="1371600" cy="914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248900" y="5227320"/>
            <a:ext cx="1371600" cy="914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164036"/>
            <a:ext cx="86106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 Bond</a:t>
            </a:r>
          </a:p>
        </p:txBody>
      </p:sp>
      <p:sp>
        <p:nvSpPr>
          <p:cNvPr id="91139" name="Picture 2"/>
          <p:cNvSpPr>
            <a:spLocks noChangeAspect="1"/>
          </p:cNvSpPr>
          <p:nvPr/>
        </p:nvSpPr>
        <p:spPr bwMode="auto">
          <a:xfrm>
            <a:off x="1828800" y="1992313"/>
            <a:ext cx="85344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28701"/>
            <a:ext cx="11239499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 (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or </a:t>
            </a:r>
            <a:r>
              <a:rPr lang="el-GR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bond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forms when the atomic orbitals of two atoms line up above and below the plane where the nuclei are.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unhybridized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 orbitals from the two atoms that are parallel to each other. 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16" y="3927101"/>
            <a:ext cx="9233367" cy="24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164036"/>
            <a:ext cx="86106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Strength of Bonds</a:t>
            </a:r>
            <a:endParaRPr lang="en-US" sz="4400" u="sng" dirty="0">
              <a:effectLst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91139" name="Picture 2"/>
          <p:cNvSpPr>
            <a:spLocks noChangeAspect="1"/>
          </p:cNvSpPr>
          <p:nvPr/>
        </p:nvSpPr>
        <p:spPr bwMode="auto">
          <a:xfrm>
            <a:off x="1828800" y="1992313"/>
            <a:ext cx="85344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28701"/>
            <a:ext cx="11353800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dirty="0">
                <a:solidFill>
                  <a:srgbClr val="0070C0"/>
                </a:solidFill>
              </a:rPr>
              <a:t>σ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 are stronger than </a:t>
            </a:r>
            <a:r>
              <a:rPr lang="el-G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Sigma orbitals directly overlap between the nuclei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Pi bonds are reaching up and over, they are further apart and less overlap than sigma bonds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makes them weaker.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4F82693-0FCF-A140-019E-A09F9C82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76" y="4068380"/>
            <a:ext cx="10972800" cy="15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But if pi bonds aren’t as strong, why is a double/triple bond stronger than a single bond?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600" b="0" kern="0" dirty="0">
                <a:latin typeface="Arial" panose="020B0604020202020204" pitchFamily="34" charset="0"/>
                <a:cs typeface="Arial" panose="020B0604020202020204" pitchFamily="34" charset="0"/>
              </a:rPr>
              <a:t>Because there are MORE bonds present, a sigma plus a pi is still stronger than just a sigma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164036"/>
            <a:ext cx="97536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Do You Have Each Kind?</a:t>
            </a:r>
            <a:endParaRPr lang="en-US" sz="4400" u="sng" dirty="0">
              <a:effectLst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91139" name="Picture 2"/>
          <p:cNvSpPr>
            <a:spLocks noChangeAspect="1"/>
          </p:cNvSpPr>
          <p:nvPr/>
        </p:nvSpPr>
        <p:spPr bwMode="auto">
          <a:xfrm>
            <a:off x="1828800" y="1992313"/>
            <a:ext cx="85344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28700"/>
            <a:ext cx="3505200" cy="49133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Single Bond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sigma bond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67200" y="1028700"/>
            <a:ext cx="35052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Double Bond</a:t>
            </a:r>
            <a:b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kern="0" dirty="0">
                <a:latin typeface="Arial" panose="020B0604020202020204" pitchFamily="34" charset="0"/>
                <a:cs typeface="Arial" panose="020B0604020202020204" pitchFamily="34" charset="0"/>
              </a:rPr>
              <a:t>1 sigma bond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b="0" kern="0" dirty="0">
                <a:latin typeface="Arial" panose="020B0604020202020204" pitchFamily="34" charset="0"/>
                <a:cs typeface="Arial" panose="020B0604020202020204" pitchFamily="34" charset="0"/>
              </a:rPr>
              <a:t>1 pi bond</a:t>
            </a:r>
            <a:endParaRPr lang="en-US" sz="28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153400" y="1028700"/>
            <a:ext cx="35052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Triple Bond</a:t>
            </a:r>
            <a:b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kern="0" dirty="0">
                <a:latin typeface="Arial" panose="020B0604020202020204" pitchFamily="34" charset="0"/>
                <a:cs typeface="Arial" panose="020B0604020202020204" pitchFamily="34" charset="0"/>
              </a:rPr>
              <a:t>1 sigma bond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b="0" kern="0" dirty="0">
                <a:latin typeface="Arial" panose="020B0604020202020204" pitchFamily="34" charset="0"/>
                <a:cs typeface="Arial" panose="020B0604020202020204" pitchFamily="34" charset="0"/>
              </a:rPr>
              <a:t>2 pi bonds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8279"/>
            <a:ext cx="10972800" cy="766466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Ethane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3894" y="1286172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single bonds</a:t>
            </a:r>
          </a:p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6845" name="Picture 45" descr="Index of /~harding/IGOC/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4" y="2679001"/>
            <a:ext cx="4557713" cy="30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47" name="Picture 47" descr="Legame σ - Chimicamo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6193393" cy="44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8279"/>
            <a:ext cx="10972800" cy="766466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440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Ethene</a:t>
            </a:r>
            <a:endParaRPr lang="en-US" sz="440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3894" y="1286172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single bonds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91000" y="1634168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76962" y="1754326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302456" y="1634168"/>
            <a:ext cx="2361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bonds</a:t>
            </a:r>
          </a:p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pic>
        <p:nvPicPr>
          <p:cNvPr id="82946" name="Picture 2" descr="File:Ethene structural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832043" cy="26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AICE Chemistry Chapter 5 Flashcards | Cheg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58900"/>
            <a:ext cx="4804810" cy="38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76800" y="1205419"/>
            <a:ext cx="33393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double bond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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</a:t>
            </a:r>
          </a:p>
          <a:p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10869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8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534</Words>
  <Application>Microsoft Office PowerPoint</Application>
  <PresentationFormat>Widescreen</PresentationFormat>
  <Paragraphs>81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Comic Sans MS</vt:lpstr>
      <vt:lpstr>Impact</vt:lpstr>
      <vt:lpstr>Symbol</vt:lpstr>
      <vt:lpstr>Times</vt:lpstr>
      <vt:lpstr>Times New Roman</vt:lpstr>
      <vt:lpstr>Default Design</vt:lpstr>
      <vt:lpstr>1_Default Design</vt:lpstr>
      <vt:lpstr>ChemSketch</vt:lpstr>
      <vt:lpstr>N24 – Bonding</vt:lpstr>
      <vt:lpstr>N24 – Bonding</vt:lpstr>
      <vt:lpstr>Types of Bonds</vt:lpstr>
      <vt:lpstr>Sigma Bond</vt:lpstr>
      <vt:lpstr>Pi Bond</vt:lpstr>
      <vt:lpstr>Strength of Bonds</vt:lpstr>
      <vt:lpstr>When Do You Have Each Kind?</vt:lpstr>
      <vt:lpstr>Example: Ethane</vt:lpstr>
      <vt:lpstr>Example: Ethene</vt:lpstr>
      <vt:lpstr>Example: Ethene</vt:lpstr>
      <vt:lpstr>Example: Ethyne</vt:lpstr>
      <vt:lpstr>The De-Localized Electron Model</vt:lpstr>
      <vt:lpstr>Looking at which orbitals are overlapping</vt:lpstr>
      <vt:lpstr>Looking at which orbitals are overlapping</vt:lpstr>
      <vt:lpstr>Looking at which orbitals are overlapping</vt:lpstr>
      <vt:lpstr>Looking at which orbitals are overlapping</vt:lpstr>
      <vt:lpstr>YouTube Link to Presentation:  https://youtu.be/iGzTW2S7Qf8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133</cp:revision>
  <dcterms:created xsi:type="dcterms:W3CDTF">2006-05-22T16:05:33Z</dcterms:created>
  <dcterms:modified xsi:type="dcterms:W3CDTF">2023-12-05T22:37:33Z</dcterms:modified>
</cp:coreProperties>
</file>