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9"/>
  </p:notesMasterIdLst>
  <p:sldIdLst>
    <p:sldId id="257" r:id="rId3"/>
    <p:sldId id="290" r:id="rId4"/>
    <p:sldId id="291" r:id="rId5"/>
    <p:sldId id="260" r:id="rId6"/>
    <p:sldId id="259" r:id="rId7"/>
    <p:sldId id="297" r:id="rId8"/>
    <p:sldId id="294" r:id="rId9"/>
    <p:sldId id="295" r:id="rId10"/>
    <p:sldId id="329" r:id="rId11"/>
    <p:sldId id="296" r:id="rId12"/>
    <p:sldId id="326" r:id="rId13"/>
    <p:sldId id="322" r:id="rId14"/>
    <p:sldId id="323" r:id="rId15"/>
    <p:sldId id="324" r:id="rId16"/>
    <p:sldId id="325" r:id="rId17"/>
    <p:sldId id="258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333333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4" autoAdjust="0"/>
    <p:restoredTop sz="94745"/>
  </p:normalViewPr>
  <p:slideViewPr>
    <p:cSldViewPr>
      <p:cViewPr varScale="1">
        <p:scale>
          <a:sx n="87" d="100"/>
          <a:sy n="87" d="100"/>
        </p:scale>
        <p:origin x="1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00E6B80-B90D-4E34-BD93-5FE786DE33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8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E1FDE-2312-4690-80D2-4808E3AE2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076D8-3E19-49DF-8111-3F1381ACAE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050AE-8794-4650-9C76-084DA394B0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6959E4C-BE1D-4CEE-9BBE-4E217705F6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FA89A2-B366-43F3-A290-429C27DCB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66E491-AACE-4831-B9D1-2EF5038E1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75F18-2B7C-47A8-A47F-E29930BC5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45A4D-6C0F-45B5-AE99-51EE64014E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79E8C-A8CA-4726-9B59-BC8B656AE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DCEC7-7401-434C-90CC-E53171EF1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1068C-F078-4450-B405-B42CA56D1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EB844-87C3-4629-BABD-4BFF31C84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6AD1A-3A6C-45C4-80F8-1F577A6AB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B014F-9DFC-487C-B377-A80EEEDE59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82CFC-7FCF-4C3B-B10C-8F867929D7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1BFA9-AAE1-4BB9-8268-7DC620230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9C15F-7273-42E6-8C69-DBB5C9AD2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C8C64-7A11-44B7-B054-BFD523082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9F93A0-AA20-45D4-81BB-6B5F7467C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0D08B-3E6E-4B59-ACC7-45C353399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F736B-51B2-4B52-AF9E-00B1494D3C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14B6A-0626-4AA8-8BB0-EC2DCAC46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E82DD-9A36-41A6-B9AF-676DD1050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3EFB2-145C-4C97-BA74-E0A51A74B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8351-A803-4947-8DCC-D466DBCEE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98168-7621-4C9C-BE55-1119F34C1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CE1F2A6C-3246-424C-8864-0ECA4770E1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  <p:sldLayoutId id="214748367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B84B880D-F4C0-4D0C-8641-9B2616B04C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219200" y="1905000"/>
            <a:ext cx="60198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en-US" sz="8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Gases</a:t>
            </a:r>
          </a:p>
          <a:p>
            <a:pPr algn="ctr">
              <a:buFontTx/>
              <a:buNone/>
            </a:pPr>
            <a:r>
              <a:rPr lang="en-US" sz="8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Density &amp; More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2819400" cy="685800"/>
          </a:xfrm>
          <a:noFill/>
          <a:ln/>
        </p:spPr>
        <p:txBody>
          <a:bodyPr lIns="90488" tIns="44450" rIns="90488" bIns="44450"/>
          <a:lstStyle/>
          <a:p>
            <a:pPr algn="l"/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Gases</a:t>
            </a:r>
          </a:p>
        </p:txBody>
      </p:sp>
      <p:graphicFrame>
        <p:nvGraphicFramePr>
          <p:cNvPr id="76803" name="Object 3">
            <a:hlinkClick r:id="" action="ppaction://ole?verb=0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44182"/>
              </p:ext>
            </p:extLst>
          </p:nvPr>
        </p:nvGraphicFramePr>
        <p:xfrm>
          <a:off x="882650" y="3300413"/>
          <a:ext cx="72294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5" name="Corel Equation 1.0 Equation" r:id="rId3" imgW="6945120" imgH="595080" progId="">
                  <p:embed/>
                </p:oleObj>
              </mc:Choice>
              <mc:Fallback>
                <p:oleObj name="Corel Equation 1.0 Equation" r:id="rId3" imgW="6945120" imgH="595080" progId="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300413"/>
                        <a:ext cx="7229475" cy="587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363788" y="3887788"/>
            <a:ext cx="53022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­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5792788" y="3887788"/>
            <a:ext cx="53022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­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915988" y="4344988"/>
            <a:ext cx="31972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corrected pressure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4497388" y="4344988"/>
            <a:ext cx="30448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corrected volume</a:t>
            </a: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1905000" y="5029200"/>
            <a:ext cx="10636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 b="1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</a:t>
            </a:r>
            <a:r>
              <a:rPr lang="en-US" sz="3200" b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ideal</a:t>
            </a:r>
            <a:endParaRPr lang="en-US" sz="3200" b="1" baseline="-25000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5486400" y="4953000"/>
            <a:ext cx="11398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 b="1" i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ideal</a:t>
            </a: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685800" y="1066800"/>
            <a:ext cx="8305800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Must correct ideal gas behavior when at high pressure (smaller volume) and low temperature (attractive forces become important).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09600" y="5791200"/>
            <a:ext cx="4038600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400" b="1" dirty="0">
                <a:latin typeface="Comic Sans MS" pitchFamily="66" charset="0"/>
              </a:rPr>
              <a:t>Attractive force = less collisions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724400" y="5791200"/>
            <a:ext cx="419100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400" b="1" dirty="0">
                <a:latin typeface="Comic Sans MS" pitchFamily="66" charset="0"/>
              </a:rPr>
              <a:t>Actual volume of particles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Root Mean Square Velocity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048000" y="1752600"/>
          <a:ext cx="2688409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6" name="Equation" r:id="rId3" imgW="787320" imgH="444240" progId="Equation.BREE4">
                  <p:embed/>
                </p:oleObj>
              </mc:Choice>
              <mc:Fallback>
                <p:oleObj name="Equation" r:id="rId3" imgW="787320" imgH="44424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752600"/>
                        <a:ext cx="2688409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3733800"/>
            <a:ext cx="822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R = universal gas constant (the energy one)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343400"/>
            <a:ext cx="822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T = Kelvin Temperature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4953000"/>
            <a:ext cx="822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M = molar mass in KILOGRAMS (b/c of the Joule in “R”)</a:t>
            </a:r>
          </a:p>
        </p:txBody>
      </p:sp>
    </p:spTree>
    <p:extLst>
      <p:ext uri="{BB962C8B-B14F-4D97-AF65-F5344CB8AC3E}">
        <p14:creationId xmlns:p14="http://schemas.microsoft.com/office/powerpoint/2010/main" val="57879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Gas Stoichiometry #1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9406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If reactants and products are at the same conditions of temperature and pressure, then mole ratios of </a:t>
            </a:r>
            <a:r>
              <a:rPr lang="en-US" sz="2800" i="1" u="sng">
                <a:latin typeface="Comic Sans MS" pitchFamily="66" charset="0"/>
              </a:rPr>
              <a:t>gases</a:t>
            </a:r>
            <a:r>
              <a:rPr lang="en-US" sz="2800">
                <a:latin typeface="Comic Sans MS" pitchFamily="66" charset="0"/>
              </a:rPr>
              <a:t>  are also volume ratios.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838200" y="26670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3 H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(g)      +    N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(g)            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           2NH</a:t>
            </a:r>
            <a:r>
              <a:rPr lang="en-US" sz="2800" baseline="-25000"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(g)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3505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  3 moles H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      +  1 mole N</a:t>
            </a:r>
            <a:r>
              <a:rPr lang="en-US" sz="2800" baseline="-25000">
                <a:latin typeface="Comic Sans MS" pitchFamily="66" charset="0"/>
              </a:rPr>
              <a:t>2           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800">
                <a:latin typeface="Comic Sans MS" pitchFamily="66" charset="0"/>
              </a:rPr>
              <a:t>        2 moles NH</a:t>
            </a:r>
            <a:r>
              <a:rPr lang="en-US" sz="2800" baseline="-25000">
                <a:latin typeface="Comic Sans MS" pitchFamily="66" charset="0"/>
              </a:rPr>
              <a:t>3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76200" y="41148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 3 liters H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      +  1 liter N</a:t>
            </a:r>
            <a:r>
              <a:rPr lang="en-US" sz="2800" baseline="-25000">
                <a:latin typeface="Comic Sans MS" pitchFamily="66" charset="0"/>
              </a:rPr>
              <a:t>2           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2800">
                <a:latin typeface="Comic Sans MS" pitchFamily="66" charset="0"/>
              </a:rPr>
              <a:t>         2 liters NH</a:t>
            </a:r>
            <a:r>
              <a:rPr lang="en-US" sz="2800" baseline="-25000">
                <a:latin typeface="Comic Sans MS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4849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/>
      <p:bldP spid="81926" grpId="0"/>
      <p:bldP spid="819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Gas Stoichiometry #2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9406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How many liters of ammonia can be produced when 12 liters of hydrogen react with an excess of nitrogen?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3 H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(g)      +    N</a:t>
            </a:r>
            <a:r>
              <a:rPr lang="en-US" sz="2800" baseline="-25000">
                <a:latin typeface="Comic Sans MS" pitchFamily="66" charset="0"/>
              </a:rPr>
              <a:t>2</a:t>
            </a:r>
            <a:r>
              <a:rPr lang="en-US" sz="2800">
                <a:latin typeface="Comic Sans MS" pitchFamily="66" charset="0"/>
              </a:rPr>
              <a:t>(g)            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           2NH</a:t>
            </a:r>
            <a:r>
              <a:rPr lang="en-US" sz="2800" baseline="-25000"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>
                <a:latin typeface="Comic Sans MS" pitchFamily="66" charset="0"/>
                <a:sym typeface="Wingdings" pitchFamily="2" charset="2"/>
              </a:rPr>
              <a:t>(g)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1752600" y="3976688"/>
            <a:ext cx="1543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12 L H</a:t>
            </a:r>
            <a:r>
              <a:rPr lang="en-US" sz="28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1828800" y="4495800"/>
            <a:ext cx="3733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3429000" y="3810000"/>
            <a:ext cx="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4379913" y="4495800"/>
            <a:ext cx="954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L H</a:t>
            </a:r>
            <a:r>
              <a:rPr lang="en-US" sz="28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5775325" y="4187825"/>
            <a:ext cx="323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Comic Sans MS" pitchFamily="66" charset="0"/>
              </a:rPr>
              <a:t> =               </a:t>
            </a:r>
            <a:r>
              <a:rPr lang="en-US" sz="2800" b="1">
                <a:latin typeface="Comic Sans MS" pitchFamily="66" charset="0"/>
              </a:rPr>
              <a:t>L NH</a:t>
            </a:r>
            <a:r>
              <a:rPr lang="en-US" sz="2800" b="1" baseline="-25000">
                <a:latin typeface="Comic Sans MS" pitchFamily="66" charset="0"/>
              </a:rPr>
              <a:t>3</a:t>
            </a: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4319588" y="3976688"/>
            <a:ext cx="1243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L NH</a:t>
            </a:r>
            <a:r>
              <a:rPr lang="en-US" sz="28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3810000" y="44958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3</a:t>
            </a: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3865563" y="3976688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2</a:t>
            </a:r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>
            <a:off x="838200" y="31242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0" name="Line 16"/>
          <p:cNvSpPr>
            <a:spLocks noChangeShapeType="1"/>
          </p:cNvSpPr>
          <p:nvPr/>
        </p:nvSpPr>
        <p:spPr bwMode="auto">
          <a:xfrm>
            <a:off x="6858000" y="3124200"/>
            <a:ext cx="457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6705600" y="4191000"/>
            <a:ext cx="904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8.0</a:t>
            </a:r>
            <a:r>
              <a:rPr lang="en-US" sz="2400" b="1">
                <a:latin typeface="Comic Sans MS" pitchFamily="66" charset="0"/>
              </a:rPr>
              <a:t> </a:t>
            </a:r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 flipV="1">
            <a:off x="2438400" y="4038600"/>
            <a:ext cx="6858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 flipV="1">
            <a:off x="4495800" y="4648200"/>
            <a:ext cx="6858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1" grpId="0"/>
      <p:bldP spid="82952" grpId="0" animBg="1"/>
      <p:bldP spid="82953" grpId="0" animBg="1"/>
      <p:bldP spid="82954" grpId="0"/>
      <p:bldP spid="82955" grpId="0"/>
      <p:bldP spid="82956" grpId="0"/>
      <p:bldP spid="82957" grpId="0"/>
      <p:bldP spid="82958" grpId="0"/>
      <p:bldP spid="82959" grpId="0" animBg="1"/>
      <p:bldP spid="82960" grpId="0" animBg="1"/>
      <p:bldP spid="82961" grpId="0"/>
      <p:bldP spid="82962" grpId="0" animBg="1"/>
      <p:bldP spid="829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 Stoichiometry #3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245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How many liters of oxygen gas, at STP, can be collected from the complete decomposition of 50.0 grams of potassium chlorate?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524000" y="2514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2 KClO</a:t>
            </a:r>
            <a:r>
              <a:rPr lang="en-US" sz="2800" b="1" baseline="-25000">
                <a:latin typeface="Comic Sans MS" pitchFamily="66" charset="0"/>
              </a:rPr>
              <a:t>3</a:t>
            </a:r>
            <a:r>
              <a:rPr lang="en-US" sz="2800" b="1">
                <a:latin typeface="Comic Sans MS" pitchFamily="66" charset="0"/>
              </a:rPr>
              <a:t>(s) </a:t>
            </a:r>
            <a:r>
              <a:rPr lang="en-US" sz="2800" b="1">
                <a:latin typeface="Comic Sans MS" pitchFamily="66" charset="0"/>
                <a:sym typeface="Wingdings" pitchFamily="2" charset="2"/>
              </a:rPr>
              <a:t> 2 KCl(s) + 3 O</a:t>
            </a:r>
            <a:r>
              <a:rPr lang="en-US" sz="2800" b="1" baseline="-2500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>
                <a:latin typeface="Comic Sans MS" pitchFamily="66" charset="0"/>
                <a:sym typeface="Wingdings" pitchFamily="2" charset="2"/>
              </a:rPr>
              <a:t>(g)</a:t>
            </a:r>
            <a:endParaRPr lang="en-US" sz="2800" b="1">
              <a:latin typeface="Comic Sans MS" pitchFamily="66" charset="0"/>
            </a:endParaRPr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304800" y="4495800"/>
            <a:ext cx="8610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2133600" y="3810000"/>
            <a:ext cx="0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6096000" y="5791200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=       L O</a:t>
            </a:r>
            <a:r>
              <a:rPr lang="en-US" sz="28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0" y="4038600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50.0 g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590800" y="4038600"/>
            <a:ext cx="193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1 mol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4724400" y="3810000"/>
            <a:ext cx="0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2193925" y="4541838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122.55 g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5105400" y="40386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3 mol O</a:t>
            </a:r>
            <a:r>
              <a:rPr lang="en-US" sz="24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4953000" y="4572000"/>
            <a:ext cx="193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2 mol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7010400" y="3810000"/>
            <a:ext cx="0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086600" y="4038600"/>
            <a:ext cx="167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22.4 L O</a:t>
            </a:r>
            <a:r>
              <a:rPr lang="en-US" sz="24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7162800" y="45720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1 mol O</a:t>
            </a:r>
            <a:r>
              <a:rPr lang="en-US" sz="24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 flipV="1">
            <a:off x="990600" y="41148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V="1">
            <a:off x="3200400" y="41148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 flipV="1">
            <a:off x="5638800" y="41148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V="1">
            <a:off x="7620000" y="46482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 flipV="1">
            <a:off x="3581400" y="46482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 flipV="1">
            <a:off x="5562600" y="46482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6477000" y="5791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13.7</a:t>
            </a:r>
          </a:p>
        </p:txBody>
      </p:sp>
    </p:spTree>
    <p:extLst>
      <p:ext uri="{BB962C8B-B14F-4D97-AF65-F5344CB8AC3E}">
        <p14:creationId xmlns:p14="http://schemas.microsoft.com/office/powerpoint/2010/main" val="55457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  <p:bldP spid="83974" grpId="0" animBg="1"/>
      <p:bldP spid="83975" grpId="0" animBg="1"/>
      <p:bldP spid="83976" grpId="0"/>
      <p:bldP spid="83977" grpId="0"/>
      <p:bldP spid="83978" grpId="0"/>
      <p:bldP spid="83979" grpId="0" animBg="1"/>
      <p:bldP spid="83980" grpId="0"/>
      <p:bldP spid="83981" grpId="0"/>
      <p:bldP spid="83982" grpId="0"/>
      <p:bldP spid="83983" grpId="0" animBg="1"/>
      <p:bldP spid="83984" grpId="0"/>
      <p:bldP spid="83985" grpId="0"/>
      <p:bldP spid="83987" grpId="0" animBg="1"/>
      <p:bldP spid="83988" grpId="0" animBg="1"/>
      <p:bldP spid="83989" grpId="0" animBg="1"/>
      <p:bldP spid="83990" grpId="0" animBg="1"/>
      <p:bldP spid="83991" grpId="0" animBg="1"/>
      <p:bldP spid="83992" grpId="0" animBg="1"/>
      <p:bldP spid="839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838200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 Stoichiometry #4</a:t>
            </a:r>
          </a:p>
        </p:txBody>
      </p:sp>
      <p:graphicFrame>
        <p:nvGraphicFramePr>
          <p:cNvPr id="85017" name="Object 2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8470922"/>
              </p:ext>
            </p:extLst>
          </p:nvPr>
        </p:nvGraphicFramePr>
        <p:xfrm>
          <a:off x="228600" y="5181600"/>
          <a:ext cx="152400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583920" imgH="393480" progId="Equation.3">
                  <p:embed/>
                </p:oleObj>
              </mc:Choice>
              <mc:Fallback>
                <p:oleObj name="Equation" r:id="rId3" imgW="583920" imgH="393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81600"/>
                        <a:ext cx="1524000" cy="1027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8245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Comic Sans MS" pitchFamily="66" charset="0"/>
              </a:rPr>
              <a:t>How many liters of oxygen gas, at 37.0</a:t>
            </a:r>
            <a:r>
              <a:rPr lang="en-US" sz="2800">
                <a:latin typeface="Comic Sans MS" pitchFamily="66" charset="0"/>
                <a:sym typeface="Symbol" pitchFamily="18" charset="2"/>
              </a:rPr>
              <a:t>C and 0.930 atmospheres</a:t>
            </a:r>
            <a:r>
              <a:rPr lang="en-US" sz="2800">
                <a:latin typeface="Comic Sans MS" pitchFamily="66" charset="0"/>
              </a:rPr>
              <a:t>, can be collected from the complete decomposition of 50.0 grams of potassium chlorate?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524000" y="2514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2 KClO</a:t>
            </a:r>
            <a:r>
              <a:rPr lang="en-US" sz="2800" b="1" baseline="-25000">
                <a:latin typeface="Comic Sans MS" pitchFamily="66" charset="0"/>
              </a:rPr>
              <a:t>3</a:t>
            </a:r>
            <a:r>
              <a:rPr lang="en-US" sz="2800" b="1">
                <a:latin typeface="Comic Sans MS" pitchFamily="66" charset="0"/>
              </a:rPr>
              <a:t>(s) </a:t>
            </a:r>
            <a:r>
              <a:rPr lang="en-US" sz="2800" b="1">
                <a:latin typeface="Comic Sans MS" pitchFamily="66" charset="0"/>
                <a:sym typeface="Wingdings" pitchFamily="2" charset="2"/>
              </a:rPr>
              <a:t> 2 KCl(s) + 3 O</a:t>
            </a:r>
            <a:r>
              <a:rPr lang="en-US" sz="2800" b="1" baseline="-2500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b="1">
                <a:latin typeface="Comic Sans MS" pitchFamily="66" charset="0"/>
                <a:sym typeface="Wingdings" pitchFamily="2" charset="2"/>
              </a:rPr>
              <a:t>(g)</a:t>
            </a:r>
            <a:endParaRPr lang="en-US" sz="2800" b="1">
              <a:latin typeface="Comic Sans MS" pitchFamily="66" charset="0"/>
            </a:endParaRP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304800" y="3962400"/>
            <a:ext cx="6553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2133600" y="3276600"/>
            <a:ext cx="0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7107238" y="3733800"/>
            <a:ext cx="203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= “n” mol O</a:t>
            </a:r>
            <a:r>
              <a:rPr lang="en-US" sz="24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0" y="3505200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50.0 g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2590800" y="3505200"/>
            <a:ext cx="193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1 mol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4724400" y="3276600"/>
            <a:ext cx="0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2193925" y="4038600"/>
            <a:ext cx="249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122.55 g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5105400" y="35052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3 mol O</a:t>
            </a:r>
            <a:r>
              <a:rPr lang="en-US" sz="2400" b="1" baseline="-25000">
                <a:latin typeface="Comic Sans MS" pitchFamily="66" charset="0"/>
              </a:rPr>
              <a:t>2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4953000" y="4038600"/>
            <a:ext cx="193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2 mol KClO</a:t>
            </a:r>
            <a:r>
              <a:rPr lang="en-US" sz="24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V="1">
            <a:off x="990600" y="35814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V="1">
            <a:off x="3200400" y="35814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 flipV="1">
            <a:off x="3581400" y="41148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 flipV="1">
            <a:off x="5562600" y="4114800"/>
            <a:ext cx="762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7705314" y="4191000"/>
            <a:ext cx="12009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Comic Sans MS" pitchFamily="66" charset="0"/>
              </a:rPr>
              <a:t>0.612 </a:t>
            </a:r>
          </a:p>
          <a:p>
            <a:r>
              <a:rPr lang="en-US" sz="2400" b="1" dirty="0" err="1">
                <a:latin typeface="Comic Sans MS" pitchFamily="66" charset="0"/>
              </a:rPr>
              <a:t>mol</a:t>
            </a:r>
            <a:r>
              <a:rPr lang="en-US" sz="2400" b="1" dirty="0">
                <a:latin typeface="Comic Sans MS" pitchFamily="66" charset="0"/>
              </a:rPr>
              <a:t> O</a:t>
            </a:r>
            <a:r>
              <a:rPr lang="en-US" sz="2400" b="1" baseline="-25000" dirty="0">
                <a:latin typeface="Comic Sans MS" pitchFamily="66" charset="0"/>
              </a:rPr>
              <a:t>2</a:t>
            </a:r>
          </a:p>
        </p:txBody>
      </p:sp>
      <p:graphicFrame>
        <p:nvGraphicFramePr>
          <p:cNvPr id="85020" name="Object 2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761881"/>
              </p:ext>
            </p:extLst>
          </p:nvPr>
        </p:nvGraphicFramePr>
        <p:xfrm>
          <a:off x="1828800" y="4953000"/>
          <a:ext cx="54102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2641320" imgH="609480" progId="Equation.3">
                  <p:embed/>
                </p:oleObj>
              </mc:Choice>
              <mc:Fallback>
                <p:oleObj name="Equation" r:id="rId5" imgW="2641320" imgH="6094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953000"/>
                        <a:ext cx="5410200" cy="12477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7299325" y="5330825"/>
            <a:ext cx="171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omic Sans MS" pitchFamily="66" charset="0"/>
              </a:rPr>
              <a:t>= 16.7 L</a:t>
            </a:r>
          </a:p>
        </p:txBody>
      </p:sp>
    </p:spTree>
    <p:extLst>
      <p:ext uri="{BB962C8B-B14F-4D97-AF65-F5344CB8AC3E}">
        <p14:creationId xmlns:p14="http://schemas.microsoft.com/office/powerpoint/2010/main" val="70106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10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1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9" dur="10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 animBg="1"/>
      <p:bldP spid="84998" grpId="0" animBg="1"/>
      <p:bldP spid="84999" grpId="0"/>
      <p:bldP spid="84999" grpId="1"/>
      <p:bldP spid="85000" grpId="0"/>
      <p:bldP spid="85001" grpId="0"/>
      <p:bldP spid="85002" grpId="0" animBg="1"/>
      <p:bldP spid="85003" grpId="0"/>
      <p:bldP spid="85004" grpId="0"/>
      <p:bldP spid="85005" grpId="0"/>
      <p:bldP spid="85009" grpId="0" animBg="1"/>
      <p:bldP spid="85010" grpId="0" animBg="1"/>
      <p:bldP spid="85013" grpId="0" animBg="1"/>
      <p:bldP spid="85014" grpId="0" animBg="1"/>
      <p:bldP spid="85016" grpId="0"/>
      <p:bldP spid="850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762000"/>
          </a:xfrm>
          <a:noFill/>
          <a:ln/>
        </p:spPr>
        <p:txBody>
          <a:bodyPr lIns="90488" tIns="44450" rIns="90488" bIns="44450"/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Overview: Kinetic Molecular Theory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371475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Particles of matter are ALWAYS in motion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Volume of individual particles is </a:t>
            </a:r>
            <a:r>
              <a:rPr lang="en-US" sz="2800">
                <a:solidFill>
                  <a:schemeClr val="tx1"/>
                </a:solidFill>
                <a:latin typeface="Symbol" pitchFamily="18" charset="2"/>
                <a:sym typeface="Symbol" pitchFamily="18" charset="2"/>
              </a:rPr>
              <a:t></a:t>
            </a:r>
            <a:r>
              <a:rPr lang="en-US" sz="2800">
                <a:solidFill>
                  <a:schemeClr val="tx1"/>
                </a:solidFill>
              </a:rPr>
              <a:t> zero.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Collisions of particles with container walls       cause pressure exerted by gas.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Particles exert no forces on each other.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Average kinetic energy </a:t>
            </a:r>
            <a:r>
              <a:rPr lang="en-US" sz="2800">
                <a:solidFill>
                  <a:schemeClr val="tx1"/>
                </a:solidFill>
                <a:latin typeface="Symbol" pitchFamily="18" charset="2"/>
              </a:rPr>
              <a:t>µ</a:t>
            </a:r>
            <a:r>
              <a:rPr lang="en-US" sz="2800">
                <a:solidFill>
                  <a:schemeClr val="tx1"/>
                </a:solidFill>
              </a:rPr>
              <a:t> Kelvin         temperature of a gas.</a:t>
            </a:r>
          </a:p>
          <a:p>
            <a:pPr>
              <a:buClr>
                <a:schemeClr val="tx2"/>
              </a:buClr>
              <a:buFontTx/>
              <a:buBlip>
                <a:blip r:embed="rId2"/>
              </a:buBlip>
            </a:pPr>
            <a:endParaRPr lang="en-US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91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3810000" cy="838200"/>
          </a:xfrm>
        </p:spPr>
        <p:txBody>
          <a:bodyPr/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 Density</a:t>
            </a:r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35033"/>
              </p:ext>
            </p:extLst>
          </p:nvPr>
        </p:nvGraphicFramePr>
        <p:xfrm>
          <a:off x="1447800" y="1066800"/>
          <a:ext cx="62484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9" name="Equation" r:id="rId3" imgW="2158920" imgH="393480" progId="">
                  <p:embed/>
                </p:oleObj>
              </mc:Choice>
              <mc:Fallback>
                <p:oleObj name="Equation" r:id="rId3" imgW="215892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066800"/>
                        <a:ext cx="6248400" cy="1139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505200" y="25908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latin typeface="Comic Sans MS" pitchFamily="66" charset="0"/>
              </a:rPr>
              <a:t>… so at STP…</a:t>
            </a:r>
          </a:p>
        </p:txBody>
      </p:sp>
      <p:graphicFrame>
        <p:nvGraphicFramePr>
          <p:cNvPr id="70661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940549"/>
              </p:ext>
            </p:extLst>
          </p:nvPr>
        </p:nvGraphicFramePr>
        <p:xfrm>
          <a:off x="2743200" y="3276600"/>
          <a:ext cx="45720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0" name="Equation" r:id="rId5" imgW="1396800" imgH="393480" progId="">
                  <p:embed/>
                </p:oleObj>
              </mc:Choice>
              <mc:Fallback>
                <p:oleObj name="Equation" r:id="rId5" imgW="1396800" imgH="393480" progId="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4572000" cy="12890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934200" cy="838200"/>
          </a:xfrm>
        </p:spPr>
        <p:txBody>
          <a:bodyPr/>
          <a:lstStyle/>
          <a:p>
            <a: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Density and the Ideal Gas Law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9047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Comic Sans MS" pitchFamily="66" charset="0"/>
              </a:rPr>
              <a:t>Combining the formula for density with the Ideal </a:t>
            </a:r>
          </a:p>
          <a:p>
            <a:pPr eaLnBrk="0" hangingPunct="0"/>
            <a:r>
              <a:rPr lang="en-US" sz="2400" b="1">
                <a:latin typeface="Comic Sans MS" pitchFamily="66" charset="0"/>
              </a:rPr>
              <a:t>Gas law, substituting and rearranging algebraically:</a:t>
            </a: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476870"/>
              </p:ext>
            </p:extLst>
          </p:nvPr>
        </p:nvGraphicFramePr>
        <p:xfrm>
          <a:off x="1143000" y="2209800"/>
          <a:ext cx="2590800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6" name="Equation" r:id="rId3" imgW="571320" imgH="393480" progId="">
                  <p:embed/>
                </p:oleObj>
              </mc:Choice>
              <mc:Fallback>
                <p:oleObj name="Equation" r:id="rId3" imgW="57132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2590800" cy="17827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267200" y="2133600"/>
            <a:ext cx="4343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M = Molar Mass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R = Gas Constant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T = Temperature in Kelvins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086600" cy="838200"/>
          </a:xfrm>
        </p:spPr>
        <p:txBody>
          <a:bodyPr/>
          <a:lstStyle/>
          <a:p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Kinetic Energy of Gas Particles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59534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latin typeface="Comic Sans MS" pitchFamily="66" charset="0"/>
              </a:rPr>
              <a:t>At the same conditions of temperature, all gases</a:t>
            </a:r>
          </a:p>
          <a:p>
            <a:pPr eaLnBrk="0" hangingPunct="0"/>
            <a:r>
              <a:rPr lang="en-US" sz="2400" b="1" dirty="0">
                <a:latin typeface="Comic Sans MS" pitchFamily="66" charset="0"/>
              </a:rPr>
              <a:t>have the same </a:t>
            </a:r>
            <a:r>
              <a:rPr lang="en-US" sz="2400" b="1" u="sng" dirty="0">
                <a:latin typeface="Comic Sans MS" pitchFamily="66" charset="0"/>
              </a:rPr>
              <a:t>average</a:t>
            </a:r>
            <a:r>
              <a:rPr lang="en-US" sz="2400" b="1" dirty="0">
                <a:latin typeface="Comic Sans MS" pitchFamily="66" charset="0"/>
              </a:rPr>
              <a:t> kinetic energy.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879448"/>
              </p:ext>
            </p:extLst>
          </p:nvPr>
        </p:nvGraphicFramePr>
        <p:xfrm>
          <a:off x="3082925" y="2611438"/>
          <a:ext cx="259715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0" name="Equation" r:id="rId6" imgW="787320" imgH="380880" progId="Equation.3">
                  <p:embed/>
                </p:oleObj>
              </mc:Choice>
              <mc:Fallback>
                <p:oleObj name="Equation" r:id="rId6" imgW="787320" imgH="380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925" y="2611438"/>
                        <a:ext cx="2597150" cy="1257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Meaning of Temperature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609600" y="2895600"/>
            <a:ext cx="8229600" cy="150495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tx1"/>
                </a:solidFill>
              </a:rPr>
              <a:t>Kelvin temperature is an index of the random motions of gas particles (higher </a:t>
            </a:r>
            <a:r>
              <a:rPr lang="en-US" sz="2800" i="1">
                <a:solidFill>
                  <a:schemeClr val="tx1"/>
                </a:solidFill>
              </a:rPr>
              <a:t>T</a:t>
            </a:r>
            <a:r>
              <a:rPr lang="en-US" sz="2800">
                <a:solidFill>
                  <a:schemeClr val="tx1"/>
                </a:solidFill>
              </a:rPr>
              <a:t> means greater motion.)</a:t>
            </a:r>
          </a:p>
        </p:txBody>
      </p:sp>
      <p:graphicFrame>
        <p:nvGraphicFramePr>
          <p:cNvPr id="36868" name="Object 4">
            <a:hlinkClick r:id="" action="ppaction://ole?verb=0"/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9694770"/>
              </p:ext>
            </p:extLst>
          </p:nvPr>
        </p:nvGraphicFramePr>
        <p:xfrm>
          <a:off x="2514600" y="1447800"/>
          <a:ext cx="4291013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0" name="Corel Equation 1.0 Equation" r:id="rId3" imgW="4125600" imgH="1280880" progId="">
                  <p:embed/>
                </p:oleObj>
              </mc:Choice>
              <mc:Fallback>
                <p:oleObj name="Corel Equation 1.0 Equation" r:id="rId3" imgW="4125600" imgH="128088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47800"/>
                        <a:ext cx="4291013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762000" y="762000"/>
            <a:ext cx="4114800" cy="222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70000"/>
              </a:spcBef>
            </a:pPr>
            <a:r>
              <a:rPr lang="en-US" sz="2800">
                <a:latin typeface="Comic Sans MS" pitchFamily="66" charset="0"/>
              </a:rPr>
              <a:t>Diffusion:  describes the mixing of gases.  The rate of diffusion is the rate of gas mixing.</a:t>
            </a:r>
          </a:p>
          <a:p>
            <a:pPr hangingPunct="0"/>
            <a:endParaRPr lang="en-US" sz="2800">
              <a:latin typeface="Comic Sans MS" pitchFamily="66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2286000" cy="609600"/>
          </a:xfrm>
        </p:spPr>
        <p:txBody>
          <a:bodyPr/>
          <a:lstStyle/>
          <a:p>
            <a:pPr algn="l"/>
            <a:r>
              <a:rPr lang="en-US" sz="32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Diffusion</a:t>
            </a:r>
          </a:p>
        </p:txBody>
      </p:sp>
      <p:pic>
        <p:nvPicPr>
          <p:cNvPr id="77828" name="Picture 4" descr="diffus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81000"/>
            <a:ext cx="3538538" cy="60198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2057400" cy="609600"/>
          </a:xfrm>
        </p:spPr>
        <p:txBody>
          <a:bodyPr/>
          <a:lstStyle/>
          <a:p>
            <a:pPr algn="l"/>
            <a: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Effusion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838200"/>
            <a:ext cx="7772400" cy="10668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en-US" sz="2800">
                <a:solidFill>
                  <a:schemeClr val="tx1"/>
                </a:solidFill>
              </a:rPr>
              <a:t>Effusion:  describes the passage of gas into an evacuated chamber.</a:t>
            </a:r>
          </a:p>
        </p:txBody>
      </p:sp>
      <p:pic>
        <p:nvPicPr>
          <p:cNvPr id="74756" name="Picture 4" descr="effu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5867400" cy="440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09800"/>
            <a:ext cx="7772400" cy="1371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144169"/>
            <a:ext cx="7772400" cy="1371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5778" name="Object 2">
            <a:hlinkClick r:id="" action="ppaction://ole?verb=0"/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82943558"/>
              </p:ext>
            </p:extLst>
          </p:nvPr>
        </p:nvGraphicFramePr>
        <p:xfrm>
          <a:off x="1295400" y="2209800"/>
          <a:ext cx="7261225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7" name="Corel Equation 1.0 Equation" r:id="rId3" imgW="7250040" imgH="1280880" progId="">
                  <p:embed/>
                </p:oleObj>
              </mc:Choice>
              <mc:Fallback>
                <p:oleObj name="Corel Equation 1.0 Equation" r:id="rId3" imgW="7250040" imgH="128088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09800"/>
                        <a:ext cx="7261225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>
            <a:hlinkClick r:id="" action="ppaction://ole?verb=0"/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35842200"/>
              </p:ext>
            </p:extLst>
          </p:nvPr>
        </p:nvGraphicFramePr>
        <p:xfrm>
          <a:off x="1219200" y="4191000"/>
          <a:ext cx="7450138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8" name="Corel Equation 1.0 Equation" r:id="rId5" imgW="7440480" imgH="1280880" progId="">
                  <p:embed/>
                </p:oleObj>
              </mc:Choice>
              <mc:Fallback>
                <p:oleObj name="Corel Equation 1.0 Equation" r:id="rId5" imgW="7440480" imgH="1280880" progId="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91000"/>
                        <a:ext cx="7450138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85800" y="1447800"/>
            <a:ext cx="281781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Effusion: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762000" y="3505200"/>
            <a:ext cx="2063750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Diffusion: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990600"/>
          </a:xfrm>
        </p:spPr>
        <p:txBody>
          <a:bodyPr/>
          <a:lstStyle/>
          <a:p>
            <a: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Graham’s Law</a:t>
            </a:r>
            <a:b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Rates of Effusion and Diffusion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Practice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687636" y="3708094"/>
            <a:ext cx="7772400" cy="1371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19175"/>
                <a:ext cx="8229600" cy="4525963"/>
              </a:xfrm>
            </p:spPr>
            <p:txBody>
              <a:bodyPr/>
              <a:lstStyle/>
              <a:p>
                <a:r>
                  <a:rPr lang="en-US" b="0" dirty="0" smtClean="0">
                    <a:solidFill>
                      <a:schemeClr val="tx1"/>
                    </a:solidFill>
                  </a:rPr>
                  <a:t>Under the same conditions of temperature and pressure, does hydrogen iodide or ammonia effuse faster? Calculate the relative rates at which they effuse.</a:t>
                </a:r>
              </a:p>
              <a:p>
                <a:endParaRPr lang="en-US" b="0" dirty="0">
                  <a:solidFill>
                    <a:schemeClr val="tx1"/>
                  </a:solidFill>
                </a:endParaRPr>
              </a:p>
              <a:p>
                <a:endParaRPr lang="en-US" b="0" dirty="0">
                  <a:solidFill>
                    <a:schemeClr val="tx1"/>
                  </a:solidFill>
                </a:endParaRPr>
              </a:p>
              <a:p>
                <a:endParaRPr lang="en-US" b="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bg-BG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𝑹𝒂𝒕𝒆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𝒐𝒇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𝑵𝑯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𝑹𝒂𝒕𝒆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𝒐𝒇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𝑯𝑰</m:t>
                        </m:r>
                      </m:den>
                    </m:f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bg-BG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𝑯𝑰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bg-BG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𝑵𝑯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𝟑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bg-BG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bg-BG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𝟏𝟐𝟕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bg-BG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𝟏𝟕</m:t>
                            </m:r>
                          </m:e>
                        </m:rad>
                      </m:den>
                    </m:f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.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𝟕𝟒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19175"/>
                <a:ext cx="8229600" cy="4525963"/>
              </a:xfrm>
              <a:blipFill>
                <a:blip r:embed="rId3"/>
                <a:stretch>
                  <a:fillRect l="-2370" t="-3634" b="-17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582131"/>
              </p:ext>
            </p:extLst>
          </p:nvPr>
        </p:nvGraphicFramePr>
        <p:xfrm>
          <a:off x="941386" y="3733800"/>
          <a:ext cx="7261225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3" name="Corel Equation 1.0 Equation" r:id="rId4" imgW="7250040" imgH="1280880" progId="">
                  <p:embed/>
                </p:oleObj>
              </mc:Choice>
              <mc:Fallback>
                <p:oleObj name="Corel Equation 1.0 Equation" r:id="rId4" imgW="7250040" imgH="128088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6" y="3733800"/>
                        <a:ext cx="7261225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77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hemistry Format">
  <a:themeElements>
    <a:clrScheme name="1_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5485</TotalTime>
  <Words>526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Cambria Math</vt:lpstr>
      <vt:lpstr>Comic Sans MS</vt:lpstr>
      <vt:lpstr>Symbol</vt:lpstr>
      <vt:lpstr>Times New Roman</vt:lpstr>
      <vt:lpstr>Wingdings</vt:lpstr>
      <vt:lpstr>Chemistry Format</vt:lpstr>
      <vt:lpstr>1_Chemistry Format</vt:lpstr>
      <vt:lpstr>Equation</vt:lpstr>
      <vt:lpstr>Corel Equation 1.0 Equation</vt:lpstr>
      <vt:lpstr>PowerPoint Presentation</vt:lpstr>
      <vt:lpstr>Gas Density</vt:lpstr>
      <vt:lpstr>Density and the Ideal Gas Law</vt:lpstr>
      <vt:lpstr>Kinetic Energy of Gas Particles</vt:lpstr>
      <vt:lpstr>The Meaning of Temperature</vt:lpstr>
      <vt:lpstr>Diffusion</vt:lpstr>
      <vt:lpstr>Effusion</vt:lpstr>
      <vt:lpstr>Graham’s Law Rates of Effusion and Diffusion</vt:lpstr>
      <vt:lpstr>Practice</vt:lpstr>
      <vt:lpstr>Real Gases</vt:lpstr>
      <vt:lpstr>Root Mean Square Velocity</vt:lpstr>
      <vt:lpstr>Gas Stoichiometry #1</vt:lpstr>
      <vt:lpstr>Gas Stoichiometry #2</vt:lpstr>
      <vt:lpstr>Gas Stoichiometry #3</vt:lpstr>
      <vt:lpstr>Gas Stoichiometry #4</vt:lpstr>
      <vt:lpstr>Overview: Kinetic Molecular Theory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149</cp:revision>
  <cp:lastPrinted>2020-12-04T21:19:33Z</cp:lastPrinted>
  <dcterms:created xsi:type="dcterms:W3CDTF">2006-05-18T20:09:47Z</dcterms:created>
  <dcterms:modified xsi:type="dcterms:W3CDTF">2020-12-04T21:20:01Z</dcterms:modified>
</cp:coreProperties>
</file>