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4"/>
  </p:notesMasterIdLst>
  <p:sldIdLst>
    <p:sldId id="257" r:id="rId3"/>
    <p:sldId id="289" r:id="rId4"/>
    <p:sldId id="309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333333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4" autoAdjust="0"/>
    <p:restoredTop sz="94745"/>
  </p:normalViewPr>
  <p:slideViewPr>
    <p:cSldViewPr>
      <p:cViewPr varScale="1">
        <p:scale>
          <a:sx n="87" d="100"/>
          <a:sy n="87" d="100"/>
        </p:scale>
        <p:origin x="1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00E6B80-B90D-4E34-BD93-5FE786DE3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18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E1FDE-2312-4690-80D2-4808E3AE2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076D8-3E19-49DF-8111-3F1381ACAE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050AE-8794-4650-9C76-084DA394B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959E4C-BE1D-4CEE-9BBE-4E217705F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FA89A2-B366-43F3-A290-429C27DCB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66E491-AACE-4831-B9D1-2EF5038E1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75F18-2B7C-47A8-A47F-E29930BC5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45A4D-6C0F-45B5-AE99-51EE64014E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79E8C-A8CA-4726-9B59-BC8B656AE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CEC7-7401-434C-90CC-E53171EF1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1068C-F078-4450-B405-B42CA56D1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EB844-87C3-4629-BABD-4BFF31C84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6AD1A-3A6C-45C4-80F8-1F577A6AB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B014F-9DFC-487C-B377-A80EEEDE59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82CFC-7FCF-4C3B-B10C-8F867929D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1BFA9-AAE1-4BB9-8268-7DC620230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9C15F-7273-42E6-8C69-DBB5C9AD2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C8C64-7A11-44B7-B054-BFD523082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9F93A0-AA20-45D4-81BB-6B5F7467C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0D08B-3E6E-4B59-ACC7-45C353399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736B-51B2-4B52-AF9E-00B1494D3C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14B6A-0626-4AA8-8BB0-EC2DCAC463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E82DD-9A36-41A6-B9AF-676DD10502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3EFB2-145C-4C97-BA74-E0A51A74B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48351-A803-4947-8DCC-D466DBCEE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98168-7621-4C9C-BE55-1119F34C1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CE1F2A6C-3246-424C-8864-0ECA4770E1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  <p:sldLayoutId id="21474836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B84B880D-F4C0-4D0C-8641-9B2616B04C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219200" y="1905000"/>
            <a:ext cx="6019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Gases</a:t>
            </a:r>
          </a:p>
          <a:p>
            <a:pPr algn="ctr">
              <a:buFontTx/>
              <a:buNone/>
            </a:pP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Ideal Gas</a:t>
            </a:r>
          </a:p>
          <a:p>
            <a:pPr algn="ctr">
              <a:buFontTx/>
              <a:buNone/>
            </a:pP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Laws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ad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4"/>
          <a:stretch>
            <a:fillRect/>
          </a:stretch>
        </p:blipFill>
        <p:spPr bwMode="auto">
          <a:xfrm>
            <a:off x="1295400" y="2286000"/>
            <a:ext cx="61722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ED6B06"/>
                </a:solidFill>
                <a:cs typeface="Arial" charset="0"/>
              </a:rPr>
              <a:t>Mole Fraction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3944938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The ratio of the partial pressure a single gas contributes and total pressure is equal to the mole fraction.</a:t>
            </a:r>
          </a:p>
          <a:p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 charset="0"/>
              </a:rPr>
              <a:t>The number of moles of a component in a mixture divided by the total number of moles in the mixture, is the 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mole fraction.</a:t>
            </a:r>
            <a:endParaRPr lang="en-US" sz="2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6" name="Rectangle 12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8" name="Rectangle 18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1" name="Rectangle 2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3" name="Rectangle 2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9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ED6B06"/>
                </a:solidFill>
                <a:cs typeface="Arial" charset="0"/>
              </a:rPr>
              <a:t>Mole Fraction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371157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Arial" charset="0"/>
              </a:rPr>
              <a:t>The partial pressure of a component in a gaseous mixture is its mole fraction multiplied by the total pressure. </a:t>
            </a:r>
          </a:p>
          <a:p>
            <a:r>
              <a:rPr lang="en-US" sz="2800" dirty="0">
                <a:solidFill>
                  <a:schemeClr val="tx1"/>
                </a:solidFill>
                <a:latin typeface="Arial" charset="0"/>
              </a:rPr>
              <a:t>For gases, the mole fraction of a component is equivalent to its percent by volume divided </a:t>
            </a:r>
            <a:br>
              <a:rPr lang="en-US" sz="2800" dirty="0">
                <a:solidFill>
                  <a:schemeClr val="tx1"/>
                </a:solidFill>
                <a:latin typeface="Arial" charset="0"/>
              </a:rPr>
            </a:br>
            <a:r>
              <a:rPr lang="en-US" sz="2800" dirty="0">
                <a:solidFill>
                  <a:schemeClr val="tx1"/>
                </a:solidFill>
                <a:latin typeface="Arial" charset="0"/>
              </a:rPr>
              <a:t>by 100%. </a:t>
            </a:r>
          </a:p>
          <a:p>
            <a:pPr lvl="1">
              <a:buFont typeface="Wingdings" charset="0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Nitrogen has a 78%  composition of air; find its partial pressure.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5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59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9160" name="Picture 1" descr="axa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45720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38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4648200" cy="914400"/>
          </a:xfrm>
          <a:noFill/>
          <a:ln/>
        </p:spPr>
        <p:txBody>
          <a:bodyPr lIns="90488" tIns="44450" rIns="90488" bIns="44450"/>
          <a:lstStyle/>
          <a:p>
            <a:r>
              <a:rPr lang="en-U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Ideal Gas Law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763000" cy="38100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i="1" dirty="0">
                <a:solidFill>
                  <a:schemeClr val="hlink"/>
                </a:solidFill>
              </a:rPr>
              <a:t>P</a:t>
            </a:r>
            <a:r>
              <a:rPr lang="en-US" sz="4000" i="1" dirty="0">
                <a:solidFill>
                  <a:schemeClr val="accent6"/>
                </a:solidFill>
              </a:rPr>
              <a:t>V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tx1"/>
                </a:solidFill>
              </a:rPr>
              <a:t>= </a:t>
            </a:r>
            <a:r>
              <a:rPr lang="en-US" sz="4000" i="1" dirty="0" err="1">
                <a:solidFill>
                  <a:schemeClr val="tx1"/>
                </a:solidFill>
              </a:rPr>
              <a:t>n</a:t>
            </a:r>
            <a:r>
              <a:rPr lang="en-US" sz="4000" i="1" dirty="0" err="1">
                <a:solidFill>
                  <a:srgbClr val="FF7C80"/>
                </a:solidFill>
              </a:rPr>
              <a:t>R</a:t>
            </a:r>
            <a:r>
              <a:rPr lang="en-US" sz="4000" i="1" dirty="0" err="1">
                <a:solidFill>
                  <a:srgbClr val="99FF33"/>
                </a:solidFill>
              </a:rPr>
              <a:t>T</a:t>
            </a:r>
            <a:endParaRPr lang="en-US" dirty="0">
              <a:solidFill>
                <a:srgbClr val="99FF33"/>
              </a:solidFill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i="1" dirty="0">
                <a:solidFill>
                  <a:schemeClr val="hlink"/>
                </a:solidFill>
              </a:rPr>
              <a:t>P</a:t>
            </a:r>
            <a:r>
              <a:rPr lang="en-US" sz="2800" dirty="0">
                <a:solidFill>
                  <a:schemeClr val="hlink"/>
                </a:solidFill>
              </a:rPr>
              <a:t> = pressure in </a:t>
            </a:r>
            <a:r>
              <a:rPr lang="en-US" sz="2800" dirty="0" err="1">
                <a:solidFill>
                  <a:schemeClr val="hlink"/>
                </a:solidFill>
              </a:rPr>
              <a:t>atm</a:t>
            </a:r>
            <a:endParaRPr lang="en-US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i="1" dirty="0">
                <a:solidFill>
                  <a:schemeClr val="accent6"/>
                </a:solidFill>
              </a:rPr>
              <a:t>V</a:t>
            </a:r>
            <a:r>
              <a:rPr lang="en-US" sz="2800" dirty="0">
                <a:solidFill>
                  <a:schemeClr val="accent6"/>
                </a:solidFill>
              </a:rPr>
              <a:t> = volume in liters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i="1" dirty="0">
                <a:solidFill>
                  <a:schemeClr val="tx1"/>
                </a:solidFill>
              </a:rPr>
              <a:t>n</a:t>
            </a:r>
            <a:r>
              <a:rPr lang="en-US" sz="2800" dirty="0">
                <a:solidFill>
                  <a:schemeClr val="tx1"/>
                </a:solidFill>
              </a:rPr>
              <a:t> = moles = m/M; m = mass, M = molar mass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i="1" dirty="0">
                <a:solidFill>
                  <a:srgbClr val="FF7C80"/>
                </a:solidFill>
              </a:rPr>
              <a:t>R</a:t>
            </a:r>
            <a:r>
              <a:rPr lang="en-US" sz="2800" dirty="0">
                <a:solidFill>
                  <a:srgbClr val="FF7C80"/>
                </a:solidFill>
              </a:rPr>
              <a:t> = proportionality constant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pPr lvl="1" indent="-635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FF7C80"/>
                </a:solidFill>
              </a:rPr>
              <a:t>= 0.08206 </a:t>
            </a:r>
            <a:r>
              <a:rPr lang="en-US" dirty="0" err="1">
                <a:solidFill>
                  <a:srgbClr val="FF7C80"/>
                </a:solidFill>
              </a:rPr>
              <a:t>L</a:t>
            </a:r>
            <a:r>
              <a:rPr lang="en-US" dirty="0" err="1">
                <a:solidFill>
                  <a:srgbClr val="FF7C80"/>
                </a:solidFill>
                <a:sym typeface="Symbol" pitchFamily="18" charset="2"/>
              </a:rPr>
              <a:t>·</a:t>
            </a:r>
            <a:r>
              <a:rPr lang="en-US" dirty="0" err="1">
                <a:solidFill>
                  <a:srgbClr val="FF7C80"/>
                </a:solidFill>
              </a:rPr>
              <a:t>atm</a:t>
            </a:r>
            <a:r>
              <a:rPr lang="en-US" dirty="0">
                <a:solidFill>
                  <a:srgbClr val="FF7C80"/>
                </a:solidFill>
              </a:rPr>
              <a:t>/ </a:t>
            </a:r>
            <a:r>
              <a:rPr lang="en-US" dirty="0" err="1">
                <a:solidFill>
                  <a:srgbClr val="FF7C80"/>
                </a:solidFill>
              </a:rPr>
              <a:t>mol</a:t>
            </a:r>
            <a:r>
              <a:rPr lang="en-US" dirty="0" err="1">
                <a:solidFill>
                  <a:srgbClr val="FF7C80"/>
                </a:solidFill>
                <a:sym typeface="Symbol" pitchFamily="18" charset="2"/>
              </a:rPr>
              <a:t>·</a:t>
            </a:r>
            <a:r>
              <a:rPr lang="en-US" dirty="0" err="1">
                <a:solidFill>
                  <a:srgbClr val="FF7C80"/>
                </a:solidFill>
                <a:latin typeface="Symbol" pitchFamily="18" charset="2"/>
              </a:rPr>
              <a:t>K</a:t>
            </a:r>
            <a:endParaRPr lang="en-US" dirty="0">
              <a:solidFill>
                <a:srgbClr val="FF7C80"/>
              </a:solidFill>
              <a:latin typeface="Symbol" pitchFamily="18" charset="2"/>
            </a:endParaRPr>
          </a:p>
          <a:p>
            <a:pPr lvl="1" indent="-635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FF7C80"/>
                </a:solidFill>
                <a:latin typeface="+mj-lt"/>
              </a:rPr>
              <a:t>= 8.314 </a:t>
            </a:r>
            <a:r>
              <a:rPr lang="en-US" dirty="0" err="1">
                <a:solidFill>
                  <a:srgbClr val="FF7C80"/>
                </a:solidFill>
                <a:latin typeface="+mj-lt"/>
              </a:rPr>
              <a:t>L</a:t>
            </a:r>
            <a:r>
              <a:rPr lang="en-US" dirty="0" err="1">
                <a:solidFill>
                  <a:srgbClr val="FF7C80"/>
                </a:solidFill>
                <a:sym typeface="Symbol" pitchFamily="18" charset="2"/>
              </a:rPr>
              <a:t>·</a:t>
            </a:r>
            <a:r>
              <a:rPr lang="en-US" dirty="0" err="1">
                <a:solidFill>
                  <a:srgbClr val="FF7C80"/>
                </a:solidFill>
                <a:latin typeface="+mj-lt"/>
              </a:rPr>
              <a:t>Kpa</a:t>
            </a:r>
            <a:r>
              <a:rPr lang="en-US" dirty="0">
                <a:solidFill>
                  <a:srgbClr val="FF7C80"/>
                </a:solidFill>
                <a:latin typeface="+mj-lt"/>
              </a:rPr>
              <a:t>/ </a:t>
            </a:r>
            <a:r>
              <a:rPr lang="en-US" dirty="0" err="1">
                <a:solidFill>
                  <a:srgbClr val="FF7C80"/>
                </a:solidFill>
              </a:rPr>
              <a:t>mol</a:t>
            </a:r>
            <a:r>
              <a:rPr lang="en-US" dirty="0" err="1">
                <a:solidFill>
                  <a:srgbClr val="FF7C80"/>
                </a:solidFill>
                <a:sym typeface="Symbol" pitchFamily="18" charset="2"/>
              </a:rPr>
              <a:t>·</a:t>
            </a:r>
            <a:r>
              <a:rPr lang="en-US" dirty="0" err="1">
                <a:solidFill>
                  <a:srgbClr val="FF7C80"/>
                </a:solidFill>
                <a:latin typeface="Symbol" pitchFamily="18" charset="2"/>
              </a:rPr>
              <a:t>K</a:t>
            </a:r>
            <a:endParaRPr lang="en-US" dirty="0">
              <a:solidFill>
                <a:srgbClr val="FF7C80"/>
              </a:solidFill>
              <a:latin typeface="Symbol" pitchFamily="18" charset="2"/>
            </a:endParaRPr>
          </a:p>
          <a:p>
            <a:pPr lvl="1" indent="-635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FF7C80"/>
                </a:solidFill>
                <a:latin typeface="+mj-lt"/>
              </a:rPr>
              <a:t>= 62.4 </a:t>
            </a:r>
            <a:r>
              <a:rPr lang="en-US" dirty="0" err="1">
                <a:solidFill>
                  <a:srgbClr val="FF7C80"/>
                </a:solidFill>
                <a:latin typeface="+mj-lt"/>
              </a:rPr>
              <a:t>L</a:t>
            </a:r>
            <a:r>
              <a:rPr lang="en-US" dirty="0" err="1">
                <a:solidFill>
                  <a:srgbClr val="FF7C80"/>
                </a:solidFill>
                <a:sym typeface="Symbol" pitchFamily="18" charset="2"/>
              </a:rPr>
              <a:t>·</a:t>
            </a:r>
            <a:r>
              <a:rPr lang="en-US" dirty="0" err="1">
                <a:solidFill>
                  <a:srgbClr val="FF7C80"/>
                </a:solidFill>
                <a:latin typeface="+mj-lt"/>
              </a:rPr>
              <a:t>mmHg</a:t>
            </a:r>
            <a:r>
              <a:rPr lang="en-US" dirty="0">
                <a:solidFill>
                  <a:srgbClr val="FF7C80"/>
                </a:solidFill>
                <a:latin typeface="+mj-lt"/>
              </a:rPr>
              <a:t>/ </a:t>
            </a:r>
            <a:r>
              <a:rPr lang="en-US" dirty="0" err="1">
                <a:solidFill>
                  <a:srgbClr val="FF7C80"/>
                </a:solidFill>
              </a:rPr>
              <a:t>mol</a:t>
            </a:r>
            <a:r>
              <a:rPr lang="en-US" dirty="0" err="1">
                <a:solidFill>
                  <a:srgbClr val="FF7C80"/>
                </a:solidFill>
                <a:sym typeface="Symbol" pitchFamily="18" charset="2"/>
              </a:rPr>
              <a:t>·</a:t>
            </a:r>
            <a:r>
              <a:rPr lang="en-US" dirty="0" err="1">
                <a:solidFill>
                  <a:srgbClr val="FF7C80"/>
                </a:solidFill>
                <a:latin typeface="Symbol" pitchFamily="18" charset="2"/>
              </a:rPr>
              <a:t>K</a:t>
            </a:r>
            <a:endParaRPr lang="en-US" dirty="0">
              <a:solidFill>
                <a:srgbClr val="FF7C80"/>
              </a:solidFill>
              <a:latin typeface="Symbol" pitchFamily="18" charset="2"/>
            </a:endParaRPr>
          </a:p>
          <a:p>
            <a:pPr lvl="1" indent="-635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i="1" dirty="0">
                <a:solidFill>
                  <a:srgbClr val="99FF33"/>
                </a:solidFill>
              </a:rPr>
              <a:t>T</a:t>
            </a:r>
            <a:r>
              <a:rPr lang="en-US" sz="2800" dirty="0">
                <a:solidFill>
                  <a:srgbClr val="99FF33"/>
                </a:solidFill>
              </a:rPr>
              <a:t> = temperature in </a:t>
            </a:r>
            <a:r>
              <a:rPr lang="en-US" sz="2800" dirty="0" err="1">
                <a:solidFill>
                  <a:srgbClr val="99FF33"/>
                </a:solidFill>
              </a:rPr>
              <a:t>Kelvins</a:t>
            </a:r>
            <a:endParaRPr lang="en-US" sz="2800" dirty="0">
              <a:solidFill>
                <a:srgbClr val="99FF33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	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981200" y="5029200"/>
            <a:ext cx="485581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mic Sans MS" pitchFamily="66" charset="0"/>
              </a:rPr>
              <a:t>Holds closely at </a:t>
            </a:r>
            <a:r>
              <a:rPr lang="en-US" sz="2800" b="1" i="1" dirty="0">
                <a:latin typeface="Comic Sans MS" pitchFamily="66" charset="0"/>
              </a:rPr>
              <a:t>P</a:t>
            </a:r>
            <a:r>
              <a:rPr lang="en-US" sz="2800" b="1" dirty="0">
                <a:latin typeface="Comic Sans MS" pitchFamily="66" charset="0"/>
              </a:rPr>
              <a:t> &lt; 1 </a:t>
            </a:r>
            <a:r>
              <a:rPr lang="en-US" sz="2800" b="1" dirty="0" err="1">
                <a:latin typeface="Comic Sans MS" pitchFamily="66" charset="0"/>
              </a:rPr>
              <a:t>atm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2182678" cy="990600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ED6B06"/>
                </a:solidFill>
                <a:cs typeface="Arial" charset="0"/>
              </a:rPr>
              <a:t>Ideal Gas Law</a:t>
            </a:r>
          </a:p>
        </p:txBody>
      </p:sp>
      <p:pic>
        <p:nvPicPr>
          <p:cNvPr id="32771" name="Picture 5" descr="05_Pg207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"/>
          <a:stretch>
            <a:fillRect/>
          </a:stretch>
        </p:blipFill>
        <p:spPr bwMode="auto">
          <a:xfrm>
            <a:off x="1066800" y="762000"/>
            <a:ext cx="7162800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14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Boyle</a:t>
            </a:r>
            <a:r>
              <a:rPr lang="ja-JP" altLang="en-US">
                <a:solidFill>
                  <a:srgbClr val="ED6B06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>
                <a:solidFill>
                  <a:srgbClr val="ED6B06"/>
                </a:solidFill>
                <a:latin typeface="Arial" charset="0"/>
                <a:cs typeface="Arial" charset="0"/>
              </a:rPr>
              <a:t>s Law</a:t>
            </a:r>
            <a:endParaRPr lang="en-US">
              <a:solidFill>
                <a:srgbClr val="ED6B06"/>
              </a:solidFill>
              <a:latin typeface="Arial" charset="0"/>
              <a:cs typeface="Arial" charset="0"/>
            </a:endParaRPr>
          </a:p>
        </p:txBody>
      </p:sp>
      <p:pic>
        <p:nvPicPr>
          <p:cNvPr id="18435" name="Picture 5" descr="05_07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>
            <a:fillRect/>
          </a:stretch>
        </p:blipFill>
        <p:spPr bwMode="auto">
          <a:xfrm>
            <a:off x="1752600" y="762000"/>
            <a:ext cx="5562600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8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Molecular Interpretation of Boyle</a:t>
            </a:r>
            <a:r>
              <a:rPr lang="ja-JP" altLang="en-US">
                <a:solidFill>
                  <a:srgbClr val="ED6B06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>
                <a:solidFill>
                  <a:srgbClr val="ED6B06"/>
                </a:solidFill>
                <a:latin typeface="Arial" charset="0"/>
                <a:cs typeface="Arial" charset="0"/>
              </a:rPr>
              <a:t>s Law</a:t>
            </a:r>
            <a:endParaRPr lang="en-US">
              <a:solidFill>
                <a:srgbClr val="ED6B06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57200" y="51054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/>
              <a:t>As the volume of a gas sample is decreased, gas molecules collide with surrounding surfaces more frequently, resulting in greater pressure.</a:t>
            </a:r>
          </a:p>
        </p:txBody>
      </p:sp>
      <p:pic>
        <p:nvPicPr>
          <p:cNvPr id="20484" name="Picture 7" descr="05_08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9"/>
          <a:stretch>
            <a:fillRect/>
          </a:stretch>
        </p:blipFill>
        <p:spPr bwMode="auto">
          <a:xfrm>
            <a:off x="762000" y="914400"/>
            <a:ext cx="751522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73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Charles</a:t>
            </a:r>
            <a:r>
              <a:rPr lang="ja-JP" altLang="en-US">
                <a:solidFill>
                  <a:srgbClr val="ED6B06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>
                <a:solidFill>
                  <a:srgbClr val="ED6B06"/>
                </a:solidFill>
                <a:latin typeface="Arial" charset="0"/>
                <a:cs typeface="Arial" charset="0"/>
              </a:rPr>
              <a:t>s Law</a:t>
            </a:r>
            <a:endParaRPr lang="en-US">
              <a:solidFill>
                <a:srgbClr val="ED6B06"/>
              </a:solidFill>
              <a:latin typeface="Arial" charset="0"/>
              <a:cs typeface="Arial" charset="0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52400" y="5410200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/>
              <a:t>The extrapolated lines cannot be measured experimentally because all gases condense into liquids before –273.15 °C is reached.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943600" y="2362200"/>
            <a:ext cx="3048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/>
              <a:t>If the lines are extrapolated back to a volume of </a:t>
            </a:r>
            <a:r>
              <a:rPr lang="ja-JP" altLang="en-US" dirty="0"/>
              <a:t>“</a:t>
            </a:r>
            <a:r>
              <a:rPr lang="en-US" altLang="ja-JP" dirty="0"/>
              <a:t>0,</a:t>
            </a:r>
            <a:r>
              <a:rPr lang="ja-JP" altLang="en-US" dirty="0"/>
              <a:t>”</a:t>
            </a:r>
            <a:r>
              <a:rPr lang="en-US" altLang="ja-JP" dirty="0"/>
              <a:t> they all show the same temperature, −273.15 °C = 0 K, called </a:t>
            </a:r>
            <a:r>
              <a:rPr lang="en-US" altLang="ja-JP" b="1" dirty="0"/>
              <a:t>absolute zero </a:t>
            </a:r>
            <a:endParaRPr lang="en-US" b="1" dirty="0"/>
          </a:p>
        </p:txBody>
      </p:sp>
      <p:pic>
        <p:nvPicPr>
          <p:cNvPr id="24581" name="Picture 7" descr="05_10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"/>
          <a:stretch>
            <a:fillRect/>
          </a:stretch>
        </p:blipFill>
        <p:spPr bwMode="auto">
          <a:xfrm>
            <a:off x="304800" y="685800"/>
            <a:ext cx="5519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Charles</a:t>
            </a:r>
            <a:r>
              <a:rPr lang="ja-JP" altLang="en-US">
                <a:solidFill>
                  <a:srgbClr val="ED6B06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>
                <a:solidFill>
                  <a:srgbClr val="ED6B06"/>
                </a:solidFill>
                <a:latin typeface="Arial" charset="0"/>
                <a:cs typeface="Arial" charset="0"/>
              </a:rPr>
              <a:t>s Law – A Molecular View</a:t>
            </a:r>
            <a:endParaRPr lang="en-US">
              <a:solidFill>
                <a:srgbClr val="ED6B06"/>
              </a:solidFill>
              <a:latin typeface="Arial" charset="0"/>
              <a:cs typeface="Arial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04800" y="4800600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/>
              <a:t>If we move a balloon from an ice water bath to a boiling water bath, its volume expands as the gas particles within the balloon move faster (due to the increased temperature) and collectively occupy more space.</a:t>
            </a:r>
          </a:p>
        </p:txBody>
      </p:sp>
      <p:pic>
        <p:nvPicPr>
          <p:cNvPr id="25604" name="Picture 6" descr="05_11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5"/>
          <a:stretch>
            <a:fillRect/>
          </a:stretch>
        </p:blipFill>
        <p:spPr bwMode="auto">
          <a:xfrm>
            <a:off x="304800" y="1016000"/>
            <a:ext cx="85344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78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Avogadro</a:t>
            </a:r>
            <a:r>
              <a:rPr lang="ja-JP" altLang="en-US">
                <a:solidFill>
                  <a:srgbClr val="ED6B06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>
                <a:solidFill>
                  <a:srgbClr val="ED6B06"/>
                </a:solidFill>
                <a:latin typeface="Arial" charset="0"/>
                <a:cs typeface="Arial" charset="0"/>
              </a:rPr>
              <a:t>s Law</a:t>
            </a:r>
            <a:endParaRPr lang="en-US">
              <a:solidFill>
                <a:srgbClr val="ED6B06"/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28600" y="55626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/>
              <a:t>The volume of a gas sample increases linearly with the number of moles of gas in the sample.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5867400" y="1752600"/>
            <a:ext cx="3124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/>
              <a:t>When the amount of gas in a sample increases at constant temperature and pressure, its volume increases in direct proportion because </a:t>
            </a:r>
            <a:br>
              <a:rPr lang="en-US" dirty="0"/>
            </a:br>
            <a:r>
              <a:rPr lang="en-US" dirty="0"/>
              <a:t>the greater number </a:t>
            </a:r>
            <a:br>
              <a:rPr lang="en-US" dirty="0"/>
            </a:br>
            <a:r>
              <a:rPr lang="en-US" dirty="0"/>
              <a:t>of gas particles fill more space.</a:t>
            </a:r>
          </a:p>
        </p:txBody>
      </p:sp>
      <p:pic>
        <p:nvPicPr>
          <p:cNvPr id="29701" name="Picture 7" descr="05_12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1"/>
          <a:stretch>
            <a:fillRect/>
          </a:stretch>
        </p:blipFill>
        <p:spPr bwMode="auto">
          <a:xfrm>
            <a:off x="533400" y="685800"/>
            <a:ext cx="4864100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23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Dalton</a:t>
            </a:r>
            <a:r>
              <a:rPr lang="ja-JP" altLang="en-US">
                <a:solidFill>
                  <a:srgbClr val="ED6B06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>
                <a:solidFill>
                  <a:srgbClr val="ED6B06"/>
                </a:solidFill>
                <a:latin typeface="Arial" charset="0"/>
                <a:cs typeface="Arial" charset="0"/>
              </a:rPr>
              <a:t>s Law of Partial Pressures</a:t>
            </a:r>
            <a:endParaRPr lang="en-US">
              <a:solidFill>
                <a:srgbClr val="ED6B06"/>
              </a:solidFill>
              <a:latin typeface="Arial" charset="0"/>
              <a:cs typeface="Arial" charset="0"/>
            </a:endParaRPr>
          </a:p>
        </p:txBody>
      </p:sp>
      <p:sp>
        <p:nvSpPr>
          <p:cNvPr id="47107" name="Content Placeholder 2"/>
          <p:cNvSpPr>
            <a:spLocks/>
          </p:cNvSpPr>
          <p:nvPr/>
        </p:nvSpPr>
        <p:spPr bwMode="auto">
          <a:xfrm>
            <a:off x="365125" y="1141413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609600" y="914400"/>
            <a:ext cx="7848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 dirty="0"/>
              <a:t>P </a:t>
            </a:r>
            <a:r>
              <a:rPr lang="en-US" sz="2800" dirty="0"/>
              <a:t>total is the total pressure and </a:t>
            </a:r>
            <a:r>
              <a:rPr lang="en-US" sz="2800" i="1" dirty="0"/>
              <a:t>P</a:t>
            </a:r>
            <a:r>
              <a:rPr lang="en-US" sz="2800" baseline="-25000" dirty="0"/>
              <a:t>a</a:t>
            </a:r>
            <a:r>
              <a:rPr lang="en-US" sz="2800" dirty="0"/>
              <a:t>, </a:t>
            </a:r>
            <a:r>
              <a:rPr lang="en-US" sz="2800" i="1" dirty="0" err="1"/>
              <a:t>P</a:t>
            </a:r>
            <a:r>
              <a:rPr lang="en-US" sz="2800" baseline="-25000" dirty="0" err="1"/>
              <a:t>b</a:t>
            </a:r>
            <a:r>
              <a:rPr lang="en-US" sz="2800" dirty="0"/>
              <a:t>, </a:t>
            </a:r>
            <a:r>
              <a:rPr lang="en-US" sz="2800" i="1" dirty="0"/>
              <a:t>P</a:t>
            </a:r>
            <a:r>
              <a:rPr lang="en-US" sz="2800" baseline="-25000" dirty="0"/>
              <a:t>c</a:t>
            </a:r>
            <a:r>
              <a:rPr lang="en-US" sz="2800" dirty="0"/>
              <a:t>, . . . are the partial pressures of the components. This relationship is known as Dalton</a:t>
            </a:r>
            <a:r>
              <a:rPr lang="ja-JP" altLang="en-US" sz="2800" dirty="0"/>
              <a:t>’</a:t>
            </a:r>
            <a:r>
              <a:rPr lang="en-US" altLang="ja-JP" sz="2800" dirty="0"/>
              <a:t>s law of partial pressures.</a:t>
            </a:r>
            <a:endParaRPr lang="en-US" sz="2800" dirty="0"/>
          </a:p>
        </p:txBody>
      </p:sp>
      <p:pic>
        <p:nvPicPr>
          <p:cNvPr id="47109" name="Picture 1" descr="asa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476726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519346"/>
      </p:ext>
    </p:extLst>
  </p:cSld>
  <p:clrMapOvr>
    <a:masterClrMapping/>
  </p:clrMapOvr>
</p:sld>
</file>

<file path=ppt/theme/theme1.xml><?xml version="1.0" encoding="utf-8"?>
<a:theme xmlns:a="http://schemas.openxmlformats.org/drawingml/2006/main" name="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hemistry Format">
  <a:themeElements>
    <a:clrScheme name="1_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5484</TotalTime>
  <Words>386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Comic Sans MS</vt:lpstr>
      <vt:lpstr>Symbol</vt:lpstr>
      <vt:lpstr>Times</vt:lpstr>
      <vt:lpstr>Times New Roman</vt:lpstr>
      <vt:lpstr>Wingdings</vt:lpstr>
      <vt:lpstr>ヒラギノ角ゴ Pro W3</vt:lpstr>
      <vt:lpstr>Chemistry Format</vt:lpstr>
      <vt:lpstr>1_Chemistry Format</vt:lpstr>
      <vt:lpstr>PowerPoint Presentation</vt:lpstr>
      <vt:lpstr>Ideal Gas Law</vt:lpstr>
      <vt:lpstr>Ideal Gas Law</vt:lpstr>
      <vt:lpstr>Boyle’s Law</vt:lpstr>
      <vt:lpstr>Molecular Interpretation of Boyle’s Law</vt:lpstr>
      <vt:lpstr>Charles’s Law</vt:lpstr>
      <vt:lpstr>Charles’s Law – A Molecular View</vt:lpstr>
      <vt:lpstr>Avogadro’s Law</vt:lpstr>
      <vt:lpstr>Dalton’s Law of Partial Pressures</vt:lpstr>
      <vt:lpstr>Mole Fraction</vt:lpstr>
      <vt:lpstr>Mole Fraction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149</cp:revision>
  <cp:lastPrinted>2020-12-04T18:32:00Z</cp:lastPrinted>
  <dcterms:created xsi:type="dcterms:W3CDTF">2006-05-18T20:09:47Z</dcterms:created>
  <dcterms:modified xsi:type="dcterms:W3CDTF">2020-12-04T18:32:22Z</dcterms:modified>
</cp:coreProperties>
</file>