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7"/>
  </p:notesMasterIdLst>
  <p:sldIdLst>
    <p:sldId id="257" r:id="rId3"/>
    <p:sldId id="303" r:id="rId4"/>
    <p:sldId id="263" r:id="rId5"/>
    <p:sldId id="266" r:id="rId6"/>
    <p:sldId id="271" r:id="rId7"/>
    <p:sldId id="327" r:id="rId8"/>
    <p:sldId id="328" r:id="rId9"/>
    <p:sldId id="261" r:id="rId10"/>
    <p:sldId id="262" r:id="rId11"/>
    <p:sldId id="289" r:id="rId12"/>
    <p:sldId id="309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290" r:id="rId22"/>
    <p:sldId id="291" r:id="rId23"/>
    <p:sldId id="260" r:id="rId24"/>
    <p:sldId id="259" r:id="rId25"/>
    <p:sldId id="297" r:id="rId26"/>
    <p:sldId id="294" r:id="rId27"/>
    <p:sldId id="295" r:id="rId28"/>
    <p:sldId id="329" r:id="rId29"/>
    <p:sldId id="296" r:id="rId30"/>
    <p:sldId id="326" r:id="rId31"/>
    <p:sldId id="322" r:id="rId32"/>
    <p:sldId id="323" r:id="rId33"/>
    <p:sldId id="324" r:id="rId34"/>
    <p:sldId id="325" r:id="rId35"/>
    <p:sldId id="25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333333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4" autoAdjust="0"/>
    <p:restoredTop sz="94745"/>
  </p:normalViewPr>
  <p:slideViewPr>
    <p:cSldViewPr>
      <p:cViewPr varScale="1">
        <p:scale>
          <a:sx n="97" d="100"/>
          <a:sy n="97" d="100"/>
        </p:scale>
        <p:origin x="3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0E6B80-B90D-4E34-BD93-5FE786DE3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18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5B37482-4A2F-C04B-8DC2-383F88CD346F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886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A663D-BE1C-4D08-AA24-B2DAE9A73374}" type="slidenum">
              <a:rPr lang="en-US"/>
              <a:pPr/>
              <a:t>3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8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E1FDE-2312-4690-80D2-4808E3AE2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076D8-3E19-49DF-8111-3F1381ACAE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050AE-8794-4650-9C76-084DA394B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959E4C-BE1D-4CEE-9BBE-4E217705F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FA89A2-B366-43F3-A290-429C27DCB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66E491-AACE-4831-B9D1-2EF5038E1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75F18-2B7C-47A8-A47F-E29930BC5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45A4D-6C0F-45B5-AE99-51EE64014E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79E8C-A8CA-4726-9B59-BC8B656AE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CEC7-7401-434C-90CC-E53171EF1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1068C-F078-4450-B405-B42CA56D1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EB844-87C3-4629-BABD-4BFF31C84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6AD1A-3A6C-45C4-80F8-1F577A6AB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B014F-9DFC-487C-B377-A80EEEDE59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82CFC-7FCF-4C3B-B10C-8F867929D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1BFA9-AAE1-4BB9-8268-7DC620230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9C15F-7273-42E6-8C69-DBB5C9AD2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C8C64-7A11-44B7-B054-BFD523082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9F93A0-AA20-45D4-81BB-6B5F7467C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0D08B-3E6E-4B59-ACC7-45C353399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736B-51B2-4B52-AF9E-00B1494D3C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14B6A-0626-4AA8-8BB0-EC2DCAC463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E82DD-9A36-41A6-B9AF-676DD10502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3EFB2-145C-4C97-BA74-E0A51A74B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48351-A803-4947-8DCC-D466DBCEE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98168-7621-4C9C-BE55-1119F34C1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CE1F2A6C-3246-424C-8864-0ECA4770E1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  <p:sldLayoutId id="21474836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B84B880D-F4C0-4D0C-8641-9B2616B04C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219200" y="1905000"/>
            <a:ext cx="6019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4648200" cy="914400"/>
          </a:xfrm>
          <a:noFill/>
          <a:ln/>
        </p:spPr>
        <p:txBody>
          <a:bodyPr lIns="90488" tIns="44450" rIns="90488" bIns="44450"/>
          <a:lstStyle/>
          <a:p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Ideal Gas Law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763000" cy="38100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i="1" dirty="0">
                <a:solidFill>
                  <a:schemeClr val="hlink"/>
                </a:solidFill>
              </a:rPr>
              <a:t>P</a:t>
            </a:r>
            <a:r>
              <a:rPr lang="en-US" sz="4000" i="1" dirty="0">
                <a:solidFill>
                  <a:srgbClr val="FFFF00"/>
                </a:solidFill>
              </a:rPr>
              <a:t>V</a:t>
            </a:r>
            <a:r>
              <a:rPr lang="en-US" sz="4000" dirty="0"/>
              <a:t> = </a:t>
            </a:r>
            <a:r>
              <a:rPr lang="en-US" sz="4000" i="1" dirty="0" err="1"/>
              <a:t>n</a:t>
            </a:r>
            <a:r>
              <a:rPr lang="en-US" sz="4000" i="1" dirty="0" err="1">
                <a:solidFill>
                  <a:srgbClr val="FF7C80"/>
                </a:solidFill>
              </a:rPr>
              <a:t>R</a:t>
            </a:r>
            <a:r>
              <a:rPr lang="en-US" sz="4000" i="1" dirty="0" err="1">
                <a:solidFill>
                  <a:srgbClr val="99FF33"/>
                </a:solidFill>
              </a:rPr>
              <a:t>T</a:t>
            </a:r>
            <a:endParaRPr lang="en-US" dirty="0">
              <a:solidFill>
                <a:srgbClr val="99FF33"/>
              </a:solidFill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i="1" dirty="0">
                <a:solidFill>
                  <a:schemeClr val="hlink"/>
                </a:solidFill>
              </a:rPr>
              <a:t>P</a:t>
            </a:r>
            <a:r>
              <a:rPr lang="en-US" sz="2800" dirty="0">
                <a:solidFill>
                  <a:schemeClr val="hlink"/>
                </a:solidFill>
              </a:rPr>
              <a:t> = pressure in </a:t>
            </a:r>
            <a:r>
              <a:rPr lang="en-US" sz="2800" dirty="0" err="1">
                <a:solidFill>
                  <a:schemeClr val="hlink"/>
                </a:solidFill>
              </a:rPr>
              <a:t>atm</a:t>
            </a:r>
            <a:endParaRPr lang="en-US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i="1" dirty="0">
                <a:solidFill>
                  <a:srgbClr val="FFFF00"/>
                </a:solidFill>
              </a:rPr>
              <a:t>V</a:t>
            </a:r>
            <a:r>
              <a:rPr lang="en-US" sz="2800" dirty="0">
                <a:solidFill>
                  <a:srgbClr val="FFFF00"/>
                </a:solidFill>
              </a:rPr>
              <a:t> = volume in liters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i="1" dirty="0"/>
              <a:t>n</a:t>
            </a:r>
            <a:r>
              <a:rPr lang="en-US" sz="2800" dirty="0"/>
              <a:t> = moles = m/M; m = mass, M = molar mass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i="1" dirty="0">
                <a:solidFill>
                  <a:srgbClr val="FF7C80"/>
                </a:solidFill>
              </a:rPr>
              <a:t>R</a:t>
            </a:r>
            <a:r>
              <a:rPr lang="en-US" sz="2800" dirty="0">
                <a:solidFill>
                  <a:srgbClr val="FF7C80"/>
                </a:solidFill>
              </a:rPr>
              <a:t> = proportionality constant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pPr lvl="1" indent="-635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FF7C80"/>
                </a:solidFill>
              </a:rPr>
              <a:t>= 0.08206 </a:t>
            </a:r>
            <a:r>
              <a:rPr lang="en-US" dirty="0" err="1">
                <a:solidFill>
                  <a:srgbClr val="FF7C80"/>
                </a:solidFill>
              </a:rPr>
              <a:t>L</a:t>
            </a:r>
            <a:r>
              <a:rPr lang="en-US" dirty="0" err="1">
                <a:solidFill>
                  <a:srgbClr val="FF7C80"/>
                </a:solidFill>
                <a:sym typeface="Symbol" pitchFamily="18" charset="2"/>
              </a:rPr>
              <a:t>·</a:t>
            </a:r>
            <a:r>
              <a:rPr lang="en-US" dirty="0" err="1">
                <a:solidFill>
                  <a:srgbClr val="FF7C80"/>
                </a:solidFill>
              </a:rPr>
              <a:t>atm</a:t>
            </a:r>
            <a:r>
              <a:rPr lang="en-US" dirty="0">
                <a:solidFill>
                  <a:srgbClr val="FF7C80"/>
                </a:solidFill>
              </a:rPr>
              <a:t>/ </a:t>
            </a:r>
            <a:r>
              <a:rPr lang="en-US" dirty="0" err="1">
                <a:solidFill>
                  <a:srgbClr val="FF7C80"/>
                </a:solidFill>
              </a:rPr>
              <a:t>mol</a:t>
            </a:r>
            <a:r>
              <a:rPr lang="en-US" dirty="0" err="1">
                <a:solidFill>
                  <a:srgbClr val="FF7C80"/>
                </a:solidFill>
                <a:sym typeface="Symbol" pitchFamily="18" charset="2"/>
              </a:rPr>
              <a:t>·</a:t>
            </a:r>
            <a:r>
              <a:rPr lang="en-US" dirty="0" err="1">
                <a:solidFill>
                  <a:srgbClr val="FF7C80"/>
                </a:solidFill>
                <a:latin typeface="Symbol" pitchFamily="18" charset="2"/>
              </a:rPr>
              <a:t>K</a:t>
            </a:r>
            <a:endParaRPr lang="en-US" dirty="0">
              <a:solidFill>
                <a:srgbClr val="FF7C80"/>
              </a:solidFill>
              <a:latin typeface="Symbol" pitchFamily="18" charset="2"/>
            </a:endParaRPr>
          </a:p>
          <a:p>
            <a:pPr lvl="1" indent="-635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FF7C80"/>
                </a:solidFill>
                <a:latin typeface="+mj-lt"/>
              </a:rPr>
              <a:t>= 8.314 </a:t>
            </a:r>
            <a:r>
              <a:rPr lang="en-US" dirty="0" err="1">
                <a:solidFill>
                  <a:srgbClr val="FF7C80"/>
                </a:solidFill>
                <a:latin typeface="+mj-lt"/>
              </a:rPr>
              <a:t>L</a:t>
            </a:r>
            <a:r>
              <a:rPr lang="en-US" dirty="0" err="1">
                <a:solidFill>
                  <a:srgbClr val="FF7C80"/>
                </a:solidFill>
                <a:sym typeface="Symbol" pitchFamily="18" charset="2"/>
              </a:rPr>
              <a:t>·</a:t>
            </a:r>
            <a:r>
              <a:rPr lang="en-US" dirty="0" err="1">
                <a:solidFill>
                  <a:srgbClr val="FF7C80"/>
                </a:solidFill>
                <a:latin typeface="+mj-lt"/>
              </a:rPr>
              <a:t>Kpa</a:t>
            </a:r>
            <a:r>
              <a:rPr lang="en-US" dirty="0">
                <a:solidFill>
                  <a:srgbClr val="FF7C80"/>
                </a:solidFill>
                <a:latin typeface="+mj-lt"/>
              </a:rPr>
              <a:t>/ </a:t>
            </a:r>
            <a:r>
              <a:rPr lang="en-US" dirty="0" err="1">
                <a:solidFill>
                  <a:srgbClr val="FF7C80"/>
                </a:solidFill>
              </a:rPr>
              <a:t>mol</a:t>
            </a:r>
            <a:r>
              <a:rPr lang="en-US" dirty="0" err="1">
                <a:solidFill>
                  <a:srgbClr val="FF7C80"/>
                </a:solidFill>
                <a:sym typeface="Symbol" pitchFamily="18" charset="2"/>
              </a:rPr>
              <a:t>·</a:t>
            </a:r>
            <a:r>
              <a:rPr lang="en-US" dirty="0" err="1">
                <a:solidFill>
                  <a:srgbClr val="FF7C80"/>
                </a:solidFill>
                <a:latin typeface="Symbol" pitchFamily="18" charset="2"/>
              </a:rPr>
              <a:t>K</a:t>
            </a:r>
            <a:endParaRPr lang="en-US" dirty="0">
              <a:solidFill>
                <a:srgbClr val="FF7C80"/>
              </a:solidFill>
              <a:latin typeface="Symbol" pitchFamily="18" charset="2"/>
            </a:endParaRPr>
          </a:p>
          <a:p>
            <a:pPr lvl="1" indent="-635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FF7C80"/>
                </a:solidFill>
                <a:latin typeface="+mj-lt"/>
              </a:rPr>
              <a:t>= 62.4 </a:t>
            </a:r>
            <a:r>
              <a:rPr lang="en-US" dirty="0" err="1">
                <a:solidFill>
                  <a:srgbClr val="FF7C80"/>
                </a:solidFill>
                <a:latin typeface="+mj-lt"/>
              </a:rPr>
              <a:t>L</a:t>
            </a:r>
            <a:r>
              <a:rPr lang="en-US" dirty="0" err="1">
                <a:solidFill>
                  <a:srgbClr val="FF7C80"/>
                </a:solidFill>
                <a:sym typeface="Symbol" pitchFamily="18" charset="2"/>
              </a:rPr>
              <a:t>·</a:t>
            </a:r>
            <a:r>
              <a:rPr lang="en-US" dirty="0" err="1">
                <a:solidFill>
                  <a:srgbClr val="FF7C80"/>
                </a:solidFill>
                <a:latin typeface="+mj-lt"/>
              </a:rPr>
              <a:t>mmHg</a:t>
            </a:r>
            <a:r>
              <a:rPr lang="en-US" dirty="0">
                <a:solidFill>
                  <a:srgbClr val="FF7C80"/>
                </a:solidFill>
                <a:latin typeface="+mj-lt"/>
              </a:rPr>
              <a:t>/ </a:t>
            </a:r>
            <a:r>
              <a:rPr lang="en-US" dirty="0" err="1">
                <a:solidFill>
                  <a:srgbClr val="FF7C80"/>
                </a:solidFill>
              </a:rPr>
              <a:t>mol</a:t>
            </a:r>
            <a:r>
              <a:rPr lang="en-US" dirty="0" err="1">
                <a:solidFill>
                  <a:srgbClr val="FF7C80"/>
                </a:solidFill>
                <a:sym typeface="Symbol" pitchFamily="18" charset="2"/>
              </a:rPr>
              <a:t>·</a:t>
            </a:r>
            <a:r>
              <a:rPr lang="en-US" dirty="0" err="1">
                <a:solidFill>
                  <a:srgbClr val="FF7C80"/>
                </a:solidFill>
                <a:latin typeface="Symbol" pitchFamily="18" charset="2"/>
              </a:rPr>
              <a:t>K</a:t>
            </a:r>
            <a:endParaRPr lang="en-US" dirty="0">
              <a:solidFill>
                <a:srgbClr val="FF7C80"/>
              </a:solidFill>
              <a:latin typeface="Symbol" pitchFamily="18" charset="2"/>
            </a:endParaRPr>
          </a:p>
          <a:p>
            <a:pPr lvl="1" indent="-635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i="1" dirty="0">
                <a:solidFill>
                  <a:srgbClr val="99FF33"/>
                </a:solidFill>
              </a:rPr>
              <a:t>T</a:t>
            </a:r>
            <a:r>
              <a:rPr lang="en-US" sz="2800" dirty="0">
                <a:solidFill>
                  <a:srgbClr val="99FF33"/>
                </a:solidFill>
              </a:rPr>
              <a:t> = temperature in </a:t>
            </a:r>
            <a:r>
              <a:rPr lang="en-US" sz="2800" dirty="0" err="1">
                <a:solidFill>
                  <a:srgbClr val="99FF33"/>
                </a:solidFill>
              </a:rPr>
              <a:t>Kelvins</a:t>
            </a:r>
            <a:endParaRPr lang="en-US" sz="2800" dirty="0">
              <a:solidFill>
                <a:srgbClr val="99FF33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	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981200" y="5029200"/>
            <a:ext cx="485581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Holds closely at </a:t>
            </a:r>
            <a:r>
              <a:rPr lang="en-US" sz="2800" b="1" i="1" dirty="0">
                <a:solidFill>
                  <a:schemeClr val="bg1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 &lt; 1 </a:t>
            </a:r>
            <a:r>
              <a:rPr lang="en-US" sz="2800" b="1" dirty="0" err="1">
                <a:solidFill>
                  <a:schemeClr val="bg1"/>
                </a:solidFill>
                <a:latin typeface="Comic Sans MS" pitchFamily="66" charset="0"/>
              </a:rPr>
              <a:t>atm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990600"/>
            <a:ext cx="2182678" cy="990600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ED6B06"/>
                </a:solidFill>
                <a:cs typeface="Arial" charset="0"/>
              </a:rPr>
              <a:t>Ideal Gas Law</a:t>
            </a:r>
          </a:p>
        </p:txBody>
      </p:sp>
      <p:pic>
        <p:nvPicPr>
          <p:cNvPr id="32771" name="Picture 5" descr="05_Pg207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"/>
          <a:stretch>
            <a:fillRect/>
          </a:stretch>
        </p:blipFill>
        <p:spPr bwMode="auto">
          <a:xfrm>
            <a:off x="1066800" y="762000"/>
            <a:ext cx="7162800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14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Boyle</a:t>
            </a:r>
            <a:r>
              <a:rPr lang="ja-JP" altLang="en-US">
                <a:solidFill>
                  <a:srgbClr val="ED6B06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>
                <a:solidFill>
                  <a:srgbClr val="ED6B06"/>
                </a:solidFill>
                <a:latin typeface="Arial" charset="0"/>
                <a:cs typeface="Arial" charset="0"/>
              </a:rPr>
              <a:t>s Law</a:t>
            </a:r>
            <a:endParaRPr lang="en-US">
              <a:solidFill>
                <a:srgbClr val="ED6B06"/>
              </a:solidFill>
              <a:latin typeface="Arial" charset="0"/>
              <a:cs typeface="Arial" charset="0"/>
            </a:endParaRPr>
          </a:p>
        </p:txBody>
      </p:sp>
      <p:pic>
        <p:nvPicPr>
          <p:cNvPr id="18435" name="Picture 5" descr="05_07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>
            <a:fillRect/>
          </a:stretch>
        </p:blipFill>
        <p:spPr bwMode="auto">
          <a:xfrm>
            <a:off x="1752600" y="762000"/>
            <a:ext cx="5562600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8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Molecular Interpretation of Boyle</a:t>
            </a:r>
            <a:r>
              <a:rPr lang="ja-JP" altLang="en-US">
                <a:solidFill>
                  <a:srgbClr val="ED6B06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>
                <a:solidFill>
                  <a:srgbClr val="ED6B06"/>
                </a:solidFill>
                <a:latin typeface="Arial" charset="0"/>
                <a:cs typeface="Arial" charset="0"/>
              </a:rPr>
              <a:t>s Law</a:t>
            </a:r>
            <a:endParaRPr lang="en-US">
              <a:solidFill>
                <a:srgbClr val="ED6B06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57200" y="51054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As the volume of a gas sample is decreased, gas molecules collide with surrounding surfaces more frequently, resulting in greater pressure.</a:t>
            </a:r>
          </a:p>
        </p:txBody>
      </p:sp>
      <p:pic>
        <p:nvPicPr>
          <p:cNvPr id="20484" name="Picture 7" descr="05_08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9"/>
          <a:stretch>
            <a:fillRect/>
          </a:stretch>
        </p:blipFill>
        <p:spPr bwMode="auto">
          <a:xfrm>
            <a:off x="762000" y="914400"/>
            <a:ext cx="751522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73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Charles</a:t>
            </a:r>
            <a:r>
              <a:rPr lang="ja-JP" altLang="en-US">
                <a:solidFill>
                  <a:srgbClr val="ED6B06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>
                <a:solidFill>
                  <a:srgbClr val="ED6B06"/>
                </a:solidFill>
                <a:latin typeface="Arial" charset="0"/>
                <a:cs typeface="Arial" charset="0"/>
              </a:rPr>
              <a:t>s Law</a:t>
            </a:r>
            <a:endParaRPr lang="en-US">
              <a:solidFill>
                <a:srgbClr val="ED6B06"/>
              </a:solidFill>
              <a:latin typeface="Arial" charset="0"/>
              <a:cs typeface="Arial" charset="0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52400" y="5410200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The extrapolated lines cannot be measured experimentally because all gases condense into liquids before –273.15 °C is reached.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943600" y="2362200"/>
            <a:ext cx="3048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If the lines are extrapolated back to a volume of </a:t>
            </a:r>
            <a:r>
              <a:rPr lang="ja-JP" altLang="en-US" dirty="0">
                <a:solidFill>
                  <a:schemeClr val="bg1"/>
                </a:solidFill>
              </a:rPr>
              <a:t>“</a:t>
            </a:r>
            <a:r>
              <a:rPr lang="en-US" altLang="ja-JP" dirty="0">
                <a:solidFill>
                  <a:schemeClr val="bg1"/>
                </a:solidFill>
              </a:rPr>
              <a:t>0,</a:t>
            </a:r>
            <a:r>
              <a:rPr lang="ja-JP" altLang="en-US" dirty="0">
                <a:solidFill>
                  <a:schemeClr val="bg1"/>
                </a:solidFill>
              </a:rPr>
              <a:t>”</a:t>
            </a:r>
            <a:r>
              <a:rPr lang="en-US" altLang="ja-JP" dirty="0">
                <a:solidFill>
                  <a:schemeClr val="bg1"/>
                </a:solidFill>
              </a:rPr>
              <a:t> they all show the same temperature, −273.15 °C = 0 K, called </a:t>
            </a:r>
            <a:r>
              <a:rPr lang="en-US" altLang="ja-JP" b="1" dirty="0">
                <a:solidFill>
                  <a:schemeClr val="bg1"/>
                </a:solidFill>
              </a:rPr>
              <a:t>absolute zero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4581" name="Picture 7" descr="05_10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"/>
          <a:stretch>
            <a:fillRect/>
          </a:stretch>
        </p:blipFill>
        <p:spPr bwMode="auto">
          <a:xfrm>
            <a:off x="304800" y="685800"/>
            <a:ext cx="5519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Charles</a:t>
            </a:r>
            <a:r>
              <a:rPr lang="ja-JP" altLang="en-US">
                <a:solidFill>
                  <a:srgbClr val="ED6B06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>
                <a:solidFill>
                  <a:srgbClr val="ED6B06"/>
                </a:solidFill>
                <a:latin typeface="Arial" charset="0"/>
                <a:cs typeface="Arial" charset="0"/>
              </a:rPr>
              <a:t>s Law – A Molecular View</a:t>
            </a:r>
            <a:endParaRPr lang="en-US">
              <a:solidFill>
                <a:srgbClr val="ED6B06"/>
              </a:solidFill>
              <a:latin typeface="Arial" charset="0"/>
              <a:cs typeface="Arial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04800" y="4800600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If we move a balloon from an ice water bath to a boiling water bath, its volume expands as the gas particles within the balloon move faster (due to the increased temperature) and collectively occupy more space.</a:t>
            </a:r>
          </a:p>
        </p:txBody>
      </p:sp>
      <p:pic>
        <p:nvPicPr>
          <p:cNvPr id="25604" name="Picture 6" descr="05_11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5"/>
          <a:stretch>
            <a:fillRect/>
          </a:stretch>
        </p:blipFill>
        <p:spPr bwMode="auto">
          <a:xfrm>
            <a:off x="304800" y="1016000"/>
            <a:ext cx="85344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78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Avogadro</a:t>
            </a:r>
            <a:r>
              <a:rPr lang="ja-JP" altLang="en-US">
                <a:solidFill>
                  <a:srgbClr val="ED6B06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>
                <a:solidFill>
                  <a:srgbClr val="ED6B06"/>
                </a:solidFill>
                <a:latin typeface="Arial" charset="0"/>
                <a:cs typeface="Arial" charset="0"/>
              </a:rPr>
              <a:t>s Law</a:t>
            </a:r>
            <a:endParaRPr lang="en-US">
              <a:solidFill>
                <a:srgbClr val="ED6B06"/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28600" y="55626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The volume of a gas sample increases linearly with the number of moles of gas in the sample.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5867400" y="1752600"/>
            <a:ext cx="3124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When the amount of gas in a sample increases at constant temperature and pressure, its volume increases in direct proportion because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the greater number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of gas particles fill more space.</a:t>
            </a:r>
          </a:p>
        </p:txBody>
      </p:sp>
      <p:pic>
        <p:nvPicPr>
          <p:cNvPr id="29701" name="Picture 7" descr="05_12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1"/>
          <a:stretch>
            <a:fillRect/>
          </a:stretch>
        </p:blipFill>
        <p:spPr bwMode="auto">
          <a:xfrm>
            <a:off x="533400" y="685800"/>
            <a:ext cx="4864100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23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>
                <a:solidFill>
                  <a:srgbClr val="ED6B06"/>
                </a:solidFill>
                <a:latin typeface="Arial" charset="0"/>
                <a:cs typeface="Arial" charset="0"/>
              </a:rPr>
              <a:t>Dalton</a:t>
            </a:r>
            <a:r>
              <a:rPr lang="ja-JP" altLang="en-US">
                <a:solidFill>
                  <a:srgbClr val="ED6B06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>
                <a:solidFill>
                  <a:srgbClr val="ED6B06"/>
                </a:solidFill>
                <a:latin typeface="Arial" charset="0"/>
                <a:cs typeface="Arial" charset="0"/>
              </a:rPr>
              <a:t>s Law of Partial Pressures</a:t>
            </a:r>
            <a:endParaRPr lang="en-US">
              <a:solidFill>
                <a:srgbClr val="ED6B06"/>
              </a:solidFill>
              <a:latin typeface="Arial" charset="0"/>
              <a:cs typeface="Arial" charset="0"/>
            </a:endParaRPr>
          </a:p>
        </p:txBody>
      </p:sp>
      <p:sp>
        <p:nvSpPr>
          <p:cNvPr id="47107" name="Content Placeholder 2"/>
          <p:cNvSpPr>
            <a:spLocks/>
          </p:cNvSpPr>
          <p:nvPr/>
        </p:nvSpPr>
        <p:spPr bwMode="auto">
          <a:xfrm>
            <a:off x="365125" y="1141413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609600" y="914400"/>
            <a:ext cx="7848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 dirty="0">
                <a:solidFill>
                  <a:srgbClr val="FFFFFF"/>
                </a:solidFill>
              </a:rPr>
              <a:t>P </a:t>
            </a:r>
            <a:r>
              <a:rPr lang="en-US" sz="2800" dirty="0">
                <a:solidFill>
                  <a:srgbClr val="FFFFFF"/>
                </a:solidFill>
              </a:rPr>
              <a:t>total is the total pressure and </a:t>
            </a:r>
            <a:r>
              <a:rPr lang="en-US" sz="2800" i="1" dirty="0">
                <a:solidFill>
                  <a:srgbClr val="FFFFFF"/>
                </a:solidFill>
              </a:rPr>
              <a:t>P</a:t>
            </a:r>
            <a:r>
              <a:rPr lang="en-US" sz="2800" baseline="-25000" dirty="0">
                <a:solidFill>
                  <a:srgbClr val="FFFFFF"/>
                </a:solidFill>
              </a:rPr>
              <a:t>a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i="1" dirty="0" err="1">
                <a:solidFill>
                  <a:srgbClr val="FFFFFF"/>
                </a:solidFill>
              </a:rPr>
              <a:t>P</a:t>
            </a:r>
            <a:r>
              <a:rPr lang="en-US" sz="2800" baseline="-25000" dirty="0" err="1">
                <a:solidFill>
                  <a:srgbClr val="FFFFFF"/>
                </a:solidFill>
              </a:rPr>
              <a:t>b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i="1" dirty="0">
                <a:solidFill>
                  <a:srgbClr val="FFFFFF"/>
                </a:solidFill>
              </a:rPr>
              <a:t>P</a:t>
            </a:r>
            <a:r>
              <a:rPr lang="en-US" sz="2800" baseline="-25000" dirty="0">
                <a:solidFill>
                  <a:srgbClr val="FFFFFF"/>
                </a:solidFill>
              </a:rPr>
              <a:t>c</a:t>
            </a:r>
            <a:r>
              <a:rPr lang="en-US" sz="2800" dirty="0">
                <a:solidFill>
                  <a:srgbClr val="FFFFFF"/>
                </a:solidFill>
              </a:rPr>
              <a:t>, . . . are the partial pressures of the components. This relationship is known as Dalton</a:t>
            </a:r>
            <a:r>
              <a:rPr lang="ja-JP" altLang="en-US" sz="2800" dirty="0">
                <a:solidFill>
                  <a:srgbClr val="FFFFFF"/>
                </a:solidFill>
              </a:rPr>
              <a:t>’</a:t>
            </a:r>
            <a:r>
              <a:rPr lang="en-US" altLang="ja-JP" sz="2800" dirty="0">
                <a:solidFill>
                  <a:srgbClr val="FFFFFF"/>
                </a:solidFill>
              </a:rPr>
              <a:t>s law of partial pressures.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7109" name="Picture 1" descr="asas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476726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519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ad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4"/>
          <a:stretch>
            <a:fillRect/>
          </a:stretch>
        </p:blipFill>
        <p:spPr bwMode="auto">
          <a:xfrm>
            <a:off x="1295400" y="2286000"/>
            <a:ext cx="61722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ED6B06"/>
                </a:solidFill>
                <a:cs typeface="Arial" charset="0"/>
              </a:rPr>
              <a:t>Mole Fraction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3944938"/>
          </a:xfrm>
        </p:spPr>
        <p:txBody>
          <a:bodyPr/>
          <a:lstStyle/>
          <a:p>
            <a:r>
              <a:rPr lang="en-US" sz="2800" dirty="0">
                <a:latin typeface="Arial" charset="0"/>
                <a:cs typeface="Arial" charset="0"/>
              </a:rPr>
              <a:t>The ratio of the partial pressure a single gas contributes and total pressure is equal to the mole fraction.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sz="2800" dirty="0">
                <a:solidFill>
                  <a:srgbClr val="FF6600"/>
                </a:solidFill>
                <a:latin typeface="Arial" charset="0"/>
              </a:rPr>
              <a:t>The number of moles of a component in a mixture divided by the total number of moles in the mixture, is the </a:t>
            </a:r>
            <a:r>
              <a:rPr lang="en-US" sz="2800" b="1" dirty="0">
                <a:solidFill>
                  <a:srgbClr val="FF6600"/>
                </a:solidFill>
                <a:latin typeface="Arial" charset="0"/>
              </a:rPr>
              <a:t>mole fraction.</a:t>
            </a:r>
            <a:endParaRPr lang="en-US" sz="2800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6" name="Rectangle 12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8" name="Rectangle 18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1" name="Rectangle 2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2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3" name="Rectangle 2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95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ED6B06"/>
                </a:solidFill>
                <a:cs typeface="Arial" charset="0"/>
              </a:rPr>
              <a:t>Mole Fraction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3711575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The partial pressure of a component in a gaseous mixture is its mole fraction multiplied by the total pressure. </a:t>
            </a:r>
          </a:p>
          <a:p>
            <a:r>
              <a:rPr lang="en-US" sz="2800" dirty="0">
                <a:latin typeface="Arial" charset="0"/>
              </a:rPr>
              <a:t>For gases, the mole fraction of a component is equivalent to its percent by volume divided 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by 100%. </a:t>
            </a:r>
          </a:p>
          <a:p>
            <a:pPr lvl="1">
              <a:buFont typeface="Wingdings" charset="0"/>
              <a:buChar char="ü"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Nitrogen has a 78%  composition of air; find its partial pressure.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5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59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9160" name="Picture 1" descr="axa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45720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38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ED6B06"/>
                </a:solidFill>
                <a:cs typeface="Arial" charset="0"/>
              </a:rPr>
              <a:t>Pressure Buildup in a Bottle of Champagne</a:t>
            </a:r>
          </a:p>
        </p:txBody>
      </p:sp>
      <p:pic>
        <p:nvPicPr>
          <p:cNvPr id="4099" name="Picture 5" descr="05_00_ChOpe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"/>
          <a:stretch>
            <a:fillRect/>
          </a:stretch>
        </p:blipFill>
        <p:spPr bwMode="auto">
          <a:xfrm>
            <a:off x="304800" y="1333500"/>
            <a:ext cx="85344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22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810000" cy="838200"/>
          </a:xfrm>
        </p:spPr>
        <p:txBody>
          <a:bodyPr/>
          <a:lstStyle/>
          <a:p>
            <a:r>
              <a:rPr lang="en-US" sz="3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Gas Density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735033"/>
              </p:ext>
            </p:extLst>
          </p:nvPr>
        </p:nvGraphicFramePr>
        <p:xfrm>
          <a:off x="1447800" y="1066800"/>
          <a:ext cx="62484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1" name="Equation" r:id="rId3" imgW="2158920" imgH="393480" progId="">
                  <p:embed/>
                </p:oleObj>
              </mc:Choice>
              <mc:Fallback>
                <p:oleObj name="Equation" r:id="rId3" imgW="215892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066800"/>
                        <a:ext cx="6248400" cy="1139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505200" y="2590800"/>
            <a:ext cx="2533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… so at STP…</a:t>
            </a:r>
          </a:p>
        </p:txBody>
      </p:sp>
      <p:graphicFrame>
        <p:nvGraphicFramePr>
          <p:cNvPr id="70661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940549"/>
              </p:ext>
            </p:extLst>
          </p:nvPr>
        </p:nvGraphicFramePr>
        <p:xfrm>
          <a:off x="2743200" y="3276600"/>
          <a:ext cx="457200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2" name="Equation" r:id="rId5" imgW="1396800" imgH="393480" progId="">
                  <p:embed/>
                </p:oleObj>
              </mc:Choice>
              <mc:Fallback>
                <p:oleObj name="Equation" r:id="rId5" imgW="1396800" imgH="393480" progId="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76600"/>
                        <a:ext cx="4572000" cy="1289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934200" cy="838200"/>
          </a:xfrm>
        </p:spPr>
        <p:txBody>
          <a:bodyPr/>
          <a:lstStyle/>
          <a:p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Density and the Ideal Gas Law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7829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Combining the formula for density with the Ideal </a:t>
            </a:r>
          </a:p>
          <a:p>
            <a:pPr eaLnBrk="0" hangingPunct="0"/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Gas law, substituting and rearranging algebraically:</a:t>
            </a: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476870"/>
              </p:ext>
            </p:extLst>
          </p:nvPr>
        </p:nvGraphicFramePr>
        <p:xfrm>
          <a:off x="1143000" y="2209800"/>
          <a:ext cx="25908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name="Equation" r:id="rId3" imgW="571320" imgH="393480" progId="">
                  <p:embed/>
                </p:oleObj>
              </mc:Choice>
              <mc:Fallback>
                <p:oleObj name="Equation" r:id="rId3" imgW="57132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2590800" cy="17827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267200" y="2133600"/>
            <a:ext cx="4343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  <a:latin typeface="Comic Sans MS" pitchFamily="66" charset="0"/>
              </a:rPr>
              <a:t>M = Molar Mass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  <a:latin typeface="Comic Sans MS" pitchFamily="66" charset="0"/>
              </a:rPr>
              <a:t>P = Pressure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  <a:latin typeface="Comic Sans MS" pitchFamily="66" charset="0"/>
              </a:rPr>
              <a:t>R = Gas Constant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  <a:latin typeface="Comic Sans MS" pitchFamily="66" charset="0"/>
              </a:rPr>
              <a:t>T = Temperature in Kelvins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086600" cy="838200"/>
          </a:xfrm>
        </p:spPr>
        <p:txBody>
          <a:bodyPr/>
          <a:lstStyle/>
          <a:p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Kinetic Energy of Gas Particles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752316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At the same conditions of temperature, all gases</a:t>
            </a:r>
          </a:p>
          <a:p>
            <a:pPr eaLnBrk="0" hangingPunct="0"/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have the same </a:t>
            </a:r>
            <a:r>
              <a:rPr lang="en-US" sz="2400" b="1" u="sng">
                <a:solidFill>
                  <a:schemeClr val="bg1"/>
                </a:solidFill>
                <a:latin typeface="Comic Sans MS" pitchFamily="66" charset="0"/>
              </a:rPr>
              <a:t>average</a:t>
            </a: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kinetic energy.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879448"/>
              </p:ext>
            </p:extLst>
          </p:nvPr>
        </p:nvGraphicFramePr>
        <p:xfrm>
          <a:off x="3082925" y="2611438"/>
          <a:ext cx="25971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" name="Equation" r:id="rId6" imgW="787320" imgH="380880" progId="Equation.3">
                  <p:embed/>
                </p:oleObj>
              </mc:Choice>
              <mc:Fallback>
                <p:oleObj name="Equation" r:id="rId6" imgW="787320" imgH="380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2611438"/>
                        <a:ext cx="2597150" cy="1257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  <a:noFill/>
          <a:ln/>
        </p:spPr>
        <p:txBody>
          <a:bodyPr lIns="90488" tIns="44450" rIns="90488" bIns="44450"/>
          <a:lstStyle/>
          <a:p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The Meaning of Temperature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09600" y="2895600"/>
            <a:ext cx="8229600" cy="150495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/>
              <a:t>Kelvin temperature is an index of the random motions of gas particles (higher </a:t>
            </a:r>
            <a:r>
              <a:rPr lang="en-US" sz="2800" i="1"/>
              <a:t>T</a:t>
            </a:r>
            <a:r>
              <a:rPr lang="en-US" sz="2800"/>
              <a:t> means greater motion.)</a:t>
            </a:r>
          </a:p>
        </p:txBody>
      </p:sp>
      <p:graphicFrame>
        <p:nvGraphicFramePr>
          <p:cNvPr id="36868" name="Object 4">
            <a:hlinkClick r:id="" action="ppaction://ole?verb=0"/>
          </p:cNvPr>
          <p:cNvGraphicFramePr>
            <a:graphicFrameLocks noGrp="1"/>
          </p:cNvGraphicFramePr>
          <p:nvPr>
            <p:ph sz="half" idx="1"/>
          </p:nvPr>
        </p:nvGraphicFramePr>
        <p:xfrm>
          <a:off x="2514600" y="1447800"/>
          <a:ext cx="4291013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Corel Equation 1.0 Equation" r:id="rId3" imgW="4125600" imgH="1280880" progId="">
                  <p:embed/>
                </p:oleObj>
              </mc:Choice>
              <mc:Fallback>
                <p:oleObj name="Corel Equation 1.0 Equation" r:id="rId3" imgW="4125600" imgH="128088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47800"/>
                        <a:ext cx="4291013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762000" y="762000"/>
            <a:ext cx="4114800" cy="222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70000"/>
              </a:spcBef>
            </a:pPr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Diffusion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:  describes the mixing of gases.  The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>
                <a:solidFill>
                  <a:srgbClr val="99FF33"/>
                </a:solidFill>
                <a:latin typeface="Comic Sans MS" pitchFamily="66" charset="0"/>
              </a:rPr>
              <a:t>rate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of diffusion is the rate of gas mixing.</a:t>
            </a:r>
          </a:p>
          <a:p>
            <a:pPr hangingPunct="0"/>
            <a:endParaRPr lang="en-US" sz="2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2286000" cy="609600"/>
          </a:xfrm>
        </p:spPr>
        <p:txBody>
          <a:bodyPr/>
          <a:lstStyle/>
          <a:p>
            <a:pPr algn="l"/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Diffusion</a:t>
            </a:r>
          </a:p>
        </p:txBody>
      </p:sp>
      <p:pic>
        <p:nvPicPr>
          <p:cNvPr id="77828" name="Picture 4" descr="diffus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"/>
            <a:ext cx="3538538" cy="60198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2057400" cy="609600"/>
          </a:xfrm>
        </p:spPr>
        <p:txBody>
          <a:bodyPr/>
          <a:lstStyle/>
          <a:p>
            <a:pPr algn="l"/>
            <a:r>
              <a:rPr lang="en-US" sz="3200" u="sng">
                <a:effectLst>
                  <a:outerShdw blurRad="38100" dist="38100" dir="2700000" algn="tl">
                    <a:srgbClr val="808080"/>
                  </a:outerShdw>
                </a:effectLst>
              </a:rPr>
              <a:t>Effusion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38200"/>
            <a:ext cx="7772400" cy="1066800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2800">
                <a:solidFill>
                  <a:srgbClr val="FFFF00"/>
                </a:solidFill>
              </a:rPr>
              <a:t>Effusion</a:t>
            </a:r>
            <a:r>
              <a:rPr lang="en-US" sz="2800"/>
              <a:t>:  describes the passage of gas into an </a:t>
            </a:r>
            <a:r>
              <a:rPr lang="en-US" sz="2800">
                <a:solidFill>
                  <a:srgbClr val="FFFF00"/>
                </a:solidFill>
              </a:rPr>
              <a:t>evacuated</a:t>
            </a:r>
            <a:r>
              <a:rPr lang="en-US" sz="2800"/>
              <a:t> chamber.</a:t>
            </a:r>
          </a:p>
        </p:txBody>
      </p:sp>
      <p:pic>
        <p:nvPicPr>
          <p:cNvPr id="74756" name="Picture 4" descr="effu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>
            <a:hlinkClick r:id="" action="ppaction://ole?verb=0"/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295400" y="2209800"/>
          <a:ext cx="7261225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9" name="Corel Equation 1.0 Equation" r:id="rId3" imgW="7250040" imgH="1280880" progId="">
                  <p:embed/>
                </p:oleObj>
              </mc:Choice>
              <mc:Fallback>
                <p:oleObj name="Corel Equation 1.0 Equation" r:id="rId3" imgW="7250040" imgH="128088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7261225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>
            <a:hlinkClick r:id="" action="ppaction://ole?verb=0"/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1219200" y="4191000"/>
          <a:ext cx="745013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0" name="Corel Equation 1.0 Equation" r:id="rId5" imgW="7440480" imgH="1280880" progId="">
                  <p:embed/>
                </p:oleObj>
              </mc:Choice>
              <mc:Fallback>
                <p:oleObj name="Corel Equation 1.0 Equation" r:id="rId5" imgW="7440480" imgH="1280880" progId="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91000"/>
                        <a:ext cx="7450138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85800" y="1447800"/>
            <a:ext cx="281781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Effusion: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762000" y="3505200"/>
            <a:ext cx="20637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Diffusion: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990600"/>
          </a:xfrm>
        </p:spPr>
        <p:txBody>
          <a:bodyPr/>
          <a:lstStyle/>
          <a:p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Graham’s Law</a:t>
            </a:r>
            <a:b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Rates of Effusion and Diffusion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19175"/>
                <a:ext cx="8229600" cy="4525963"/>
              </a:xfrm>
            </p:spPr>
            <p:txBody>
              <a:bodyPr/>
              <a:lstStyle/>
              <a:p>
                <a:r>
                  <a:rPr lang="en-US" b="0" dirty="0"/>
                  <a:t>Under the same conditions of temperature and pressure, does hydrogen iodide or ammonia effuse faster? Calculate the relative rates at which they effuse.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bg-BG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charset="0"/>
                          </a:rPr>
                          <m:t>𝑹𝒂𝒕𝒆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𝒐𝒇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𝑵𝑯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latin typeface="Cambria Math" charset="0"/>
                          </a:rPr>
                          <m:t>𝑹𝒂𝒕𝒆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𝒐𝒇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𝑯𝑰</m:t>
                        </m:r>
                      </m:den>
                    </m:f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bg-BG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𝑯𝑰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bg-BG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𝑵𝑯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bg-BG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𝟏𝟐𝟕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bg-BG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𝟐</m:t>
                    </m:r>
                    <m:r>
                      <a:rPr lang="en-US" b="1" i="1" smtClean="0">
                        <a:latin typeface="Cambria Math" charset="0"/>
                      </a:rPr>
                      <m:t>.</m:t>
                    </m:r>
                    <m:r>
                      <a:rPr lang="en-US" b="1" i="1" smtClean="0">
                        <a:latin typeface="Cambria Math" charset="0"/>
                      </a:rPr>
                      <m:t>𝟕𝟒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19175"/>
                <a:ext cx="8229600" cy="4525963"/>
              </a:xfrm>
              <a:blipFill rotWithShape="0">
                <a:blip r:embed="rId3"/>
                <a:stretch>
                  <a:fillRect l="-2370" t="-3634" b="-17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582131"/>
              </p:ext>
            </p:extLst>
          </p:nvPr>
        </p:nvGraphicFramePr>
        <p:xfrm>
          <a:off x="941386" y="3733800"/>
          <a:ext cx="7261225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9" name="Corel Equation 1.0 Equation" r:id="rId4" imgW="7250040" imgH="1280880" progId="">
                  <p:embed/>
                </p:oleObj>
              </mc:Choice>
              <mc:Fallback>
                <p:oleObj name="Corel Equation 1.0 Equation" r:id="rId4" imgW="7250040" imgH="1280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6" y="3733800"/>
                        <a:ext cx="7261225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77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2819400" cy="685800"/>
          </a:xfrm>
          <a:noFill/>
          <a:ln/>
        </p:spPr>
        <p:txBody>
          <a:bodyPr lIns="90488" tIns="44450" rIns="90488" bIns="44450"/>
          <a:lstStyle/>
          <a:p>
            <a:pPr algn="l"/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Real Gases</a:t>
            </a:r>
          </a:p>
        </p:txBody>
      </p:sp>
      <p:graphicFrame>
        <p:nvGraphicFramePr>
          <p:cNvPr id="76803" name="Object 3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44182"/>
              </p:ext>
            </p:extLst>
          </p:nvPr>
        </p:nvGraphicFramePr>
        <p:xfrm>
          <a:off x="882650" y="3300413"/>
          <a:ext cx="72294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1" name="Corel Equation 1.0 Equation" r:id="rId3" imgW="6945120" imgH="595080" progId="">
                  <p:embed/>
                </p:oleObj>
              </mc:Choice>
              <mc:Fallback>
                <p:oleObj name="Corel Equation 1.0 Equation" r:id="rId3" imgW="6945120" imgH="595080" progId="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3300413"/>
                        <a:ext cx="7229475" cy="587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363788" y="3887788"/>
            <a:ext cx="5302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­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5792788" y="3887788"/>
            <a:ext cx="5302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­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915988" y="4344988"/>
            <a:ext cx="31972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corrected pressure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4497388" y="4344988"/>
            <a:ext cx="30448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corrected volume</a:t>
            </a: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1905000" y="5029200"/>
            <a:ext cx="10636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</a:t>
            </a:r>
            <a:r>
              <a:rPr lang="en-US" sz="3200" b="1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ideal</a:t>
            </a:r>
            <a:endParaRPr lang="en-US" sz="32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5486400" y="4953000"/>
            <a:ext cx="11398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</a:t>
            </a:r>
            <a:r>
              <a:rPr lang="en-US" sz="32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ideal</a:t>
            </a: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685800" y="1066800"/>
            <a:ext cx="830580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Must correct ideal gas behavior when at 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high pressure</a:t>
            </a:r>
            <a:r>
              <a:rPr lang="en-US" sz="2800" b="1" dirty="0">
                <a:solidFill>
                  <a:srgbClr val="3365FB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(smaller volume) and 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low temperature</a:t>
            </a:r>
            <a:r>
              <a:rPr lang="en-US" sz="2800" b="1" dirty="0">
                <a:solidFill>
                  <a:srgbClr val="3365FB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(attractive forces become important).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09600" y="5791200"/>
            <a:ext cx="403860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Attractive force = less collisions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4724400" y="5791200"/>
            <a:ext cx="41910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Actual volume of particles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Root Mean Square Velocity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48000" y="1752600"/>
          <a:ext cx="2688409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2" name="Equation" r:id="rId3" imgW="787320" imgH="444240" progId="Equation.BREE4">
                  <p:embed/>
                </p:oleObj>
              </mc:Choice>
              <mc:Fallback>
                <p:oleObj name="Equation" r:id="rId3" imgW="787320" imgH="444240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752600"/>
                        <a:ext cx="2688409" cy="151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373380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 = universal gas constant (the energy one)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34340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 = Kelvin Temperature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953000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M = molar mass in KILOGRAMS (b/c of the Joule in “R”)</a:t>
            </a:r>
          </a:p>
        </p:txBody>
      </p:sp>
    </p:spTree>
    <p:extLst>
      <p:ext uri="{BB962C8B-B14F-4D97-AF65-F5344CB8AC3E}">
        <p14:creationId xmlns:p14="http://schemas.microsoft.com/office/powerpoint/2010/main" val="57879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The Nature of Gases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/>
              <a:t>Gases expand to fill their containers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/>
              <a:t>Gases are fluid – they flow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/>
              <a:t>Gases have low density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/>
              <a:t>1/1000 the density of the equivalent liquid or solid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/>
              <a:t>Gases are compressible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/>
              <a:t>Gases effuse and diffuse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r>
              <a:rPr lang="en-US" sz="3600"/>
              <a:t>Gas Stoichiometry #1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79406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If reactants and products are at the same conditions of temperature and pressure, then mole ratios of </a:t>
            </a:r>
            <a:r>
              <a:rPr lang="en-US" sz="2800" i="1" u="sng">
                <a:solidFill>
                  <a:schemeClr val="bg1"/>
                </a:solidFill>
                <a:latin typeface="Comic Sans MS" pitchFamily="66" charset="0"/>
              </a:rPr>
              <a:t>gases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  are also volume ratios.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838200" y="26670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3 H</a:t>
            </a:r>
            <a:r>
              <a:rPr lang="en-US" sz="2800" baseline="-2500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(g)      +    N</a:t>
            </a:r>
            <a:r>
              <a:rPr lang="en-US" sz="2800" baseline="-2500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(g)            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          2NH</a:t>
            </a:r>
            <a:r>
              <a:rPr lang="en-US" sz="2800" baseline="-2500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3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(g)</a:t>
            </a:r>
            <a:endParaRPr lang="en-US" sz="2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0" y="35052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  3 </a:t>
            </a:r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moles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 H</a:t>
            </a:r>
            <a:r>
              <a:rPr lang="en-US" sz="2800" baseline="-2500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      +  1 </a:t>
            </a:r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mole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 N</a:t>
            </a:r>
            <a:r>
              <a:rPr lang="en-US" sz="2800" baseline="-25000">
                <a:solidFill>
                  <a:schemeClr val="bg1"/>
                </a:solidFill>
                <a:latin typeface="Comic Sans MS" pitchFamily="66" charset="0"/>
              </a:rPr>
              <a:t>2           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        2 </a:t>
            </a:r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moles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 NH</a:t>
            </a:r>
            <a:r>
              <a:rPr lang="en-US" sz="2800" baseline="-25000">
                <a:solidFill>
                  <a:schemeClr val="bg1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76200" y="41148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 3 </a:t>
            </a:r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liters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 H</a:t>
            </a:r>
            <a:r>
              <a:rPr lang="en-US" sz="2800" baseline="-2500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      +  1 </a:t>
            </a:r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liter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 N</a:t>
            </a:r>
            <a:r>
              <a:rPr lang="en-US" sz="2800" baseline="-25000">
                <a:solidFill>
                  <a:schemeClr val="bg1"/>
                </a:solidFill>
                <a:latin typeface="Comic Sans MS" pitchFamily="66" charset="0"/>
              </a:rPr>
              <a:t>2           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         2 </a:t>
            </a:r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liters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 NH</a:t>
            </a:r>
            <a:r>
              <a:rPr lang="en-US" sz="2800" baseline="-25000">
                <a:solidFill>
                  <a:schemeClr val="bg1"/>
                </a:solidFill>
                <a:latin typeface="Comic Sans MS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84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  <p:bldP spid="81926" grpId="0"/>
      <p:bldP spid="819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r>
              <a:rPr lang="en-US" sz="3600"/>
              <a:t>Gas Stoichiometry #2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79406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How many liters of ammonia can be produced when 12 liters of hydrogen react with an excess of nitrogen?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3 H</a:t>
            </a:r>
            <a:r>
              <a:rPr lang="en-US" sz="2800" baseline="-2500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(g)      +    N</a:t>
            </a:r>
            <a:r>
              <a:rPr lang="en-US" sz="2800" baseline="-2500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(g)            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          2NH</a:t>
            </a:r>
            <a:r>
              <a:rPr lang="en-US" sz="2800" baseline="-2500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3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(g)</a:t>
            </a:r>
            <a:endParaRPr lang="en-US" sz="2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752600" y="3976688"/>
            <a:ext cx="1543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12 L H</a:t>
            </a:r>
            <a:r>
              <a:rPr lang="en-US" sz="2800" b="1" baseline="-2500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1828800" y="4495800"/>
            <a:ext cx="3733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3429000" y="3810000"/>
            <a:ext cx="0" cy="1219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4379913" y="4495800"/>
            <a:ext cx="954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L H</a:t>
            </a:r>
            <a:r>
              <a:rPr lang="en-US" sz="2800" b="1" baseline="-2500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775325" y="4187825"/>
            <a:ext cx="3232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 =               </a:t>
            </a:r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L NH</a:t>
            </a:r>
            <a:r>
              <a:rPr lang="en-US" sz="2800" b="1" baseline="-25000">
                <a:solidFill>
                  <a:srgbClr val="FFFF00"/>
                </a:solidFill>
                <a:latin typeface="Comic Sans MS" pitchFamily="66" charset="0"/>
              </a:rPr>
              <a:t>3</a:t>
            </a:r>
            <a:r>
              <a:rPr lang="en-US" sz="2800">
                <a:latin typeface="Comic Sans MS" pitchFamily="66" charset="0"/>
              </a:rPr>
              <a:t> 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4319588" y="3976688"/>
            <a:ext cx="124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L NH</a:t>
            </a:r>
            <a:r>
              <a:rPr lang="en-US" sz="2800" b="1" baseline="-25000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3810000" y="44958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3865563" y="3976688"/>
            <a:ext cx="401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>
            <a:off x="838200" y="3124200"/>
            <a:ext cx="381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6858000" y="3124200"/>
            <a:ext cx="457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6705600" y="4191000"/>
            <a:ext cx="904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8.0</a:t>
            </a:r>
            <a:r>
              <a:rPr lang="en-US" sz="2400" b="1">
                <a:latin typeface="Comic Sans MS" pitchFamily="66" charset="0"/>
              </a:rPr>
              <a:t> </a:t>
            </a: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 flipV="1">
            <a:off x="2438400" y="4038600"/>
            <a:ext cx="6858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 flipV="1">
            <a:off x="4495800" y="4648200"/>
            <a:ext cx="6858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  <p:bldP spid="82952" grpId="0" animBg="1"/>
      <p:bldP spid="82953" grpId="0" animBg="1"/>
      <p:bldP spid="82954" grpId="0"/>
      <p:bldP spid="82955" grpId="0"/>
      <p:bldP spid="82956" grpId="0"/>
      <p:bldP spid="82957" grpId="0"/>
      <p:bldP spid="82958" grpId="0"/>
      <p:bldP spid="82959" grpId="0" animBg="1"/>
      <p:bldP spid="82960" grpId="0" animBg="1"/>
      <p:bldP spid="82961" grpId="0"/>
      <p:bldP spid="82962" grpId="0" animBg="1"/>
      <p:bldP spid="829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Gas Stoichiometry #3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2454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How many liters of oxygen gas, at STP, can be collected from the complete decomposition of 50.0 grams of potassium chlorate?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524000" y="25146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2 KClO</a:t>
            </a:r>
            <a:r>
              <a:rPr lang="en-US" sz="2800" b="1" baseline="-2500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(s) </a:t>
            </a:r>
            <a:r>
              <a:rPr lang="en-US" sz="28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2 KCl(s) + 3 O</a:t>
            </a:r>
            <a:r>
              <a:rPr lang="en-US" sz="2800" b="1" baseline="-2500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28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(g)</a:t>
            </a:r>
            <a:endParaRPr lang="en-U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304800" y="4495800"/>
            <a:ext cx="8610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2133600" y="3810000"/>
            <a:ext cx="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6096000" y="5791200"/>
            <a:ext cx="226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=       L O</a:t>
            </a:r>
            <a:r>
              <a:rPr lang="en-US" sz="2800" b="1" baseline="-2500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0" y="4038600"/>
            <a:ext cx="212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50.0 g KClO</a:t>
            </a:r>
            <a:r>
              <a:rPr lang="en-US" sz="2400" b="1" baseline="-25000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590800" y="4038600"/>
            <a:ext cx="193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1 mol KClO</a:t>
            </a:r>
            <a:r>
              <a:rPr lang="en-US" sz="2400" b="1" baseline="-25000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4724400" y="3810000"/>
            <a:ext cx="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193925" y="4541838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122.55 g KClO</a:t>
            </a:r>
            <a:r>
              <a:rPr lang="en-US" sz="2400" b="1" baseline="-25000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5105400" y="4038600"/>
            <a:ext cx="148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3 mol O</a:t>
            </a:r>
            <a:r>
              <a:rPr lang="en-US" sz="2400" b="1" baseline="-2500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4953000" y="4572000"/>
            <a:ext cx="193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2 mol KClO</a:t>
            </a:r>
            <a:r>
              <a:rPr lang="en-US" sz="2400" b="1" baseline="-25000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7010400" y="3810000"/>
            <a:ext cx="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7086600" y="4038600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22.4 L O</a:t>
            </a:r>
            <a:r>
              <a:rPr lang="en-US" sz="2400" b="1" baseline="-2500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7162800" y="4572000"/>
            <a:ext cx="148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1 mol O</a:t>
            </a:r>
            <a:r>
              <a:rPr lang="en-US" sz="2400" b="1" baseline="-2500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V="1">
            <a:off x="990600" y="4114800"/>
            <a:ext cx="762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 flipV="1">
            <a:off x="3200400" y="4114800"/>
            <a:ext cx="762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 flipV="1">
            <a:off x="5638800" y="4114800"/>
            <a:ext cx="762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90" name="Line 22"/>
          <p:cNvSpPr>
            <a:spLocks noChangeShapeType="1"/>
          </p:cNvSpPr>
          <p:nvPr/>
        </p:nvSpPr>
        <p:spPr bwMode="auto">
          <a:xfrm flipV="1">
            <a:off x="7620000" y="4648200"/>
            <a:ext cx="762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91" name="Line 23"/>
          <p:cNvSpPr>
            <a:spLocks noChangeShapeType="1"/>
          </p:cNvSpPr>
          <p:nvPr/>
        </p:nvSpPr>
        <p:spPr bwMode="auto">
          <a:xfrm flipV="1">
            <a:off x="3581400" y="4648200"/>
            <a:ext cx="762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 flipV="1">
            <a:off x="5562600" y="4648200"/>
            <a:ext cx="762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6477000" y="57912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13.7</a:t>
            </a:r>
          </a:p>
        </p:txBody>
      </p:sp>
    </p:spTree>
    <p:extLst>
      <p:ext uri="{BB962C8B-B14F-4D97-AF65-F5344CB8AC3E}">
        <p14:creationId xmlns:p14="http://schemas.microsoft.com/office/powerpoint/2010/main" val="5545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4" grpId="0" animBg="1"/>
      <p:bldP spid="83975" grpId="0" animBg="1"/>
      <p:bldP spid="83976" grpId="0"/>
      <p:bldP spid="83977" grpId="0"/>
      <p:bldP spid="83978" grpId="0"/>
      <p:bldP spid="83979" grpId="0" animBg="1"/>
      <p:bldP spid="83980" grpId="0"/>
      <p:bldP spid="83981" grpId="0"/>
      <p:bldP spid="83982" grpId="0"/>
      <p:bldP spid="83983" grpId="0" animBg="1"/>
      <p:bldP spid="83984" grpId="0"/>
      <p:bldP spid="83985" grpId="0"/>
      <p:bldP spid="83987" grpId="0" animBg="1"/>
      <p:bldP spid="83988" grpId="0" animBg="1"/>
      <p:bldP spid="83989" grpId="0" animBg="1"/>
      <p:bldP spid="83990" grpId="0" animBg="1"/>
      <p:bldP spid="83991" grpId="0" animBg="1"/>
      <p:bldP spid="83992" grpId="0" animBg="1"/>
      <p:bldP spid="8399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838200"/>
          </a:xfrm>
        </p:spPr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Gas Stoichiometry #4</a:t>
            </a:r>
          </a:p>
        </p:txBody>
      </p:sp>
      <p:graphicFrame>
        <p:nvGraphicFramePr>
          <p:cNvPr id="85017" name="Object 25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5181600"/>
          <a:ext cx="15240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3" imgW="583920" imgH="393480" progId="Equation.3">
                  <p:embed/>
                </p:oleObj>
              </mc:Choice>
              <mc:Fallback>
                <p:oleObj name="Equation" r:id="rId3" imgW="58392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81600"/>
                        <a:ext cx="1524000" cy="10271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8245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How many liters of oxygen gas, at 37.0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C and 0.930 atmospheres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, can be collected from the complete decomposition of 50.0 grams of potassium chlorate?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524000" y="25146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2 KClO</a:t>
            </a:r>
            <a:r>
              <a:rPr lang="en-US" sz="2800" b="1" baseline="-2500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(s) </a:t>
            </a:r>
            <a:r>
              <a:rPr lang="en-US" sz="28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2 KCl(s) + 3 O</a:t>
            </a:r>
            <a:r>
              <a:rPr lang="en-US" sz="2800" b="1" baseline="-2500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28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(g)</a:t>
            </a:r>
            <a:endParaRPr lang="en-U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04800" y="3962400"/>
            <a:ext cx="6553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2133600" y="3276600"/>
            <a:ext cx="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7107238" y="3733800"/>
            <a:ext cx="2036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= “n” mol O</a:t>
            </a:r>
            <a:r>
              <a:rPr lang="en-US" sz="2400" b="1" baseline="-2500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0" y="3505200"/>
            <a:ext cx="212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50.0 g KClO</a:t>
            </a:r>
            <a:r>
              <a:rPr lang="en-US" sz="2400" b="1" baseline="-25000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590800" y="3505200"/>
            <a:ext cx="193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1 mol KClO</a:t>
            </a:r>
            <a:r>
              <a:rPr lang="en-US" sz="2400" b="1" baseline="-25000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4724400" y="3276600"/>
            <a:ext cx="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2193925" y="403860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122.55 g KClO</a:t>
            </a:r>
            <a:r>
              <a:rPr lang="en-US" sz="2400" b="1" baseline="-25000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5105400" y="3505200"/>
            <a:ext cx="148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3 mol O</a:t>
            </a:r>
            <a:r>
              <a:rPr lang="en-US" sz="2400" b="1" baseline="-2500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4953000" y="4038600"/>
            <a:ext cx="193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2 mol KClO</a:t>
            </a:r>
            <a:r>
              <a:rPr lang="en-US" sz="2400" b="1" baseline="-25000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V="1">
            <a:off x="990600" y="3581400"/>
            <a:ext cx="762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 flipV="1">
            <a:off x="3200400" y="3581400"/>
            <a:ext cx="762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 flipV="1">
            <a:off x="3581400" y="4114800"/>
            <a:ext cx="762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 flipV="1">
            <a:off x="5562600" y="4114800"/>
            <a:ext cx="762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7696200" y="3749675"/>
            <a:ext cx="1190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0.612 </a:t>
            </a:r>
          </a:p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mol O</a:t>
            </a:r>
            <a:r>
              <a:rPr lang="en-US" sz="2400" b="1" baseline="-2500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graphicFrame>
        <p:nvGraphicFramePr>
          <p:cNvPr id="85020" name="Object 28"/>
          <p:cNvGraphicFramePr>
            <a:graphicFrameLocks noGrp="1" noChangeAspect="1"/>
          </p:cNvGraphicFramePr>
          <p:nvPr>
            <p:ph sz="half" idx="2"/>
          </p:nvPr>
        </p:nvGraphicFramePr>
        <p:xfrm>
          <a:off x="1828800" y="4953000"/>
          <a:ext cx="54102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5" imgW="2641320" imgH="609480" progId="Equation.3">
                  <p:embed/>
                </p:oleObj>
              </mc:Choice>
              <mc:Fallback>
                <p:oleObj name="Equation" r:id="rId5" imgW="2641320" imgH="609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953000"/>
                        <a:ext cx="5410200" cy="1247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7299325" y="5330825"/>
            <a:ext cx="171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= 16.7 L</a:t>
            </a:r>
          </a:p>
        </p:txBody>
      </p:sp>
    </p:spTree>
    <p:extLst>
      <p:ext uri="{BB962C8B-B14F-4D97-AF65-F5344CB8AC3E}">
        <p14:creationId xmlns:p14="http://schemas.microsoft.com/office/powerpoint/2010/main" val="7010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10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1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10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4998" grpId="0" animBg="1"/>
      <p:bldP spid="84999" grpId="0"/>
      <p:bldP spid="84999" grpId="1"/>
      <p:bldP spid="85000" grpId="0"/>
      <p:bldP spid="85001" grpId="0"/>
      <p:bldP spid="85002" grpId="0" animBg="1"/>
      <p:bldP spid="85003" grpId="0"/>
      <p:bldP spid="85004" grpId="0"/>
      <p:bldP spid="85005" grpId="0"/>
      <p:bldP spid="85009" grpId="0" animBg="1"/>
      <p:bldP spid="85010" grpId="0" animBg="1"/>
      <p:bldP spid="85013" grpId="0" animBg="1"/>
      <p:bldP spid="85014" grpId="0" animBg="1"/>
      <p:bldP spid="85016" grpId="0"/>
      <p:bldP spid="850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477000" cy="762000"/>
          </a:xfrm>
          <a:noFill/>
          <a:ln/>
        </p:spPr>
        <p:txBody>
          <a:bodyPr lIns="90488" tIns="44450" rIns="90488" bIns="44450"/>
          <a:lstStyle/>
          <a:p>
            <a:r>
              <a:rPr lang="en-US" sz="3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Kinetic Molecular Theory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371475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/>
              <a:t>Particles of matter are ALWAYS in motion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/>
              <a:t>Volume of individual particles is </a:t>
            </a:r>
            <a:r>
              <a:rPr lang="en-US" sz="2800">
                <a:latin typeface="Symbol" pitchFamily="18" charset="2"/>
                <a:sym typeface="Symbol" pitchFamily="18" charset="2"/>
              </a:rPr>
              <a:t></a:t>
            </a:r>
            <a:r>
              <a:rPr lang="en-US" sz="2800"/>
              <a:t> zero.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/>
              <a:t>Collisions of particles with container walls       cause pressure exerted by gas.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/>
              <a:t>Particles exert no forces on each other.</a:t>
            </a:r>
          </a:p>
          <a:p>
            <a:pPr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/>
              <a:t>Average kinetic energy </a:t>
            </a:r>
            <a:r>
              <a:rPr lang="en-US" sz="2800">
                <a:latin typeface="Symbol" pitchFamily="18" charset="2"/>
              </a:rPr>
              <a:t>µ</a:t>
            </a:r>
            <a:r>
              <a:rPr lang="en-US" sz="2800"/>
              <a:t> Kelvin         temperature of a gas.</a:t>
            </a:r>
          </a:p>
          <a:p>
            <a:pPr>
              <a:buClr>
                <a:schemeClr val="tx2"/>
              </a:buClr>
              <a:buFontTx/>
              <a:buBlip>
                <a:blip r:embed="rId2"/>
              </a:buBlip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821691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04800"/>
            <a:ext cx="3200400" cy="685800"/>
          </a:xfrm>
          <a:noFill/>
          <a:ln/>
        </p:spPr>
        <p:txBody>
          <a:bodyPr lIns="90488" tIns="44450" rIns="90488" bIns="44450"/>
          <a:lstStyle/>
          <a:p>
            <a:r>
              <a:rPr lang="en-US" sz="3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Pressure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43000"/>
            <a:ext cx="8610600" cy="41148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defTabSz="690563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 b="0"/>
              <a:t>Is caused by the collisions of molecules with the walls of a container</a:t>
            </a:r>
          </a:p>
          <a:p>
            <a:pPr defTabSz="690563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 b="0"/>
              <a:t>is equal to force/unit area</a:t>
            </a:r>
          </a:p>
          <a:p>
            <a:pPr defTabSz="690563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 b="0"/>
              <a:t>SI units = Newton/meter</a:t>
            </a:r>
            <a:r>
              <a:rPr lang="en-US" sz="2800" b="0" baseline="30000"/>
              <a:t>2</a:t>
            </a:r>
            <a:r>
              <a:rPr lang="en-US" sz="2800" b="0"/>
              <a:t> = 1 Pascal (Pa)</a:t>
            </a:r>
          </a:p>
          <a:p>
            <a:pPr defTabSz="690563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 b="0"/>
              <a:t>1 atmosphere = 101,325 Pa</a:t>
            </a:r>
          </a:p>
          <a:p>
            <a:pPr defTabSz="690563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800" b="0"/>
              <a:t>1 atmosphere = 1 atm = 760 mm Hg = 760 torr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noFill/>
          <a:ln/>
        </p:spPr>
        <p:txBody>
          <a:bodyPr lIns="90488" tIns="44450" rIns="90488" bIns="44450"/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Standard Temperature and Pressure</a:t>
            </a:r>
            <a:br>
              <a:rPr lang="en-US" sz="2800"/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“STP”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8001000" cy="23622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Blip>
                <a:blip r:embed="rId2"/>
              </a:buBlip>
            </a:pPr>
            <a:r>
              <a:rPr lang="en-US"/>
              <a:t>	</a:t>
            </a:r>
            <a:r>
              <a:rPr lang="en-US" i="1"/>
              <a:t>P</a:t>
            </a:r>
            <a:r>
              <a:rPr lang="en-US"/>
              <a:t> = 1 atmosphere, 760 torr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   </a:t>
            </a:r>
            <a:r>
              <a:rPr lang="en-US" i="1"/>
              <a:t>T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0°</a:t>
            </a:r>
            <a:r>
              <a:rPr lang="en-US"/>
              <a:t>C, 273 Kelvins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   The molar volume of an ideal gas 	is 22.42 liters at STP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914400"/>
            <a:ext cx="4495800" cy="762000"/>
          </a:xfrm>
        </p:spPr>
        <p:txBody>
          <a:bodyPr/>
          <a:lstStyle/>
          <a:p>
            <a:r>
              <a:rPr lang="en-US" sz="2800" u="sng">
                <a:effectLst>
                  <a:outerShdw blurRad="38100" dist="38100" dir="2700000" algn="tl">
                    <a:srgbClr val="808080"/>
                  </a:outerShdw>
                </a:effectLst>
              </a:rPr>
              <a:t>Standard Molar Volume</a:t>
            </a:r>
          </a:p>
        </p:txBody>
      </p:sp>
      <p:pic>
        <p:nvPicPr>
          <p:cNvPr id="66563" name="Picture 3" descr="MoleCub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572000" cy="4429125"/>
          </a:xfrm>
          <a:noFill/>
          <a:ln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800600" y="1905000"/>
            <a:ext cx="41306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 i="1">
                <a:solidFill>
                  <a:schemeClr val="bg1"/>
                </a:solidFill>
                <a:latin typeface="Comic Sans MS" pitchFamily="66" charset="0"/>
              </a:rPr>
              <a:t>Equal volumes of all gases at the same temperature and pressure contain the same number of molecules</a:t>
            </a: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  <a:p>
            <a:pPr eaLnBrk="0" hangingPunct="0"/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	- </a:t>
            </a:r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Amedeo Avogadro</a:t>
            </a:r>
          </a:p>
        </p:txBody>
      </p:sp>
    </p:spTree>
    <p:extLst>
      <p:ext uri="{BB962C8B-B14F-4D97-AF65-F5344CB8AC3E}">
        <p14:creationId xmlns:p14="http://schemas.microsoft.com/office/powerpoint/2010/main" val="1860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43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ED6B06"/>
                </a:solidFill>
                <a:cs typeface="Arial" charset="0"/>
              </a:rPr>
              <a:t>Molar Volume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1570038"/>
          </a:xfrm>
        </p:spPr>
        <p:txBody>
          <a:bodyPr/>
          <a:lstStyle/>
          <a:p>
            <a:r>
              <a:rPr lang="en-US">
                <a:latin typeface="Arial" charset="0"/>
              </a:rPr>
              <a:t>The volume occupied by one mole of a substance is its </a:t>
            </a:r>
            <a:r>
              <a:rPr lang="en-US" b="1">
                <a:latin typeface="Arial" charset="0"/>
              </a:rPr>
              <a:t>molar volume </a:t>
            </a:r>
            <a:r>
              <a:rPr lang="en-US">
                <a:latin typeface="Arial" charset="0"/>
              </a:rPr>
              <a:t>at STP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(</a:t>
            </a:r>
            <a:r>
              <a:rPr lang="en-US" i="1">
                <a:latin typeface="Arial" charset="0"/>
              </a:rPr>
              <a:t>T</a:t>
            </a:r>
            <a:r>
              <a:rPr lang="en-US">
                <a:latin typeface="Arial" charset="0"/>
              </a:rPr>
              <a:t> =273 K or 0 °C and P = 1atm). </a:t>
            </a: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4821" name="Picture 1" descr="DTH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80010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6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2819400" cy="609600"/>
          </a:xfrm>
        </p:spPr>
        <p:txBody>
          <a:bodyPr/>
          <a:lstStyle/>
          <a:p>
            <a:pPr algn="l"/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Ideal Gases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17525" y="1189038"/>
            <a:ext cx="860203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Ideal gases are imaginary gases that perfectly</a:t>
            </a:r>
          </a:p>
          <a:p>
            <a:pPr eaLnBrk="0" hangingPunct="0"/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fit all of the assumptions of the KINETIC MOLECULAR</a:t>
            </a:r>
          </a:p>
          <a:p>
            <a:pPr eaLnBrk="0" hangingPunct="0"/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THEORY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38200" y="2362200"/>
            <a:ext cx="79787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Gases consist of tiny particles that are far apart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  relative to their size.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38200" y="3155950"/>
            <a:ext cx="7313613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Collisions between gas particles and between </a:t>
            </a:r>
          </a:p>
          <a:p>
            <a:pPr eaLnBrk="0" hangingPunct="0"/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  particles and the walls of the container are</a:t>
            </a:r>
          </a:p>
          <a:p>
            <a:pPr eaLnBrk="0" hangingPunct="0"/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  elastic collisions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752600" y="4267200"/>
            <a:ext cx="768191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No kinetic energy is lost in elastic collisions</a:t>
            </a:r>
          </a:p>
          <a:p>
            <a:pPr eaLnBrk="0" hangingPunct="0"/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autoUpdateAnimBg="0"/>
      <p:bldP spid="38917" grpId="0" autoUpdateAnimBg="0"/>
      <p:bldP spid="389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4495800" cy="762000"/>
          </a:xfrm>
        </p:spPr>
        <p:txBody>
          <a:bodyPr/>
          <a:lstStyle/>
          <a:p>
            <a:pPr algn="l"/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Ideal Gases </a:t>
            </a:r>
            <a:r>
              <a:rPr lang="en-US"/>
              <a:t>(continued)</a:t>
            </a:r>
            <a:endParaRPr lang="en-US" sz="32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8088313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Gas particles are in constant, rapid motion. They </a:t>
            </a:r>
          </a:p>
          <a:p>
            <a:pPr eaLnBrk="0" hangingPunct="0"/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  therefore possess kinetic energy, the energy of </a:t>
            </a:r>
          </a:p>
          <a:p>
            <a:pPr eaLnBrk="0" hangingPunct="0"/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  motion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62000" y="2590800"/>
            <a:ext cx="76025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There are no forces of attraction between gas</a:t>
            </a:r>
          </a:p>
          <a:p>
            <a:pPr eaLnBrk="0" hangingPunct="0"/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  particles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62000" y="3581400"/>
            <a:ext cx="734853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The average kinetic energy of gas particles</a:t>
            </a:r>
          </a:p>
          <a:p>
            <a:pPr eaLnBrk="0" hangingPunct="0"/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  depends on temperature, not on the identity </a:t>
            </a:r>
          </a:p>
          <a:p>
            <a:pPr eaLnBrk="0" hangingPunct="0"/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   of the particle.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0" grpId="0" autoUpdateAnimBg="0"/>
      <p:bldP spid="39941" grpId="0" autoUpdateAnimBg="0"/>
    </p:bldLst>
  </p:timing>
</p:sld>
</file>

<file path=ppt/theme/theme1.xml><?xml version="1.0" encoding="utf-8"?>
<a:theme xmlns:a="http://schemas.openxmlformats.org/drawingml/2006/main" name="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hemistry Format">
  <a:themeElements>
    <a:clrScheme name="1_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5478</TotalTime>
  <Words>1303</Words>
  <Application>Microsoft Macintosh PowerPoint</Application>
  <PresentationFormat>On-screen Show (4:3)</PresentationFormat>
  <Paragraphs>167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Cambria Math</vt:lpstr>
      <vt:lpstr>Comic Sans MS</vt:lpstr>
      <vt:lpstr>Symbol</vt:lpstr>
      <vt:lpstr>Times</vt:lpstr>
      <vt:lpstr>Times New Roman</vt:lpstr>
      <vt:lpstr>Wingdings</vt:lpstr>
      <vt:lpstr>Chemistry Format</vt:lpstr>
      <vt:lpstr>1_Chemistry Format</vt:lpstr>
      <vt:lpstr>Equation</vt:lpstr>
      <vt:lpstr>Corel Equation 1.0 Equation</vt:lpstr>
      <vt:lpstr>PowerPoint Presentation</vt:lpstr>
      <vt:lpstr>Pressure Buildup in a Bottle of Champagne</vt:lpstr>
      <vt:lpstr>The Nature of Gases</vt:lpstr>
      <vt:lpstr>Pressure</vt:lpstr>
      <vt:lpstr>Standard Temperature and Pressure “STP”</vt:lpstr>
      <vt:lpstr>Standard Molar Volume</vt:lpstr>
      <vt:lpstr>Molar Volume</vt:lpstr>
      <vt:lpstr>Ideal Gases</vt:lpstr>
      <vt:lpstr>Ideal Gases (continued)</vt:lpstr>
      <vt:lpstr>Ideal Gas Law</vt:lpstr>
      <vt:lpstr>Ideal Gas Law</vt:lpstr>
      <vt:lpstr>Boyle’s Law</vt:lpstr>
      <vt:lpstr>Molecular Interpretation of Boyle’s Law</vt:lpstr>
      <vt:lpstr>Charles’s Law</vt:lpstr>
      <vt:lpstr>Charles’s Law – A Molecular View</vt:lpstr>
      <vt:lpstr>Avogadro’s Law</vt:lpstr>
      <vt:lpstr>Dalton’s Law of Partial Pressures</vt:lpstr>
      <vt:lpstr>Mole Fraction</vt:lpstr>
      <vt:lpstr>Mole Fraction</vt:lpstr>
      <vt:lpstr>Gas Density</vt:lpstr>
      <vt:lpstr>Density and the Ideal Gas Law</vt:lpstr>
      <vt:lpstr>Kinetic Energy of Gas Particles</vt:lpstr>
      <vt:lpstr>The Meaning of Temperature</vt:lpstr>
      <vt:lpstr>Diffusion</vt:lpstr>
      <vt:lpstr>Effusion</vt:lpstr>
      <vt:lpstr>Graham’s Law Rates of Effusion and Diffusion</vt:lpstr>
      <vt:lpstr>Practice</vt:lpstr>
      <vt:lpstr>Real Gases</vt:lpstr>
      <vt:lpstr>Root Mean Square Velocity</vt:lpstr>
      <vt:lpstr>Gas Stoichiometry #1</vt:lpstr>
      <vt:lpstr>Gas Stoichiometry #2</vt:lpstr>
      <vt:lpstr>Gas Stoichiometry #3</vt:lpstr>
      <vt:lpstr>Gas Stoichiometry #4</vt:lpstr>
      <vt:lpstr>Kinetic Molecular Theory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Microsoft Office User</cp:lastModifiedBy>
  <cp:revision>146</cp:revision>
  <dcterms:created xsi:type="dcterms:W3CDTF">2006-05-18T20:09:47Z</dcterms:created>
  <dcterms:modified xsi:type="dcterms:W3CDTF">2020-03-22T06:54:00Z</dcterms:modified>
</cp:coreProperties>
</file>