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76" r:id="rId2"/>
    <p:sldMasterId id="2147483688" r:id="rId3"/>
  </p:sldMasterIdLst>
  <p:notesMasterIdLst>
    <p:notesMasterId r:id="rId17"/>
  </p:notesMasterIdLst>
  <p:sldIdLst>
    <p:sldId id="330" r:id="rId4"/>
    <p:sldId id="329" r:id="rId5"/>
    <p:sldId id="303" r:id="rId6"/>
    <p:sldId id="263" r:id="rId7"/>
    <p:sldId id="266" r:id="rId8"/>
    <p:sldId id="271" r:id="rId9"/>
    <p:sldId id="327" r:id="rId10"/>
    <p:sldId id="328" r:id="rId11"/>
    <p:sldId id="261" r:id="rId12"/>
    <p:sldId id="262" r:id="rId13"/>
    <p:sldId id="333" r:id="rId14"/>
    <p:sldId id="332" r:id="rId15"/>
    <p:sldId id="331" r:id="rId16"/>
  </p:sldIdLst>
  <p:sldSz cx="12192000" cy="68580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00"/>
    <a:srgbClr val="333333"/>
    <a:srgbClr val="1C1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94" autoAdjust="0"/>
    <p:restoredTop sz="94745"/>
  </p:normalViewPr>
  <p:slideViewPr>
    <p:cSldViewPr>
      <p:cViewPr varScale="1">
        <p:scale>
          <a:sx n="64" d="100"/>
          <a:sy n="64" d="100"/>
        </p:scale>
        <p:origin x="726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8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700E6B80-B90D-4E34-BD93-5FE786DE33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9184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 charset="0"/>
                <a:ea typeface="ヒラギノ角ゴ Pro W3" charset="0"/>
                <a:cs typeface="ヒラギノ角ゴ Pro W3" charset="0"/>
              </a:defRPr>
            </a:lvl1pPr>
            <a:lvl2pPr marL="785372" indent="-302066">
              <a:defRPr sz="2500">
                <a:solidFill>
                  <a:schemeClr val="tx1"/>
                </a:solidFill>
                <a:latin typeface="Times" charset="0"/>
                <a:ea typeface="ヒラギノ角ゴ Pro W3" charset="0"/>
                <a:cs typeface="ヒラギノ角ゴ Pro W3" charset="0"/>
              </a:defRPr>
            </a:lvl2pPr>
            <a:lvl3pPr marL="1208265" indent="-241653">
              <a:defRPr sz="2500">
                <a:solidFill>
                  <a:schemeClr val="tx1"/>
                </a:solidFill>
                <a:latin typeface="Times" charset="0"/>
                <a:ea typeface="ヒラギノ角ゴ Pro W3" charset="0"/>
                <a:cs typeface="ヒラギノ角ゴ Pro W3" charset="0"/>
              </a:defRPr>
            </a:lvl3pPr>
            <a:lvl4pPr marL="1691571" indent="-241653">
              <a:defRPr sz="2500">
                <a:solidFill>
                  <a:schemeClr val="tx1"/>
                </a:solidFill>
                <a:latin typeface="Times" charset="0"/>
                <a:ea typeface="ヒラギノ角ゴ Pro W3" charset="0"/>
                <a:cs typeface="ヒラギノ角ゴ Pro W3" charset="0"/>
              </a:defRPr>
            </a:lvl4pPr>
            <a:lvl5pPr marL="2174878" indent="-241653">
              <a:defRPr sz="2500">
                <a:solidFill>
                  <a:schemeClr val="tx1"/>
                </a:solidFill>
                <a:latin typeface="Times" charset="0"/>
                <a:ea typeface="ヒラギノ角ゴ Pro W3" charset="0"/>
                <a:cs typeface="ヒラギノ角ゴ Pro W3" charset="0"/>
              </a:defRPr>
            </a:lvl5pPr>
            <a:lvl6pPr marL="2658184" indent="-24165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charset="0"/>
                <a:ea typeface="ヒラギノ角ゴ Pro W3" charset="0"/>
                <a:cs typeface="ヒラギノ角ゴ Pro W3" charset="0"/>
              </a:defRPr>
            </a:lvl6pPr>
            <a:lvl7pPr marL="3141490" indent="-24165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charset="0"/>
                <a:ea typeface="ヒラギノ角ゴ Pro W3" charset="0"/>
                <a:cs typeface="ヒラギノ角ゴ Pro W3" charset="0"/>
              </a:defRPr>
            </a:lvl7pPr>
            <a:lvl8pPr marL="3624796" indent="-24165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charset="0"/>
                <a:ea typeface="ヒラギノ角ゴ Pro W3" charset="0"/>
                <a:cs typeface="ヒラギノ角ゴ Pro W3" charset="0"/>
              </a:defRPr>
            </a:lvl8pPr>
            <a:lvl9pPr marL="4108102" indent="-24165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charset="0"/>
                <a:ea typeface="ヒラギノ角ゴ Pro W3" charset="0"/>
                <a:cs typeface="ヒラギノ角ゴ Pro W3" charset="0"/>
              </a:defRPr>
            </a:lvl9pPr>
          </a:lstStyle>
          <a:p>
            <a:fld id="{35B37482-4A2F-C04B-8DC2-383F88CD346F}" type="slidenum">
              <a:rPr lang="en-US" sz="1300"/>
              <a:pPr/>
              <a:t>3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208863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CA663D-BE1C-4D08-AA24-B2DAE9A73374}" type="slidenum">
              <a:rPr lang="en-US"/>
              <a:pPr/>
              <a:t>4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9900" y="727075"/>
            <a:ext cx="6375400" cy="3586163"/>
          </a:xfrm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5360" y="4560570"/>
            <a:ext cx="5364480" cy="432054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582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AE1FDE-2312-4690-80D2-4808E3AE2D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5076D8-3E19-49DF-8111-3F1381ACAE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1"/>
            <a:ext cx="27432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1"/>
            <a:ext cx="8026400" cy="5516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F050AE-8794-4650-9C76-084DA394B0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36959E4C-BE1D-4CEE-9BBE-4E217705F6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18FA89A2-B366-43F3-A290-429C27DCBB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109728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3938589"/>
            <a:ext cx="109728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5F66E491-AACE-4831-B9D1-2EF5038E11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C34FCE-B7D2-4590-945B-8AE8E94F50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0390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43F45A-53C2-4729-AC17-F2D6101BFB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361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73DB9C-B8C9-49E4-9DAE-D42957E746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3333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20F8A3-DA88-4626-B1BE-084A3E9A8C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1297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88913B-B12B-4B94-8F76-80AD1DCBAA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659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7EB844-87C3-4629-BABD-4BFF31C846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D508C9-B745-46F6-B50A-B6964D4134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6129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F847B-A609-4349-BC2D-C80E4A4173D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1763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DABE0-91E8-4C78-8480-FA9437424B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4229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BC612A-07F5-4AE0-9410-0969B6CBA9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1031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BD3C6B-4F97-48B5-8EF8-94CDBC8EE2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3651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C3557B-ED37-45A4-8813-F4C7CE18A8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5627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2D2BB-6C83-44CB-B7BD-229C93EC7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4402FF-AD10-4025-96C6-C20D7586B6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C4BAA-FD16-456E-AB0D-B44D516C5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9BEE9-E92D-463B-B7E4-D51098F77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D15FBE-25B5-471B-909D-C787651AC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1FDE-2312-4690-80D2-4808E3AE2D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8232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E08C3-A6DA-4387-9D7E-F28C22F98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E947E-A7F4-4576-8590-E882BAD42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0E510E-8A3E-4311-B83D-51B7DC538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5D0AB-0F4D-4501-BF84-20DC95AAE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9F7EAB-0464-43EC-9F69-82D4EF739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B844-87C3-4629-BABD-4BFF31C846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4164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682CA-D51C-4D4F-972A-9A60625A4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2D937C-BC11-40F6-9FF1-88C4DA0770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EB330B-E3B5-4FF4-940C-85237938E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DB82D9-0782-46D9-A3C9-275691385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D88461-E999-4B02-88E9-BEA125CBC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0D08B-3E6E-4B59-ACC7-45C353399E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4543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EFBBB-1B56-47C0-9FF9-267732AFF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FA3D0-AF47-497E-9022-21B5EAA34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C86495-33DE-41D6-9F4A-06A222A361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F6396A-53F8-4DF1-8561-DE3BB65AF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AEBA5C-D1E2-4C64-A891-2F3733800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FC256E-928D-4E48-96E0-5405099FE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F736B-51B2-4B52-AF9E-00B1494D3C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609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10D08B-3E6E-4B59-ACC7-45C353399E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A409F-1092-4461-BA65-4972566E4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AE838C-8FFD-4C9D-8073-22817316B4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A399E0-AEAE-43B6-A74B-B501E73005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C5FD7C-81B8-4B84-AA61-21A487F160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D67E74-AB2D-4C21-89D3-E462FFC776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DC9AD6-5217-4770-A813-DC997E441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B96BF8-DE4A-45EF-BBC8-EDD3D0193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499F61-F228-4ABC-8BA9-1AA4AFF71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4B6A-0626-4AA8-8BB0-EC2DCAC46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51373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1E132-4B76-42C5-BEC2-C15E1E9F2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1C249A-C1E5-4BF1-8033-BABA4C679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A18882-2F05-4CAF-83B4-9DFADF29A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48B761-A748-456B-AC96-3B3F62443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E82DD-9A36-41A6-B9AF-676DD10502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8292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F67865-ACF8-422B-8855-7532042F0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D2B696-609D-4D93-8114-6806DAA50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CBFEC-8EA0-47D2-B2E7-F4AC44F8D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3EFB2-145C-4C97-BA74-E0A51A74BF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5709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0C70F-6107-4699-8199-2EC59C75D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74CB1-840B-422D-AA96-D69F81D8D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18C9F4-FFB3-4E62-B4C5-4D82CCD28C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C2AA6A-3A0E-4704-B070-03F007BE5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F1EA57-1F95-4252-BA7F-408942B6B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60F539-FA2D-4AFB-A280-3E57F53B4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48351-A803-4947-8DCC-D466DBCEE8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3924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4175D-63AB-478F-B591-27332DD7B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94B244-1711-4A41-926E-BB8CCEF2B5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EFFAF2-A6C0-4375-820C-419A293F5F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9C0714-2781-4194-B18D-40B849D7B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B1B912-D91D-4BDA-9366-2AA235241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DCB7B6-42DE-41DA-B6C5-68226E3CA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98168-7621-4C9C-BE55-1119F34C1D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72112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22B3A-FA76-436E-A9B8-D71930A35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F79232-F0E4-4364-8233-AF25F9B4B7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8D7D82-BBC9-489E-AB6D-FCC6CE4F0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F7367-237C-443A-88F8-2AD31CB31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7D7DE9-FC0D-429F-B3D9-41909BE45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76D8-3E19-49DF-8111-3F1381ACAE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6390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051EB3-5245-4052-9397-6C2F6A5EAA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1E8DE9-96D2-42D6-A35F-7BEDBB934A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860088-FE5C-4944-9555-337A799C6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E6D565-53EE-4E3F-85B1-92C51B186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096152-0DFC-4D76-8EDD-B2BA7743C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050AE-8794-4650-9C76-084DA394B0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552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1F736B-51B2-4B52-AF9E-00B1494D3C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214B6A-0626-4AA8-8BB0-EC2DCAC463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EE82DD-9A36-41A6-B9AF-676DD10502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03EFB2-145C-4C97-BA74-E0A51A74BF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F48351-A803-4947-8DCC-D466DBCEE8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A98168-7621-4C9C-BE55-1119F34C1D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Times New Roman" pitchFamily="18" charset="0"/>
              </a:defRPr>
            </a:lvl1pPr>
          </a:lstStyle>
          <a:p>
            <a:fld id="{CE1F2A6C-3246-424C-8864-0ECA4770E18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73" r:id="rId12"/>
    <p:sldLayoutId id="2147483674" r:id="rId13"/>
    <p:sldLayoutId id="2147483675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fld id="{6443F24C-5D44-4734-87BD-F0F0E00597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803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D325BC-E4DE-42B5-965E-DB0B694B5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D3250D-200A-4C3A-9B5A-75A8813307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15915-82A1-44C9-9AF6-51AD99684A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CCFC84-AC46-49FB-821C-03AB0E6D4F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CF8E78-9941-4B9A-8691-B506158B93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F2A6C-3246-424C-8864-0ECA4770E1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48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2mMIMRP0ACY" TargetMode="External"/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722910" y="1287851"/>
            <a:ext cx="8778240" cy="2023753"/>
          </a:xfrm>
        </p:spPr>
        <p:txBody>
          <a:bodyPr>
            <a:normAutofit/>
          </a:bodyPr>
          <a:lstStyle/>
          <a:p>
            <a:pPr algn="ctr"/>
            <a:r>
              <a:rPr lang="en-US" sz="8000" u="sng" dirty="0">
                <a:solidFill>
                  <a:schemeClr val="tx1"/>
                </a:solidFill>
                <a:latin typeface="Impact" panose="020B0806030902050204" pitchFamily="34" charset="0"/>
              </a:rPr>
              <a:t>N25 – Gases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67DC9B-EEAE-F64D-A8B6-FF023D9B83FE}"/>
              </a:ext>
            </a:extLst>
          </p:cNvPr>
          <p:cNvSpPr txBox="1"/>
          <p:nvPr/>
        </p:nvSpPr>
        <p:spPr>
          <a:xfrm>
            <a:off x="609600" y="3311604"/>
            <a:ext cx="109727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Review</a:t>
            </a:r>
          </a:p>
        </p:txBody>
      </p:sp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2999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88824"/>
            <a:ext cx="7423199" cy="762000"/>
          </a:xfrm>
        </p:spPr>
        <p:txBody>
          <a:bodyPr/>
          <a:lstStyle/>
          <a:p>
            <a:pPr algn="l"/>
            <a:r>
              <a:rPr lang="en-US" sz="44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Ideal Gases </a:t>
            </a: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(continued)</a:t>
            </a:r>
            <a:endParaRPr lang="en-US" sz="4400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685800" y="1050824"/>
            <a:ext cx="11277600" cy="57554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14350" indent="-514350" eaLnBrk="0" hangingPunct="0">
              <a:buClr>
                <a:schemeClr val="tx1"/>
              </a:buClr>
              <a:buFont typeface="+mj-lt"/>
              <a:buAutoNum type="arabicPeriod" startAt="3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Gas particles are in 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constant, rapid, straight line motion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They therefore 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possess kinetic energy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the energy of motion. (Sometimes described as “chaotic” because the particles all travel individually, not as a group, so it looks like they are bouncing around all crazy, but they are each individually traveling in a straight line.)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eaLnBrk="0" hangingPunct="0">
              <a:buClr>
                <a:schemeClr val="tx1"/>
              </a:buClr>
              <a:buFont typeface="+mj-lt"/>
              <a:buAutoNum type="arabicPeriod" startAt="4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There are 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forces of attraction or repulsion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between gas particles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88824"/>
            <a:ext cx="7423199" cy="762000"/>
          </a:xfrm>
        </p:spPr>
        <p:txBody>
          <a:bodyPr/>
          <a:lstStyle/>
          <a:p>
            <a:pPr algn="l"/>
            <a:r>
              <a:rPr lang="en-US" sz="44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Ideal Gases </a:t>
            </a: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(continued)</a:t>
            </a:r>
            <a:endParaRPr lang="en-US" sz="4400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685800" y="1050824"/>
            <a:ext cx="11201400" cy="427809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14350" indent="-514350" eaLnBrk="0" hangingPunct="0">
              <a:buClr>
                <a:schemeClr val="tx1"/>
              </a:buClr>
              <a:buFont typeface="+mj-lt"/>
              <a:buAutoNum type="arabicPeriod" startAt="5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The average </a:t>
            </a:r>
            <a:r>
              <a:rPr lang="en-US" sz="3200" u="sng" dirty="0">
                <a:latin typeface="Arial" panose="020B0604020202020204" pitchFamily="34" charset="0"/>
                <a:cs typeface="Arial" panose="020B0604020202020204" pitchFamily="34" charset="0"/>
              </a:rPr>
              <a:t>kinetic energy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of gas particles 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depends on temperature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not on the identity of the particle. (proportional to KELVIN temperature not Celsius!) 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(There is a 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distribution of speeds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at a given temperature. Therefore, there is an 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average kinetic energy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of the sample.)</a:t>
            </a:r>
          </a:p>
          <a:p>
            <a:pPr eaLnBrk="0" hangingPunct="0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6223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88824"/>
            <a:ext cx="7423199" cy="762000"/>
          </a:xfrm>
        </p:spPr>
        <p:txBody>
          <a:bodyPr/>
          <a:lstStyle/>
          <a:p>
            <a:pPr algn="l"/>
            <a:r>
              <a:rPr lang="en-US" sz="44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Ideal Gases </a:t>
            </a: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(continued)</a:t>
            </a:r>
            <a:endParaRPr lang="en-US" sz="4400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5" name="Picture 2" descr="Image result for corrections to ideal gas law">
            <a:extLst>
              <a:ext uri="{FF2B5EF4-FFF2-40B4-BE49-F238E27FC236}">
                <a16:creationId xmlns:a16="http://schemas.microsoft.com/office/drawing/2014/main" id="{654E103D-DD1F-4023-B0AB-2B8C0257FFA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9819" r="9770"/>
          <a:stretch/>
        </p:blipFill>
        <p:spPr bwMode="auto">
          <a:xfrm>
            <a:off x="342472" y="2018023"/>
            <a:ext cx="11404179" cy="2821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1660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88824"/>
            <a:ext cx="9601200" cy="2225776"/>
          </a:xfrm>
        </p:spPr>
        <p:txBody>
          <a:bodyPr/>
          <a:lstStyle/>
          <a:p>
            <a:pPr algn="l"/>
            <a:r>
              <a:rPr lang="en-US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YouTube Link to Presentation:</a:t>
            </a:r>
            <a:br>
              <a:rPr lang="en-US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https://youtu.be/2mMIMRP0ACY</a:t>
            </a:r>
            <a:r>
              <a:rPr lang="en-US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1503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706879" y="228600"/>
            <a:ext cx="8778240" cy="2023753"/>
          </a:xfrm>
        </p:spPr>
        <p:txBody>
          <a:bodyPr>
            <a:normAutofit/>
          </a:bodyPr>
          <a:lstStyle/>
          <a:p>
            <a:pPr algn="ctr"/>
            <a:r>
              <a:rPr lang="en-US" sz="8000" u="sng" dirty="0">
                <a:solidFill>
                  <a:schemeClr val="tx1"/>
                </a:solidFill>
                <a:latin typeface="Impact" panose="020B0806030902050204" pitchFamily="34" charset="0"/>
              </a:rPr>
              <a:t>N25 – Gases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67DC9B-EEAE-F64D-A8B6-FF023D9B83FE}"/>
              </a:ext>
            </a:extLst>
          </p:cNvPr>
          <p:cNvSpPr txBox="1"/>
          <p:nvPr/>
        </p:nvSpPr>
        <p:spPr>
          <a:xfrm>
            <a:off x="609600" y="3311604"/>
            <a:ext cx="109727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Target: 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can make sure that I remember the *concepts* behind Gas Laws, and don’t just focus on the mathematical equations!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3B5AE83-8FA3-0903-4170-6FE88CB384C6}"/>
              </a:ext>
            </a:extLst>
          </p:cNvPr>
          <p:cNvSpPr txBox="1"/>
          <p:nvPr/>
        </p:nvSpPr>
        <p:spPr>
          <a:xfrm>
            <a:off x="609599" y="1926955"/>
            <a:ext cx="109727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Review</a:t>
            </a:r>
          </a:p>
        </p:txBody>
      </p:sp>
    </p:spTree>
    <p:extLst>
      <p:ext uri="{BB962C8B-B14F-4D97-AF65-F5344CB8AC3E}">
        <p14:creationId xmlns:p14="http://schemas.microsoft.com/office/powerpoint/2010/main" val="622573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0" y="282030"/>
            <a:ext cx="12192000" cy="769441"/>
          </a:xfrm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vert="horz" wrap="square" lIns="45720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l" eaLnBrk="1" hangingPunct="1">
              <a:defRPr/>
            </a:pPr>
            <a:r>
              <a:rPr lang="en-US" sz="44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Pressure Buildup in a Bottle of Champagne</a:t>
            </a:r>
          </a:p>
        </p:txBody>
      </p:sp>
      <p:pic>
        <p:nvPicPr>
          <p:cNvPr id="4099" name="Picture 5" descr="05_00_ChOpen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57"/>
          <a:stretch>
            <a:fillRect/>
          </a:stretch>
        </p:blipFill>
        <p:spPr bwMode="auto">
          <a:xfrm>
            <a:off x="1828800" y="1600200"/>
            <a:ext cx="8534400" cy="402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122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7772400" cy="609600"/>
          </a:xfrm>
        </p:spPr>
        <p:txBody>
          <a:bodyPr/>
          <a:lstStyle/>
          <a:p>
            <a:pPr algn="l"/>
            <a:r>
              <a:rPr lang="en-US" sz="44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Nature of Gases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066800"/>
            <a:ext cx="10591800" cy="4114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Expand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fill their containers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fluid – they </a:t>
            </a:r>
            <a:r>
              <a:rPr lang="en-US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flow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</a:t>
            </a:r>
            <a:r>
              <a:rPr lang="en-US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 density</a:t>
            </a:r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1/1000 the density of the equivalent liquid or solid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</a:t>
            </a:r>
            <a:r>
              <a:rPr lang="en-US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compressible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</a:t>
            </a:r>
            <a:r>
              <a:rPr lang="en-US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effuse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diffuse</a:t>
            </a: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3200400" cy="685800"/>
          </a:xfrm>
          <a:noFill/>
          <a:ln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44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Pressure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143000"/>
            <a:ext cx="10363200" cy="4114800"/>
          </a:xfrm>
          <a:noFill/>
          <a:ln w="12700"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defTabSz="690563">
              <a:buClr>
                <a:schemeClr val="tx1"/>
              </a:buClr>
            </a:pPr>
            <a:r>
              <a:rPr lang="en-US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Caused by the collisions of molecules with the walls of a container</a:t>
            </a:r>
          </a:p>
          <a:p>
            <a:pPr defTabSz="690563">
              <a:buClr>
                <a:schemeClr val="tx1"/>
              </a:buClr>
            </a:pPr>
            <a:r>
              <a:rPr lang="en-US" sz="36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Equal to force/unit area</a:t>
            </a:r>
          </a:p>
          <a:p>
            <a:pPr defTabSz="690563">
              <a:buClr>
                <a:schemeClr val="tx1"/>
              </a:buClr>
            </a:pPr>
            <a:r>
              <a:rPr lang="en-US" sz="36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units = Newton/meter</a:t>
            </a:r>
            <a:r>
              <a:rPr lang="en-US" sz="3600" b="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 Pascal (Pa)</a:t>
            </a:r>
          </a:p>
          <a:p>
            <a:pPr defTabSz="690563">
              <a:buClr>
                <a:schemeClr val="tx1"/>
              </a:buClr>
            </a:pPr>
            <a:r>
              <a:rPr lang="en-US" sz="36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atmosphere = 101,325 Pa</a:t>
            </a:r>
          </a:p>
          <a:p>
            <a:pPr defTabSz="690563">
              <a:buClr>
                <a:schemeClr val="tx1"/>
              </a:buClr>
            </a:pPr>
            <a:r>
              <a:rPr lang="en-US" sz="36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atmosphere = 1 </a:t>
            </a:r>
            <a:r>
              <a:rPr lang="en-US" sz="36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atm</a:t>
            </a:r>
            <a:r>
              <a:rPr lang="en-US" sz="36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760 mm Hg = 760 </a:t>
            </a:r>
            <a:r>
              <a:rPr lang="en-US" sz="36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torr</a:t>
            </a:r>
            <a:endParaRPr lang="en-US" sz="36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11201400" cy="914400"/>
          </a:xfrm>
          <a:noFill/>
          <a:ln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44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 Temperature and Pressure</a:t>
            </a:r>
            <a:br>
              <a:rPr lang="en-US" sz="44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“STP”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981200"/>
            <a:ext cx="11201400" cy="2362200"/>
          </a:xfrm>
          <a:noFill/>
          <a:ln w="12700"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r>
              <a:rPr lang="en-US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 atmosphere, 760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torr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0°C, 273 Kelvins</a:t>
            </a:r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molar volume of an ideal gas is </a:t>
            </a: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22.42 liters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STP</a:t>
            </a: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1"/>
            <a:ext cx="9448800" cy="762000"/>
          </a:xfrm>
        </p:spPr>
        <p:txBody>
          <a:bodyPr/>
          <a:lstStyle/>
          <a:p>
            <a:pPr algn="l"/>
            <a:r>
              <a:rPr lang="en-US" sz="44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 Molar Volume</a:t>
            </a:r>
          </a:p>
        </p:txBody>
      </p:sp>
      <p:pic>
        <p:nvPicPr>
          <p:cNvPr id="66563" name="Picture 3" descr="MoleCube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856636" y="1393725"/>
            <a:ext cx="4572000" cy="4429125"/>
          </a:xfrm>
          <a:noFill/>
          <a:ln>
            <a:miter lim="800000"/>
            <a:headEnd/>
            <a:tailEnd/>
          </a:ln>
        </p:spPr>
      </p:pic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6324601" y="1905000"/>
            <a:ext cx="5638799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Equal volumes of all gases at the same temperature and pressure contain the same number of molecules. </a:t>
            </a:r>
          </a:p>
          <a:p>
            <a:pPr eaLnBrk="0" hangingPunct="0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	-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Amedeo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Avogadro</a:t>
            </a:r>
          </a:p>
        </p:txBody>
      </p:sp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087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66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0" y="268753"/>
            <a:ext cx="9144000" cy="769441"/>
          </a:xfrm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vert="horz" wrap="square" lIns="45720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l" eaLnBrk="1" hangingPunct="1">
              <a:defRPr/>
            </a:pPr>
            <a:r>
              <a:rPr lang="en-US" sz="4400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Molar Volume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457200" y="1119311"/>
            <a:ext cx="11201400" cy="1570038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Arial" charset="0"/>
              </a:rPr>
              <a:t>The volume occupied by one mole of a substance is its </a:t>
            </a:r>
            <a:r>
              <a:rPr lang="en-US" b="1" dirty="0">
                <a:solidFill>
                  <a:schemeClr val="tx1"/>
                </a:solidFill>
                <a:latin typeface="Arial" charset="0"/>
              </a:rPr>
              <a:t>molar volume 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at STP </a:t>
            </a:r>
            <a:r>
              <a:rPr lang="en-US" b="0" i="1" dirty="0">
                <a:solidFill>
                  <a:schemeClr val="tx1"/>
                </a:solidFill>
                <a:latin typeface="Arial" charset="0"/>
              </a:rPr>
              <a:t>(T =273 K or 0 °C and P = 1atm). </a:t>
            </a:r>
          </a:p>
        </p:txBody>
      </p:sp>
      <p:sp>
        <p:nvSpPr>
          <p:cNvPr id="34820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34821" name="Picture 1" descr="DTHDF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123092"/>
            <a:ext cx="9332057" cy="4395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6705600" y="3808660"/>
            <a:ext cx="914400" cy="442113"/>
          </a:xfrm>
          <a:prstGeom prst="line">
            <a:avLst/>
          </a:prstGeom>
          <a:ln w="762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3048000" y="4099882"/>
            <a:ext cx="914400" cy="442113"/>
          </a:xfrm>
          <a:prstGeom prst="line">
            <a:avLst/>
          </a:prstGeom>
          <a:ln w="762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6113206" y="4475717"/>
            <a:ext cx="914400" cy="442113"/>
          </a:xfrm>
          <a:prstGeom prst="line">
            <a:avLst/>
          </a:prstGeom>
          <a:ln w="762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7162800" y="4383011"/>
            <a:ext cx="522338" cy="534819"/>
          </a:xfrm>
          <a:prstGeom prst="line">
            <a:avLst/>
          </a:prstGeom>
          <a:ln w="762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5943600" y="5142774"/>
            <a:ext cx="762000" cy="342279"/>
          </a:xfrm>
          <a:prstGeom prst="line">
            <a:avLst/>
          </a:prstGeom>
          <a:ln w="762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9162451" y="4099882"/>
            <a:ext cx="389603" cy="441270"/>
          </a:xfrm>
          <a:prstGeom prst="line">
            <a:avLst/>
          </a:prstGeom>
          <a:ln w="762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462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47238"/>
            <a:ext cx="5486400" cy="609600"/>
          </a:xfrm>
        </p:spPr>
        <p:txBody>
          <a:bodyPr/>
          <a:lstStyle/>
          <a:p>
            <a:pPr algn="l"/>
            <a:r>
              <a:rPr lang="en-US" sz="44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Ideal Gases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381000" y="1063855"/>
            <a:ext cx="11506200" cy="107721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Ideal gases are imaginary gases that perfectly fit all of </a:t>
            </a:r>
            <a:b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the assumptions of the 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KINETIC MOLECULAR THEORY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685800" y="2221051"/>
            <a:ext cx="10591800" cy="452431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14350" indent="-514350" eaLnBrk="0" hangingPunct="0">
              <a:buClr>
                <a:schemeClr val="tx1"/>
              </a:buClr>
              <a:buFont typeface="+mj-lt"/>
              <a:buAutoNum type="arabicPeriod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Gases consist of tiny point particles that are 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 apart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relative to their size.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eaLnBrk="0" hangingPunct="0">
              <a:buClr>
                <a:schemeClr val="tx1"/>
              </a:buClr>
              <a:buFont typeface="+mj-lt"/>
              <a:buAutoNum type="arabicPeriod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Collisions between gas particles and between particles and the walls of the container are 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elastic collisions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meaning no kinetic energy is lost in elastic collisions</a:t>
            </a:r>
          </a:p>
          <a:p>
            <a:pPr marL="457200" indent="-457200" eaLnBrk="0" hangingPunct="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eaLnBrk="0" hangingPunct="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eaLnBrk="0" hangingPunct="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2" name="Picture 1" descr="A cartoon of a glue bottle&#10;&#10;Description automatically generated with low confidence">
            <a:extLst>
              <a:ext uri="{FF2B5EF4-FFF2-40B4-BE49-F238E27FC236}">
                <a16:creationId xmlns:a16="http://schemas.microsoft.com/office/drawing/2014/main" id="{CCCF90C3-730F-BA32-8201-5D8B5DA644A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68953">
            <a:off x="10946219" y="286224"/>
            <a:ext cx="662764" cy="13299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autoUpdateAnimBg="0"/>
      <p:bldP spid="38916" grpId="0" autoUpdateAnimBg="0"/>
    </p:bldLst>
  </p:timing>
</p:sld>
</file>

<file path=ppt/theme/theme1.xml><?xml version="1.0" encoding="utf-8"?>
<a:theme xmlns:a="http://schemas.openxmlformats.org/drawingml/2006/main" name="Chemistry Format">
  <a:themeElements>
    <a:clrScheme name="Chemistry Forma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hemistry Format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hemistry Forma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Forma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emistry Forma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Forma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Forma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Forma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Forma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5543</TotalTime>
  <Words>436</Words>
  <Application>Microsoft Office PowerPoint</Application>
  <PresentationFormat>Widescreen</PresentationFormat>
  <Paragraphs>42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Arial</vt:lpstr>
      <vt:lpstr>Calibri</vt:lpstr>
      <vt:lpstr>Calibri Light</vt:lpstr>
      <vt:lpstr>Comic Sans MS</vt:lpstr>
      <vt:lpstr>Courier New</vt:lpstr>
      <vt:lpstr>Impact</vt:lpstr>
      <vt:lpstr>Times</vt:lpstr>
      <vt:lpstr>Times New Roman</vt:lpstr>
      <vt:lpstr>Chemistry Format</vt:lpstr>
      <vt:lpstr>Default Design</vt:lpstr>
      <vt:lpstr>Office Theme</vt:lpstr>
      <vt:lpstr>N25 – Gases</vt:lpstr>
      <vt:lpstr>N25 – Gases</vt:lpstr>
      <vt:lpstr>Pressure Buildup in a Bottle of Champagne</vt:lpstr>
      <vt:lpstr>The Nature of Gases</vt:lpstr>
      <vt:lpstr>Pressure</vt:lpstr>
      <vt:lpstr>Standard Temperature and Pressure “STP”</vt:lpstr>
      <vt:lpstr>Standard Molar Volume</vt:lpstr>
      <vt:lpstr>Molar Volume</vt:lpstr>
      <vt:lpstr>Ideal Gases</vt:lpstr>
      <vt:lpstr>Ideal Gases (continued)</vt:lpstr>
      <vt:lpstr>Ideal Gases (continued)</vt:lpstr>
      <vt:lpstr>Ideal Gases (continued)</vt:lpstr>
      <vt:lpstr>YouTube Link to Presentation:  https://youtu.be/2mMIMRP0ACY </vt:lpstr>
    </vt:vector>
  </TitlesOfParts>
  <Company>Visalia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 Allan</dc:creator>
  <cp:lastModifiedBy>Farmer, Stephanie [DH]</cp:lastModifiedBy>
  <cp:revision>158</cp:revision>
  <cp:lastPrinted>2020-12-04T18:27:02Z</cp:lastPrinted>
  <dcterms:created xsi:type="dcterms:W3CDTF">2006-05-18T20:09:47Z</dcterms:created>
  <dcterms:modified xsi:type="dcterms:W3CDTF">2024-04-17T21:52:49Z</dcterms:modified>
</cp:coreProperties>
</file>