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6" r:id="rId2"/>
    <p:sldMasterId id="2147483688" r:id="rId3"/>
  </p:sldMasterIdLst>
  <p:notesMasterIdLst>
    <p:notesMasterId r:id="rId17"/>
  </p:notesMasterIdLst>
  <p:sldIdLst>
    <p:sldId id="330" r:id="rId4"/>
    <p:sldId id="329" r:id="rId5"/>
    <p:sldId id="303" r:id="rId6"/>
    <p:sldId id="263" r:id="rId7"/>
    <p:sldId id="266" r:id="rId8"/>
    <p:sldId id="271" r:id="rId9"/>
    <p:sldId id="327" r:id="rId10"/>
    <p:sldId id="328" r:id="rId11"/>
    <p:sldId id="261" r:id="rId12"/>
    <p:sldId id="262" r:id="rId13"/>
    <p:sldId id="333" r:id="rId14"/>
    <p:sldId id="332" r:id="rId15"/>
    <p:sldId id="331" r:id="rId16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333333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4" autoAdjust="0"/>
    <p:restoredTop sz="94745"/>
  </p:normalViewPr>
  <p:slideViewPr>
    <p:cSldViewPr>
      <p:cViewPr varScale="1">
        <p:scale>
          <a:sx n="64" d="100"/>
          <a:sy n="64" d="100"/>
        </p:scale>
        <p:origin x="72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700E6B80-B90D-4E34-BD93-5FE786DE33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18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785372" indent="-302066">
              <a:defRPr sz="25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 marL="1208265" indent="-241653">
              <a:defRPr sz="25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 marL="1691571" indent="-241653">
              <a:defRPr sz="25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 marL="2174878" indent="-241653">
              <a:defRPr sz="25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fld id="{35B37482-4A2F-C04B-8DC2-383F88CD346F}" type="slidenum">
              <a:rPr lang="en-US" sz="1300"/>
              <a:pPr/>
              <a:t>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08863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A663D-BE1C-4D08-AA24-B2DAE9A73374}" type="slidenum">
              <a:rPr lang="en-US"/>
              <a:pPr/>
              <a:t>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9900" y="727075"/>
            <a:ext cx="6375400" cy="3586163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8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E1FDE-2312-4690-80D2-4808E3AE2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076D8-3E19-49DF-8111-3F1381ACA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1"/>
            <a:ext cx="80264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050AE-8794-4650-9C76-084DA394B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6959E4C-BE1D-4CEE-9BBE-4E217705F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8FA89A2-B366-43F3-A290-429C27DCB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F66E491-AACE-4831-B9D1-2EF5038E1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34FCE-B7D2-4590-945B-8AE8E94F50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39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3F45A-53C2-4729-AC17-F2D6101BF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61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3DB9C-B8C9-49E4-9DAE-D42957E746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33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0F8A3-DA88-4626-B1BE-084A3E9A8C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29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913B-B12B-4B94-8F76-80AD1DCBAA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5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EB844-87C3-4629-BABD-4BFF31C84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508C9-B745-46F6-B50A-B6964D413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12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F847B-A609-4349-BC2D-C80E4A417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76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DABE0-91E8-4C78-8480-FA9437424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2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C612A-07F5-4AE0-9410-0969B6CBA9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03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3C6B-4F97-48B5-8EF8-94CDBC8EE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65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3557B-ED37-45A4-8813-F4C7CE18A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627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D2BB-6C83-44CB-B7BD-229C93EC7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402FF-AD10-4025-96C6-C20D7586B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C4BAA-FD16-456E-AB0D-B44D516C5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9BEE9-E92D-463B-B7E4-D51098F7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15FBE-25B5-471B-909D-C787651A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FDE-2312-4690-80D2-4808E3AE2D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232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E08C3-A6DA-4387-9D7E-F28C22F98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E947E-A7F4-4576-8590-E882BAD42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E510E-8A3E-4311-B83D-51B7DC538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D0AB-0F4D-4501-BF84-20DC95AA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F7EAB-0464-43EC-9F69-82D4EF73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B844-87C3-4629-BABD-4BFF31C84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164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82CA-D51C-4D4F-972A-9A60625A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D937C-BC11-40F6-9FF1-88C4DA077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B330B-E3B5-4FF4-940C-85237938E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B82D9-0782-46D9-A3C9-275691385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88461-E999-4B02-88E9-BEA125CB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08B-3E6E-4B59-ACC7-45C353399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543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EFBBB-1B56-47C0-9FF9-267732AF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FA3D0-AF47-497E-9022-21B5EAA34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86495-33DE-41D6-9F4A-06A222A36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6396A-53F8-4DF1-8561-DE3BB65A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EBA5C-D1E2-4C64-A891-2F373380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C256E-928D-4E48-96E0-5405099F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736B-51B2-4B52-AF9E-00B1494D3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0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0D08B-3E6E-4B59-ACC7-45C353399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A409F-1092-4461-BA65-4972566E4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E838C-8FFD-4C9D-8073-22817316B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399E0-AEAE-43B6-A74B-B501E7300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C5FD7C-81B8-4B84-AA61-21A487F16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D67E74-AB2D-4C21-89D3-E462FFC77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DC9AD6-5217-4770-A813-DC997E44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B96BF8-DE4A-45EF-BBC8-EDD3D019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499F61-F228-4ABC-8BA9-1AA4AFF7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B6A-0626-4AA8-8BB0-EC2DCAC46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137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E132-4B76-42C5-BEC2-C15E1E9F2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C249A-C1E5-4BF1-8033-BABA4C67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18882-2F05-4CAF-83B4-9DFADF29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8B761-A748-456B-AC96-3B3F6244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2DD-9A36-41A6-B9AF-676DD1050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29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F67865-ACF8-422B-8855-7532042F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D2B696-609D-4D93-8114-6806DAA5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CBFEC-8EA0-47D2-B2E7-F4AC44F8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EFB2-145C-4C97-BA74-E0A51A74B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70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C70F-6107-4699-8199-2EC59C75D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74CB1-840B-422D-AA96-D69F81D8D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8C9F4-FFB3-4E62-B4C5-4D82CCD28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2AA6A-3A0E-4704-B070-03F007BE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1EA57-1F95-4252-BA7F-408942B6B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0F539-FA2D-4AFB-A280-3E57F53B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8351-A803-4947-8DCC-D466DBCEE8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2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175D-63AB-478F-B591-27332DD7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4B244-1711-4A41-926E-BB8CCEF2B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FFAF2-A6C0-4375-820C-419A293F5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C0714-2781-4194-B18D-40B849D7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1B912-D91D-4BDA-9366-2AA23524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CB7B6-42DE-41DA-B6C5-68226E3C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168-7621-4C9C-BE55-1119F34C1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11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2B3A-FA76-436E-A9B8-D71930A35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79232-F0E4-4364-8233-AF25F9B4B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D7D82-BBC9-489E-AB6D-FCC6CE4F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F7367-237C-443A-88F8-2AD31CB3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D7DE9-FC0D-429F-B3D9-41909BE4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76D8-3E19-49DF-8111-3F1381ACA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639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51EB3-5245-4052-9397-6C2F6A5EA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E8DE9-96D2-42D6-A35F-7BEDBB934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60088-FE5C-4944-9555-337A799C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6D565-53EE-4E3F-85B1-92C51B18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96152-0DFC-4D76-8EDD-B2BA7743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50AE-8794-4650-9C76-084DA394B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5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736B-51B2-4B52-AF9E-00B1494D3C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14B6A-0626-4AA8-8BB0-EC2DCAC46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E82DD-9A36-41A6-B9AF-676DD1050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3EFB2-145C-4C97-BA74-E0A51A74B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48351-A803-4947-8DCC-D466DBCEE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98168-7621-4C9C-BE55-1119F34C1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CE1F2A6C-3246-424C-8864-0ECA4770E1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6443F24C-5D44-4734-87BD-F0F0E0059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0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D325BC-E4DE-42B5-965E-DB0B694B5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3250D-200A-4C3A-9B5A-75A881330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15915-82A1-44C9-9AF6-51AD99684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CFC84-AC46-49FB-821C-03AB0E6D4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F8E78-9941-4B9A-8691-B506158B9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2A6C-3246-424C-8864-0ECA4770E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2mMIMRP0ACY" TargetMode="Externa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0" y="1287851"/>
            <a:ext cx="8778240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solidFill>
                  <a:schemeClr val="tx1"/>
                </a:solidFill>
                <a:latin typeface="Impact" panose="020B0806030902050204" pitchFamily="34" charset="0"/>
              </a:rPr>
              <a:t>N25 – Gases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09600" y="3311604"/>
            <a:ext cx="10972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99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8824"/>
            <a:ext cx="7423199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Ideal Gases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US" sz="4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5800" y="1050824"/>
            <a:ext cx="11277600" cy="57554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eaLnBrk="0" hangingPunct="0">
              <a:buClr>
                <a:schemeClr val="tx1"/>
              </a:buClr>
              <a:buFont typeface="+mj-lt"/>
              <a:buAutoNum type="arabicPeriod" startAt="3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Gas particles are in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constant, rapid, straight line motion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They therefore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 kinetic energy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the energy of motion. (Sometimes described as “chaotic” because the particles all travel individually, not as a group, so it looks like they are bouncing around all crazy, but they are each individually traveling in a straight line.)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0" hangingPunct="0">
              <a:buClr>
                <a:schemeClr val="tx1"/>
              </a:buClr>
              <a:buFont typeface="+mj-lt"/>
              <a:buAutoNum type="arabicPeriod" startAt="4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forces of attraction or repulsion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between gas particles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8824"/>
            <a:ext cx="7423199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Ideal Gases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US" sz="4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5800" y="1050824"/>
            <a:ext cx="11201400" cy="4278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eaLnBrk="0" hangingPunct="0">
              <a:buClr>
                <a:schemeClr val="tx1"/>
              </a:buClr>
              <a:buFont typeface="+mj-lt"/>
              <a:buAutoNum type="arabicPeriod" startAt="5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average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kinetic energy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gas particles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depends on temperature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not on the identity of the particle. (proportional to KELVIN temperature not Celsius!)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(There is a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of speeds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at a given temperature. Therefore, there is an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kinetic energy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the sample.)</a:t>
            </a:r>
          </a:p>
          <a:p>
            <a:pPr eaLnBrk="0" hangingPunct="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2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8824"/>
            <a:ext cx="7423199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Ideal Gases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US" sz="4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2" descr="Image result for corrections to ideal gas law">
            <a:extLst>
              <a:ext uri="{FF2B5EF4-FFF2-40B4-BE49-F238E27FC236}">
                <a16:creationId xmlns:a16="http://schemas.microsoft.com/office/drawing/2014/main" id="{654E103D-DD1F-4023-B0AB-2B8C0257FF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19" r="9770"/>
          <a:stretch/>
        </p:blipFill>
        <p:spPr bwMode="auto">
          <a:xfrm>
            <a:off x="342472" y="2018023"/>
            <a:ext cx="11404179" cy="28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66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8824"/>
            <a:ext cx="9601200" cy="2225776"/>
          </a:xfrm>
        </p:spPr>
        <p:txBody>
          <a:bodyPr/>
          <a:lstStyle/>
          <a:p>
            <a:pPr algn="l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 Link to Presentation:</a:t>
            </a:r>
            <a:b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https://youtu.be/2mMIMRP0ACY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50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6879" y="228600"/>
            <a:ext cx="8778240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solidFill>
                  <a:schemeClr val="tx1"/>
                </a:solidFill>
                <a:latin typeface="Impact" panose="020B0806030902050204" pitchFamily="34" charset="0"/>
              </a:rPr>
              <a:t>N25 – Gases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09600" y="3311604"/>
            <a:ext cx="109727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make sure that I remember the *concepts* behind Gas Laws, and don’t just focus on the mathematical equations!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B5AE83-8FA3-0903-4170-6FE88CB384C6}"/>
              </a:ext>
            </a:extLst>
          </p:cNvPr>
          <p:cNvSpPr txBox="1"/>
          <p:nvPr/>
        </p:nvSpPr>
        <p:spPr>
          <a:xfrm>
            <a:off x="609599" y="1926955"/>
            <a:ext cx="10972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Review</a:t>
            </a:r>
          </a:p>
        </p:txBody>
      </p:sp>
    </p:spTree>
    <p:extLst>
      <p:ext uri="{BB962C8B-B14F-4D97-AF65-F5344CB8AC3E}">
        <p14:creationId xmlns:p14="http://schemas.microsoft.com/office/powerpoint/2010/main" val="62257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282030"/>
            <a:ext cx="12192000" cy="769441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defRPr/>
            </a:pPr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Buildup in a Bottle of Champagne</a:t>
            </a:r>
          </a:p>
        </p:txBody>
      </p:sp>
      <p:pic>
        <p:nvPicPr>
          <p:cNvPr id="4099" name="Picture 5" descr="05_00_ChOpen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7"/>
          <a:stretch>
            <a:fillRect/>
          </a:stretch>
        </p:blipFill>
        <p:spPr bwMode="auto">
          <a:xfrm>
            <a:off x="1828800" y="1600200"/>
            <a:ext cx="8534400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2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6096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Nature of Gases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0"/>
            <a:ext cx="105918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fill their containers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fluid – they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density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1/1000 the density of the equivalent liquid or solid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compressible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effuse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diffuse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200400" cy="685800"/>
          </a:xfrm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103632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defTabSz="690563">
              <a:buClr>
                <a:schemeClr val="tx1"/>
              </a:buClr>
            </a:pP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 by the collisions of molecules with the walls of a container</a:t>
            </a:r>
          </a:p>
          <a:p>
            <a:pPr defTabSz="690563">
              <a:buClr>
                <a:schemeClr val="tx1"/>
              </a:buClr>
            </a:pP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to force/unit area</a:t>
            </a:r>
          </a:p>
          <a:p>
            <a:pPr defTabSz="690563">
              <a:buClr>
                <a:schemeClr val="tx1"/>
              </a:buClr>
            </a:pP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units = Newton/meter</a:t>
            </a:r>
            <a:r>
              <a:rPr lang="en-US" sz="3600" b="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Pascal (Pa)</a:t>
            </a:r>
          </a:p>
          <a:p>
            <a:pPr defTabSz="690563">
              <a:buClr>
                <a:schemeClr val="tx1"/>
              </a:buClr>
            </a:pP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atmosphere = 101,325 Pa</a:t>
            </a:r>
          </a:p>
          <a:p>
            <a:pPr defTabSz="690563">
              <a:buClr>
                <a:schemeClr val="tx1"/>
              </a:buClr>
            </a:pP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atmosphere = 1 </a:t>
            </a:r>
            <a:r>
              <a:rPr lang="en-US" sz="36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</a:t>
            </a: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760 mm Hg = 760 </a:t>
            </a:r>
            <a:r>
              <a:rPr lang="en-US" sz="36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torr</a:t>
            </a:r>
            <a:endParaRPr lang="en-US" sz="3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11201400" cy="914400"/>
          </a:xfrm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Temperature and Pressure</a:t>
            </a:r>
            <a:b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“STP”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11201400" cy="23622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atmosphere, 760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torr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0°C, 273 Kelvins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molar volume of an ideal gas is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22.42 liters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STP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1"/>
            <a:ext cx="94488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Molar Volume</a:t>
            </a:r>
          </a:p>
        </p:txBody>
      </p:sp>
      <p:pic>
        <p:nvPicPr>
          <p:cNvPr id="66563" name="Picture 3" descr="MoleCub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6636" y="1393725"/>
            <a:ext cx="4572000" cy="4429125"/>
          </a:xfrm>
          <a:noFill/>
          <a:ln>
            <a:miter lim="800000"/>
            <a:headEnd/>
            <a:tailEnd/>
          </a:ln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324601" y="1905000"/>
            <a:ext cx="563879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Equal volumes of all gases at the same temperature and pressure contain the same number of molecules. </a:t>
            </a:r>
          </a:p>
          <a:p>
            <a:pPr eaLnBrk="0" hangingPunct="0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Amedeo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Avogadro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8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268753"/>
            <a:ext cx="9144000" cy="769441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defRPr/>
            </a:pPr>
            <a:r>
              <a:rPr lang="en-US" sz="4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Molar Volume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119311"/>
            <a:ext cx="11201400" cy="157003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The volume occupied by one mole of a substance is its 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molar volume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at STP </a:t>
            </a:r>
            <a:r>
              <a:rPr lang="en-US" b="0" i="1" dirty="0">
                <a:solidFill>
                  <a:schemeClr val="tx1"/>
                </a:solidFill>
                <a:latin typeface="Arial" charset="0"/>
              </a:rPr>
              <a:t>(T =273 K or 0 °C and P = 1atm). </a:t>
            </a: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4821" name="Picture 1" descr="DTHDF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23092"/>
            <a:ext cx="9332057" cy="439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705600" y="3808660"/>
            <a:ext cx="914400" cy="442113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048000" y="4099882"/>
            <a:ext cx="914400" cy="442113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113206" y="4475717"/>
            <a:ext cx="914400" cy="442113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162800" y="4383011"/>
            <a:ext cx="522338" cy="534819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943600" y="5142774"/>
            <a:ext cx="762000" cy="342279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62451" y="4099882"/>
            <a:ext cx="389603" cy="441270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6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7238"/>
            <a:ext cx="5486400" cy="6096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Ideal Gases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1063855"/>
            <a:ext cx="115062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Ideal gases are imaginary gases that perfectly fit all of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assumptions of the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KINETIC MOLECULAR THEORY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85800" y="2221051"/>
            <a:ext cx="10591800" cy="45243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eaLnBrk="0" hangingPunct="0">
              <a:buClr>
                <a:schemeClr val="tx1"/>
              </a:buClr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Gases consist of tiny point particles that are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 apart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relative to their size.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0" hangingPunct="0">
              <a:buClr>
                <a:schemeClr val="tx1"/>
              </a:buClr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Collisions between gas particles and between particles and the walls of the container are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elastic collisions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meaning no kinetic energy is lost in elastic collisions</a:t>
            </a:r>
          </a:p>
          <a:p>
            <a:pPr marL="457200" indent="-4572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CCCF90C3-730F-BA32-8201-5D8B5DA644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946219" y="286224"/>
            <a:ext cx="662764" cy="1329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6" grpId="0" autoUpdateAnimBg="0"/>
    </p:bldLst>
  </p:timing>
</p:sld>
</file>

<file path=ppt/theme/theme1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</TotalTime>
  <Words>436</Words>
  <Application>Microsoft Office PowerPoint</Application>
  <PresentationFormat>Widescreen</PresentationFormat>
  <Paragraphs>42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Courier New</vt:lpstr>
      <vt:lpstr>Impact</vt:lpstr>
      <vt:lpstr>Times</vt:lpstr>
      <vt:lpstr>Times New Roman</vt:lpstr>
      <vt:lpstr>Chemistry Format</vt:lpstr>
      <vt:lpstr>Default Design</vt:lpstr>
      <vt:lpstr>Office Theme</vt:lpstr>
      <vt:lpstr>N25 – Gases</vt:lpstr>
      <vt:lpstr>N25 – Gases</vt:lpstr>
      <vt:lpstr>Pressure Buildup in a Bottle of Champagne</vt:lpstr>
      <vt:lpstr>The Nature of Gases</vt:lpstr>
      <vt:lpstr>Pressure</vt:lpstr>
      <vt:lpstr>Standard Temperature and Pressure “STP”</vt:lpstr>
      <vt:lpstr>Standard Molar Volume</vt:lpstr>
      <vt:lpstr>Molar Volume</vt:lpstr>
      <vt:lpstr>Ideal Gases</vt:lpstr>
      <vt:lpstr>Ideal Gases (continued)</vt:lpstr>
      <vt:lpstr>Ideal Gases (continued)</vt:lpstr>
      <vt:lpstr>Ideal Gases (continued)</vt:lpstr>
      <vt:lpstr>YouTube Link to Presentation:  https://youtu.be/2mMIMRP0ACY 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158</cp:revision>
  <cp:lastPrinted>2020-12-04T18:27:02Z</cp:lastPrinted>
  <dcterms:created xsi:type="dcterms:W3CDTF">2006-05-18T20:09:47Z</dcterms:created>
  <dcterms:modified xsi:type="dcterms:W3CDTF">2024-04-17T21:52:49Z</dcterms:modified>
</cp:coreProperties>
</file>