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7" r:id="rId2"/>
    <p:sldMasterId id="2147483689" r:id="rId3"/>
  </p:sldMasterIdLst>
  <p:notesMasterIdLst>
    <p:notesMasterId r:id="rId24"/>
  </p:notesMasterIdLst>
  <p:sldIdLst>
    <p:sldId id="327" r:id="rId4"/>
    <p:sldId id="322" r:id="rId5"/>
    <p:sldId id="328" r:id="rId6"/>
    <p:sldId id="363" r:id="rId7"/>
    <p:sldId id="309" r:id="rId8"/>
    <p:sldId id="314" r:id="rId9"/>
    <p:sldId id="315" r:id="rId10"/>
    <p:sldId id="323" r:id="rId11"/>
    <p:sldId id="324" r:id="rId12"/>
    <p:sldId id="317" r:id="rId13"/>
    <p:sldId id="365" r:id="rId14"/>
    <p:sldId id="367" r:id="rId15"/>
    <p:sldId id="366" r:id="rId16"/>
    <p:sldId id="325" r:id="rId17"/>
    <p:sldId id="318" r:id="rId18"/>
    <p:sldId id="319" r:id="rId19"/>
    <p:sldId id="320" r:id="rId20"/>
    <p:sldId id="326" r:id="rId21"/>
    <p:sldId id="321" r:id="rId22"/>
    <p:sldId id="364" r:id="rId23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FF"/>
    <a:srgbClr val="33CC33"/>
    <a:srgbClr val="FF3300"/>
    <a:srgbClr val="FFFF00"/>
    <a:srgbClr val="333333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4" autoAdjust="0"/>
    <p:restoredTop sz="94745"/>
  </p:normalViewPr>
  <p:slideViewPr>
    <p:cSldViewPr>
      <p:cViewPr varScale="1">
        <p:scale>
          <a:sx n="64" d="100"/>
          <a:sy n="64" d="100"/>
        </p:scale>
        <p:origin x="72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00E6B80-B90D-4E34-BD93-5FE786DE3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18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75F18-2B7C-47A8-A47F-E29930BC5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9C15F-7273-42E6-8C69-DBB5C9AD2B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1"/>
            <a:ext cx="80264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C8C64-7A11-44B7-B054-BFD523082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59F93A0-AA20-45D4-81BB-6B5F7467C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34FCE-B7D2-4590-945B-8AE8E94F50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16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F45A-53C2-4729-AC17-F2D6101BF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6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3DB9C-B8C9-49E4-9DAE-D42957E746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20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0F8A3-DA88-4626-B1BE-084A3E9A8C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2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8913B-B12B-4B94-8F76-80AD1DCBA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56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508C9-B745-46F6-B50A-B6964D413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43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F847B-A609-4349-BC2D-C80E4A4173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0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45A4D-6C0F-45B5-AE99-51EE64014E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DABE0-91E8-4C78-8480-FA9437424B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81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C612A-07F5-4AE0-9410-0969B6CBA9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80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D3C6B-4F97-48B5-8EF8-94CDBC8EE2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8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3557B-ED37-45A4-8813-F4C7CE18A8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7CADA-A6E1-4EF7-9121-25438AC73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5E23D-83DD-4F70-A0F6-68FB45982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DBA0B-6A80-46C4-8642-01138B45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784C5-715B-48D3-B3B6-3378D26F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ED10A-DCFB-45A2-99B5-CC720777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5F18-2B7C-47A8-A47F-E29930BC5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2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2FE52-D971-44A2-9224-64A1762D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25FFF-04D0-4BB7-BD6B-05E631A53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A6528-F5B0-41A6-899A-375BE509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C7D7D-5785-4F57-896A-6C4CBBD0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A0F96-0825-4F00-AC9C-26B723ED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A4D-6C0F-45B5-AE99-51EE64014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23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F867-FAE9-455A-AD56-5A2BD0EB0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C03EA-33ED-4775-AA6B-27310BC71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8CFEA-4E27-4E88-8AAE-18F3DC53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868BD-624A-4B98-984C-4864C85FC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4C89-47A5-4B0B-8F98-9B9E7214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E8C-A8CA-4726-9B59-BC8B656AE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33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C09D-2D48-4D59-9363-F5051180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57D7-0873-448A-AEA3-74911F088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E0A18-C7EC-4934-AF61-2080ED77A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E9E53-F304-4D87-856C-596962DE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11A6F-1FE7-41EA-BA19-0CA5E015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E692D-F6A8-4B7B-9ADC-0C614083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CEC7-7401-434C-90CC-E53171EF1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09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AB8A8-E6EB-4D83-B958-48C278BB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EFDA4-19C1-49E5-AEDA-FC291D6D5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B5B40-717C-4AA8-831D-1B2A4CC3A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6BA80-514C-4C66-B2D2-911542DDD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7C2B8-7EEF-4B44-A4A5-D2A7F69C9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87B12E-185E-438F-80E3-8D31555E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C96051-EA27-41D7-81BF-3B6BC927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0DF710-1084-438D-87AD-FCA56551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068C-F078-4450-B405-B42CA56D1A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03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B132-0E93-4CB3-8AEE-F79039DB4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23B3B-0483-483B-910A-084B8EF6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F2EDA-0220-4181-916F-A5DC7C82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BA750-F936-479B-8DE7-C623AB32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D1A-3A6C-45C4-80F8-1F577A6AB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9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79E8C-A8CA-4726-9B59-BC8B656AE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F62B4-716B-4990-8377-07B158BF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88632-CFE5-494B-BF31-04606709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D0FCC-E6BB-4CC0-963A-E7544527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014F-9DFC-487C-B377-A80EEEDE5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07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582C-A9D5-4835-B4F1-F8678F3C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9EB3-FB3D-43E9-A451-B19EBBC5D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2249E-8FC1-4413-84D3-51BE38C25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43F6C-B479-42FE-A480-AD41327B3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DE5BA-9752-47C6-ABDB-E1494CCA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61F36-3626-48EF-A452-35D71E82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2CFC-7FCF-4C3B-B10C-8F867929D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3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7544-9F43-4669-B4A0-398915B7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EE974B-C2EB-452D-BDF9-08A09494C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370D8-3238-4C94-9769-DC3D20CAC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63BAD-6552-44DE-A064-0D138AE3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77EEA-3B25-40E6-949D-613A730F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34184-FFAD-4629-AE0D-1E88E2DA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BFA9-AAE1-4BB9-8268-7DC620230B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72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CC2A-71D0-46C8-8055-93E46374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C8F2E-1D03-4EF6-91B4-AA4EC66E2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DAD4D-8410-46AD-9438-DFA6B041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D5EA3-36C4-42C6-9CD4-800447F6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80D91-8DF0-4FC1-B6B6-1B68EF35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C15F-7273-42E6-8C69-DBB5C9AD2B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80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2C169-0A2E-4F3F-9C4A-0A20A60ED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9797F-2D83-49FC-9C66-D85BD160F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0C3C0-0E59-4650-90DD-3D64E81F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3B9A-0C0C-4C66-A6B2-73312F66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B5977-E993-4102-9006-74E7814F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8C64-7A11-44B7-B054-BFD523082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CEC7-7401-434C-90CC-E53171EF1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1068C-F078-4450-B405-B42CA56D1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6AD1A-3A6C-45C4-80F8-1F577A6AB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B014F-9DFC-487C-B377-A80EEEDE59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82CFC-7FCF-4C3B-B10C-8F867929D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1BFA9-AAE1-4BB9-8268-7DC620230B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B84B880D-F4C0-4D0C-8641-9B2616B04C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443F24C-5D44-4734-87BD-F0F0E0059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3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5F4A62-F43A-49CE-B6A0-CF444FBC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16768-3804-4BFB-B0F2-C9079B40C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A30AD-C5AA-4304-821E-3E382C1ED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A0028-80C6-4778-9EA9-AD24BCE7B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73872-69EA-485E-AD8D-35796C580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B880D-F4C0-4D0C-8641-9B2616B04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cGpbumMNug" TargetMode="Externa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0" y="1287851"/>
            <a:ext cx="8778240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solidFill>
                  <a:schemeClr val="tx1"/>
                </a:solidFill>
                <a:latin typeface="Impact" panose="020B0806030902050204" pitchFamily="34" charset="0"/>
              </a:rPr>
              <a:t>N26 – Gases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609600" y="3311604"/>
            <a:ext cx="10972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Ideal Gases and Laws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069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6" descr="05_11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4" b="4855"/>
          <a:stretch/>
        </p:blipFill>
        <p:spPr bwMode="auto">
          <a:xfrm>
            <a:off x="1776275" y="1324896"/>
            <a:ext cx="8639450" cy="293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57698" y="4456469"/>
            <a:ext cx="106766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we move a balloon from an ice water bath to a boiling water bath, its volume expands as the gas particles within the balloon move faster (due to the increased temperature) and collectively occupy more space.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2866" y="190500"/>
            <a:ext cx="116043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Interpretation of Charles’s Law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78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2866" y="190500"/>
            <a:ext cx="116043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Gay </a:t>
            </a: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Lusaac’s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Law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019300"/>
            <a:ext cx="381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 temperature increases, pressure increases.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 relationship.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400" y="1104900"/>
                <a:ext cx="3276600" cy="1837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𝐏</m:t>
                              </m:r>
                            </m:e>
                            <m:sub>
                              <m: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𝐓</m:t>
                              </m:r>
                            </m:e>
                            <m:sub>
                              <m: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𝐏</m:t>
                              </m:r>
                            </m:e>
                            <m:sub>
                              <m: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𝐓</m:t>
                              </m:r>
                            </m:e>
                            <m:sub>
                              <m:r>
                                <a:rPr kumimoji="0" lang="en-US" sz="4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04900"/>
                <a:ext cx="3276600" cy="1837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184220D-CFAE-955A-65FD-751101DDA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11111" r="24999" b="13334"/>
          <a:stretch/>
        </p:blipFill>
        <p:spPr>
          <a:xfrm>
            <a:off x="5981699" y="1078075"/>
            <a:ext cx="4572002" cy="5181600"/>
          </a:xfrm>
          <a:prstGeom prst="rect">
            <a:avLst/>
          </a:prstGeom>
        </p:spPr>
      </p:pic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B9D37059-E728-D9D2-FEF4-57403C8EE8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766746" y="334972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2866" y="190500"/>
            <a:ext cx="116043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Gay </a:t>
            </a:r>
            <a:r>
              <a:rPr lang="en-US" sz="4000" u="sng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Lusaac’s</a:t>
            </a:r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Law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1104900"/>
                <a:ext cx="3276600" cy="1837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/>
              </a:p>
              <a:p>
                <a:endParaRPr lang="en-US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04900"/>
                <a:ext cx="3276600" cy="1837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62115" y="5586991"/>
            <a:ext cx="112127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extrapolated lines cannot be measured experimentally because all gases condense into liquids before –273.15 °C is reached.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98986" y="2541588"/>
            <a:ext cx="483501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the lines are extrapolated back to a pressure of 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they all show the same temperature, −273.15 °C = 0 K, called </a:t>
            </a:r>
            <a:r>
              <a:rPr lang="en-US" altLang="ja-JP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zero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8082FC-8F24-B068-4A73-FE57A3347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11111" r="24999" b="13334"/>
          <a:stretch/>
        </p:blipFill>
        <p:spPr>
          <a:xfrm>
            <a:off x="6629400" y="844868"/>
            <a:ext cx="3904608" cy="442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69836" y="1465429"/>
            <a:ext cx="438046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Increasing temperature on a constant volume container, results in the particles moving with higher KE (due to the increased temperature/speed) and therefore hit the sides of the container more often with more force, resulting in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higher pressure.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2866" y="190500"/>
            <a:ext cx="116043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Interpretation of Gay </a:t>
            </a:r>
            <a:r>
              <a:rPr lang="en-US" sz="4000" u="sng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Lusaac’s</a:t>
            </a:r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Law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Gay Lussac's pressure-temperature gas law, illustration - Stock Image -  C050/7509 - Science Photo Library">
            <a:extLst>
              <a:ext uri="{FF2B5EF4-FFF2-40B4-BE49-F238E27FC236}">
                <a16:creationId xmlns:a16="http://schemas.microsoft.com/office/drawing/2014/main" id="{22C359C1-87A1-FA90-F4EF-4D25D7337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3" b="11277"/>
          <a:stretch/>
        </p:blipFill>
        <p:spPr bwMode="auto">
          <a:xfrm>
            <a:off x="5138160" y="1078774"/>
            <a:ext cx="6579007" cy="50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6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7" descr="05_1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1" b="2521"/>
          <a:stretch/>
        </p:blipFill>
        <p:spPr bwMode="auto">
          <a:xfrm>
            <a:off x="4845050" y="1474230"/>
            <a:ext cx="6311900" cy="49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2866" y="190500"/>
            <a:ext cx="116043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Avogadro’s Law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019300"/>
            <a:ext cx="381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  <a:p>
            <a:r>
              <a:rPr lang="en-US" sz="3200" b="1" dirty="0"/>
              <a:t>As number of moles of gas increases, volume increases.</a:t>
            </a:r>
          </a:p>
          <a:p>
            <a:endParaRPr lang="en-US" sz="3200" b="1" dirty="0"/>
          </a:p>
          <a:p>
            <a:r>
              <a:rPr lang="en-US" sz="3200" b="1" dirty="0"/>
              <a:t>Direct relationship.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400" y="1104900"/>
                <a:ext cx="3276600" cy="1837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/>
              </a:p>
              <a:p>
                <a:endParaRPr lang="en-US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04900"/>
                <a:ext cx="3276600" cy="1837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A4A4FDFB-9362-F268-868F-BF0AE8CE7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741502" y="299058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2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610050" y="5483286"/>
            <a:ext cx="107437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volume of a gas sample increases linearly with the number of moles of gas in the sample.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533400" y="2647762"/>
            <a:ext cx="6019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the amount of gas in a sample increases at constant temperature and pressure, its volume increases in direct proportion because the greater number of gas particles fill more space.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82866" y="190500"/>
            <a:ext cx="116043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Avogadro’s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1104900"/>
                <a:ext cx="3276600" cy="1837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/>
              </a:p>
              <a:p>
                <a:endParaRPr lang="en-US" sz="32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04900"/>
                <a:ext cx="3276600" cy="1837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7" descr="05_1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1" b="2521"/>
          <a:stretch/>
        </p:blipFill>
        <p:spPr bwMode="auto">
          <a:xfrm>
            <a:off x="6803734" y="1146675"/>
            <a:ext cx="5069273" cy="396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2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/>
          </p:cNvSpPr>
          <p:nvPr/>
        </p:nvSpPr>
        <p:spPr bwMode="auto">
          <a:xfrm>
            <a:off x="1889125" y="1141414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/>
          </a:p>
        </p:txBody>
      </p:sp>
      <p:pic>
        <p:nvPicPr>
          <p:cNvPr id="47109" name="Picture 1" descr="asasa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7" t="15490" b="-1708"/>
          <a:stretch/>
        </p:blipFill>
        <p:spPr bwMode="auto">
          <a:xfrm>
            <a:off x="5632636" y="2590800"/>
            <a:ext cx="6184527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2866" y="190500"/>
            <a:ext cx="116043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Dalton’s Law of Partial Pressures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086271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 err="1"/>
              <a:t>P</a:t>
            </a:r>
            <a:r>
              <a:rPr lang="en-US" sz="3200" b="1" baseline="-25000" dirty="0" err="1"/>
              <a:t>total</a:t>
            </a:r>
            <a:r>
              <a:rPr lang="en-US" sz="3200" b="1" dirty="0"/>
              <a:t> is the total pressure and P</a:t>
            </a:r>
            <a:r>
              <a:rPr lang="en-US" sz="3200" b="1" baseline="-25000" dirty="0"/>
              <a:t>1</a:t>
            </a:r>
            <a:r>
              <a:rPr lang="en-US" sz="3200" b="1" dirty="0"/>
              <a:t>, P</a:t>
            </a:r>
            <a:r>
              <a:rPr lang="en-US" sz="3200" b="1" baseline="-25000" dirty="0"/>
              <a:t>2</a:t>
            </a:r>
            <a:r>
              <a:rPr lang="en-US" sz="3200" b="1" dirty="0"/>
              <a:t>, P</a:t>
            </a:r>
            <a:r>
              <a:rPr lang="en-US" sz="3200" b="1" baseline="-25000" dirty="0"/>
              <a:t>3 </a:t>
            </a:r>
            <a:r>
              <a:rPr lang="en-US" sz="3200" b="1" dirty="0"/>
              <a:t>or </a:t>
            </a:r>
            <a:r>
              <a:rPr lang="en-US" sz="3200" b="1" i="1" dirty="0"/>
              <a:t>P</a:t>
            </a:r>
            <a:r>
              <a:rPr lang="en-US" sz="3200" b="1" baseline="-25000" dirty="0"/>
              <a:t>a</a:t>
            </a:r>
            <a:r>
              <a:rPr lang="en-US" sz="3200" b="1" dirty="0"/>
              <a:t>, </a:t>
            </a:r>
            <a:r>
              <a:rPr lang="en-US" sz="3200" b="1" i="1" dirty="0" err="1"/>
              <a:t>P</a:t>
            </a:r>
            <a:r>
              <a:rPr lang="en-US" sz="3200" b="1" baseline="-25000" dirty="0" err="1"/>
              <a:t>b</a:t>
            </a:r>
            <a:r>
              <a:rPr lang="en-US" sz="3200" b="1" dirty="0"/>
              <a:t>, </a:t>
            </a:r>
            <a:r>
              <a:rPr lang="en-US" sz="3200" b="1" i="1" dirty="0"/>
              <a:t>P</a:t>
            </a:r>
            <a:r>
              <a:rPr lang="en-US" sz="3200" b="1" baseline="-25000" dirty="0"/>
              <a:t>c</a:t>
            </a:r>
            <a:r>
              <a:rPr lang="en-US" sz="3200" b="1" dirty="0"/>
              <a:t>, . . .  are the partial pressures of the components.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33400" y="1104900"/>
                <a:ext cx="4953000" cy="1923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4400" b="1" i="0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𝐭𝐨𝐭𝐚𝐥</m:t>
                      </m:r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𝐏𝟏</m:t>
                      </m:r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𝐏𝟐</m:t>
                      </m:r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𝐏𝟑</m:t>
                      </m:r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400" b="1" dirty="0"/>
              </a:p>
              <a:p>
                <a:endParaRPr lang="en-US" sz="32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04900"/>
                <a:ext cx="4953000" cy="1923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51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10825316" cy="39449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The ratio of the partial pressure a single gas contributes and total pressure is equal to the mole fraction.</a:t>
            </a:r>
          </a:p>
          <a:p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The number of moles of a component in a mixture divided by the total number of moles in the mixture, is the mole fraction.</a:t>
            </a:r>
            <a:endParaRPr lang="en-US" sz="2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1524000" y="8535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5" name="Rectangle 11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6" name="Rectangle 12"/>
          <p:cNvSpPr>
            <a:spLocks noChangeArrowheads="1"/>
          </p:cNvSpPr>
          <p:nvPr/>
        </p:nvSpPr>
        <p:spPr bwMode="auto">
          <a:xfrm>
            <a:off x="1524000" y="15393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7" name="Rectangle 17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8" name="Rectangle 18"/>
          <p:cNvSpPr>
            <a:spLocks noChangeArrowheads="1"/>
          </p:cNvSpPr>
          <p:nvPr/>
        </p:nvSpPr>
        <p:spPr bwMode="auto">
          <a:xfrm>
            <a:off x="1524000" y="16441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9" name="Rectangle 20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0" name="Rectangle 2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1" name="Rectangle 23"/>
          <p:cNvSpPr>
            <a:spLocks noChangeArrowheads="1"/>
          </p:cNvSpPr>
          <p:nvPr/>
        </p:nvSpPr>
        <p:spPr bwMode="auto">
          <a:xfrm>
            <a:off x="1524000" y="7202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2" name="Rectangle 25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3" name="Rectangle 26"/>
          <p:cNvSpPr>
            <a:spLocks noChangeArrowheads="1"/>
          </p:cNvSpPr>
          <p:nvPr/>
        </p:nvSpPr>
        <p:spPr bwMode="auto">
          <a:xfrm>
            <a:off x="1524000" y="7202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82866" y="190500"/>
            <a:ext cx="116043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 Fraction</a:t>
            </a: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3400" y="1104900"/>
                <a:ext cx="3200400" cy="12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𝑿𝒂</m:t>
                      </m:r>
                      <m:r>
                        <a:rPr 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1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1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𝒕𝒐𝒕𝒂𝒍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04900"/>
                <a:ext cx="3200400" cy="1257204"/>
              </a:xfrm>
              <a:prstGeom prst="rect">
                <a:avLst/>
              </a:prstGeom>
              <a:blipFill>
                <a:blip r:embed="rId2"/>
                <a:stretch>
                  <a:fillRect b="-7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49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adad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56" b="81069"/>
          <a:stretch/>
        </p:blipFill>
        <p:spPr bwMode="auto">
          <a:xfrm>
            <a:off x="609601" y="1319059"/>
            <a:ext cx="5943600" cy="157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1524000" y="8535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5" name="Rectangle 11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6" name="Rectangle 12"/>
          <p:cNvSpPr>
            <a:spLocks noChangeArrowheads="1"/>
          </p:cNvSpPr>
          <p:nvPr/>
        </p:nvSpPr>
        <p:spPr bwMode="auto">
          <a:xfrm>
            <a:off x="1524000" y="15393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7" name="Rectangle 17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8" name="Rectangle 18"/>
          <p:cNvSpPr>
            <a:spLocks noChangeArrowheads="1"/>
          </p:cNvSpPr>
          <p:nvPr/>
        </p:nvSpPr>
        <p:spPr bwMode="auto">
          <a:xfrm>
            <a:off x="1524000" y="16441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9" name="Rectangle 20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0" name="Rectangle 2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1" name="Rectangle 23"/>
          <p:cNvSpPr>
            <a:spLocks noChangeArrowheads="1"/>
          </p:cNvSpPr>
          <p:nvPr/>
        </p:nvSpPr>
        <p:spPr bwMode="auto">
          <a:xfrm>
            <a:off x="1524000" y="7202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2" name="Rectangle 25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3" name="Rectangle 26"/>
          <p:cNvSpPr>
            <a:spLocks noChangeArrowheads="1"/>
          </p:cNvSpPr>
          <p:nvPr/>
        </p:nvSpPr>
        <p:spPr bwMode="auto">
          <a:xfrm>
            <a:off x="1524000" y="7202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82866" y="190500"/>
            <a:ext cx="116043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 Fraction</a:t>
            </a: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Picture 1" descr="adad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2" t="45606" r="24603" b="23803"/>
          <a:stretch/>
        </p:blipFill>
        <p:spPr bwMode="auto">
          <a:xfrm>
            <a:off x="762000" y="2610156"/>
            <a:ext cx="598849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 descr="adad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1" t="81578" r="36457" b="5872"/>
          <a:stretch/>
        </p:blipFill>
        <p:spPr bwMode="auto">
          <a:xfrm>
            <a:off x="8305800" y="4038600"/>
            <a:ext cx="289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 descr="adad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6" b="83814"/>
          <a:stretch/>
        </p:blipFill>
        <p:spPr bwMode="auto">
          <a:xfrm>
            <a:off x="8303342" y="1524611"/>
            <a:ext cx="2518167" cy="134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388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2484616"/>
            <a:ext cx="4311257" cy="2993667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Arial" charset="0"/>
              </a:rPr>
              <a:t>For gases, the mole fraction of a component is equivalent to its percent by volume divided by 100%. </a:t>
            </a:r>
          </a:p>
          <a:p>
            <a:pPr lvl="1">
              <a:buFont typeface="Wingdings" charset="0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Nitrogen has a 78%  composition of air; find its partial pressure.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524000" y="986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58" name="Rectangle 13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59" name="Rectangle 14"/>
          <p:cNvSpPr>
            <a:spLocks noChangeArrowheads="1"/>
          </p:cNvSpPr>
          <p:nvPr/>
        </p:nvSpPr>
        <p:spPr bwMode="auto">
          <a:xfrm>
            <a:off x="1524000" y="9488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9160" name="Picture 1" descr="axax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/>
          <a:stretch/>
        </p:blipFill>
        <p:spPr bwMode="auto">
          <a:xfrm>
            <a:off x="5355204" y="2667000"/>
            <a:ext cx="6173849" cy="3400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2866" y="190500"/>
            <a:ext cx="116043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 Fraction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189901"/>
            <a:ext cx="1097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The partial pressure of a component in a gaseous mixture is its mole fraction multiplied by the total pressure. </a:t>
            </a:r>
          </a:p>
        </p:txBody>
      </p:sp>
    </p:spTree>
    <p:extLst>
      <p:ext uri="{BB962C8B-B14F-4D97-AF65-F5344CB8AC3E}">
        <p14:creationId xmlns:p14="http://schemas.microsoft.com/office/powerpoint/2010/main" val="18893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879" y="226195"/>
            <a:ext cx="8778240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solidFill>
                  <a:schemeClr val="tx1"/>
                </a:solidFill>
                <a:latin typeface="Impact" panose="020B0806030902050204" pitchFamily="34" charset="0"/>
              </a:rPr>
              <a:t>N26 – Gases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609599" y="3698786"/>
            <a:ext cx="10972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can manipulate Gas Law equations and units to perform more complex Gas Law calculations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BD7E7-E4E9-8349-6293-F290CEB3AC30}"/>
              </a:ext>
            </a:extLst>
          </p:cNvPr>
          <p:cNvSpPr txBox="1"/>
          <p:nvPr/>
        </p:nvSpPr>
        <p:spPr>
          <a:xfrm>
            <a:off x="609598" y="1866371"/>
            <a:ext cx="10972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Ideal Gases and Laws</a:t>
            </a:r>
          </a:p>
        </p:txBody>
      </p:sp>
    </p:spTree>
    <p:extLst>
      <p:ext uri="{BB962C8B-B14F-4D97-AF65-F5344CB8AC3E}">
        <p14:creationId xmlns:p14="http://schemas.microsoft.com/office/powerpoint/2010/main" val="2984553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1524000" y="8535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5" name="Rectangle 11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6" name="Rectangle 12"/>
          <p:cNvSpPr>
            <a:spLocks noChangeArrowheads="1"/>
          </p:cNvSpPr>
          <p:nvPr/>
        </p:nvSpPr>
        <p:spPr bwMode="auto">
          <a:xfrm>
            <a:off x="1524000" y="15393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7" name="Rectangle 17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8" name="Rectangle 18"/>
          <p:cNvSpPr>
            <a:spLocks noChangeArrowheads="1"/>
          </p:cNvSpPr>
          <p:nvPr/>
        </p:nvSpPr>
        <p:spPr bwMode="auto">
          <a:xfrm>
            <a:off x="1524000" y="16441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9" name="Rectangle 20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0" name="Rectangle 2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1" name="Rectangle 23"/>
          <p:cNvSpPr>
            <a:spLocks noChangeArrowheads="1"/>
          </p:cNvSpPr>
          <p:nvPr/>
        </p:nvSpPr>
        <p:spPr bwMode="auto">
          <a:xfrm>
            <a:off x="1524000" y="7202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2" name="Rectangle 25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3" name="Rectangle 26"/>
          <p:cNvSpPr>
            <a:spLocks noChangeArrowheads="1"/>
          </p:cNvSpPr>
          <p:nvPr/>
        </p:nvSpPr>
        <p:spPr bwMode="auto">
          <a:xfrm>
            <a:off x="1524000" y="7202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82866" y="190500"/>
            <a:ext cx="11604334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Link to Presentation:</a:t>
            </a:r>
          </a:p>
          <a:p>
            <a:pPr algn="l"/>
            <a:endParaRPr lang="en-US" sz="4000" u="sng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https://youtu.be/OcGpbumMNug</a:t>
            </a:r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61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866" y="190500"/>
            <a:ext cx="4648200" cy="914400"/>
          </a:xfrm>
          <a:noFill/>
          <a:ln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Gas Law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3366" y="1095993"/>
            <a:ext cx="8915400" cy="38100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 =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nRT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in 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endPara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</a:t>
            </a: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in liters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 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= </a:t>
            </a: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m/M;     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mass, M = molar mass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</a:t>
            </a: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proportionality constant </a:t>
            </a:r>
          </a:p>
          <a:p>
            <a:pPr marL="1079500" lvl="2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0.08206 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·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·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0" lvl="2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8.314 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·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·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0" lvl="2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62.4 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·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·</a:t>
            </a:r>
            <a:r>
              <a:rPr lang="en-US" sz="2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= </a:t>
            </a: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in Kelvins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8510767" y="4610530"/>
            <a:ext cx="28194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 holds closely at P &lt; 1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524001" y="834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66966" y="727300"/>
                <a:ext cx="2563201" cy="953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𝑷𝑽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𝑹𝑻</m:t>
                      </m:r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966" y="727300"/>
                <a:ext cx="2563201" cy="9530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227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28800" y="1230285"/>
                <a:ext cx="3848100" cy="1127425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3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en-US" altLang="en-US" sz="3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36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altLang="en-US" sz="36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𝑹𝑻</m:t>
                          </m:r>
                        </m:num>
                        <m:den>
                          <m:r>
                            <a:rPr lang="en-US" altLang="en-US" sz="36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  <m:r>
                            <a:rPr lang="en-US" alt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230285"/>
                <a:ext cx="3848100" cy="1127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062950" y="1308389"/>
                <a:ext cx="1695451" cy="728854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𝑫</m:t>
                      </m:r>
                      <m:r>
                        <a:rPr lang="en-US" altLang="en-US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en-US" alt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950" y="1308389"/>
                <a:ext cx="1695451" cy="728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12874" y="1291980"/>
            <a:ext cx="17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substitute</a:t>
            </a:r>
          </a:p>
        </p:txBody>
      </p:sp>
      <p:sp>
        <p:nvSpPr>
          <p:cNvPr id="14" name="Oval 13"/>
          <p:cNvSpPr/>
          <p:nvPr/>
        </p:nvSpPr>
        <p:spPr>
          <a:xfrm>
            <a:off x="7900159" y="878841"/>
            <a:ext cx="2152652" cy="15649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676900" y="1711674"/>
            <a:ext cx="213360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3352800" y="2649152"/>
            <a:ext cx="457200" cy="838200"/>
          </a:xfrm>
          <a:prstGeom prst="downArrow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53148" y="4071891"/>
                <a:ext cx="2552700" cy="1125886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3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en-US" altLang="en-US" sz="3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𝑫</m:t>
                          </m:r>
                          <m:r>
                            <a:rPr lang="en-US" altLang="en-US" sz="36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𝑹𝑻</m:t>
                          </m:r>
                        </m:num>
                        <m:den>
                          <m:r>
                            <a:rPr lang="en-US" altLang="en-US" sz="36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den>
                      </m:f>
                    </m:oMath>
                  </m:oMathPara>
                </a14:m>
                <a:endParaRPr lang="en-US" alt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148" y="4071891"/>
                <a:ext cx="2552700" cy="1125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5-Point Star 19"/>
          <p:cNvSpPr/>
          <p:nvPr/>
        </p:nvSpPr>
        <p:spPr>
          <a:xfrm>
            <a:off x="5189421" y="4228183"/>
            <a:ext cx="838200" cy="838200"/>
          </a:xfrm>
          <a:prstGeom prst="star5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160" y="2672177"/>
            <a:ext cx="1934377" cy="24547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6600398" y="5066383"/>
            <a:ext cx="453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Molar Mass Kitty always puts DIRT over its PEE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BBF7B23-2E77-4803-A2AD-0D85CBB17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66" y="190500"/>
            <a:ext cx="60417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b="1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 Mass Kitty!</a:t>
            </a: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00E89F9D-B5E5-4298-B334-16439AC8D7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29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4" grpId="0" animBg="1"/>
      <p:bldP spid="17" grpId="0" animBg="1"/>
      <p:bldP spid="19" grpId="0" animBg="1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5" descr="05_Pg207_UnFigure_1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4162" r="3497" b="6339"/>
          <a:stretch/>
        </p:blipFill>
        <p:spPr bwMode="auto">
          <a:xfrm>
            <a:off x="4048528" y="1080319"/>
            <a:ext cx="7838672" cy="546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2866" y="190500"/>
            <a:ext cx="116043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Other Gas Laws from Ideal Gas Law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312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If some variables are held constant then PV=</a:t>
            </a:r>
            <a:r>
              <a:rPr lang="en-US" sz="3200" b="1" dirty="0" err="1"/>
              <a:t>nRT</a:t>
            </a:r>
            <a:r>
              <a:rPr lang="en-US" sz="3200" b="1" dirty="0"/>
              <a:t> reduces into the other laws. </a:t>
            </a:r>
          </a:p>
        </p:txBody>
      </p:sp>
    </p:spTree>
    <p:extLst>
      <p:ext uri="{BB962C8B-B14F-4D97-AF65-F5344CB8AC3E}">
        <p14:creationId xmlns:p14="http://schemas.microsoft.com/office/powerpoint/2010/main" val="344314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05_07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4" b="2868"/>
          <a:stretch/>
        </p:blipFill>
        <p:spPr bwMode="auto">
          <a:xfrm>
            <a:off x="4495800" y="1095068"/>
            <a:ext cx="6400800" cy="51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2866" y="190500"/>
            <a:ext cx="116043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Boyle’s Law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95400"/>
            <a:ext cx="3124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US" sz="4000" b="1" baseline="-25000" dirty="0">
                <a:solidFill>
                  <a:srgbClr val="0070C0"/>
                </a:solidFill>
              </a:rPr>
              <a:t>1</a:t>
            </a:r>
            <a:r>
              <a:rPr lang="en-US" sz="4000" b="1" dirty="0">
                <a:solidFill>
                  <a:srgbClr val="0070C0"/>
                </a:solidFill>
              </a:rPr>
              <a:t>V</a:t>
            </a:r>
            <a:r>
              <a:rPr lang="en-US" sz="4000" b="1" baseline="-25000" dirty="0">
                <a:solidFill>
                  <a:srgbClr val="0070C0"/>
                </a:solidFill>
              </a:rPr>
              <a:t>1</a:t>
            </a:r>
            <a:r>
              <a:rPr lang="en-US" sz="4000" b="1" dirty="0">
                <a:solidFill>
                  <a:srgbClr val="0070C0"/>
                </a:solidFill>
              </a:rPr>
              <a:t> = P</a:t>
            </a:r>
            <a:r>
              <a:rPr lang="en-US" sz="4000" b="1" baseline="-25000" dirty="0">
                <a:solidFill>
                  <a:srgbClr val="0070C0"/>
                </a:solidFill>
              </a:rPr>
              <a:t>2</a:t>
            </a:r>
            <a:r>
              <a:rPr lang="en-US" sz="4000" b="1" dirty="0">
                <a:solidFill>
                  <a:srgbClr val="0070C0"/>
                </a:solidFill>
              </a:rPr>
              <a:t>V</a:t>
            </a:r>
            <a:r>
              <a:rPr lang="en-US" sz="4000" b="1" baseline="-25000" dirty="0">
                <a:solidFill>
                  <a:srgbClr val="0070C0"/>
                </a:solidFill>
              </a:rPr>
              <a:t>2</a:t>
            </a:r>
          </a:p>
          <a:p>
            <a:endParaRPr lang="en-US" sz="3200" b="1" dirty="0"/>
          </a:p>
          <a:p>
            <a:r>
              <a:rPr lang="en-US" sz="3200" b="1" dirty="0"/>
              <a:t>As pressure increases, volume decreases.</a:t>
            </a:r>
          </a:p>
          <a:p>
            <a:endParaRPr lang="en-US" sz="3200" b="1" dirty="0"/>
          </a:p>
          <a:p>
            <a:r>
              <a:rPr lang="en-US" sz="3200" b="1" dirty="0"/>
              <a:t>Indirect relationship. </a:t>
            </a:r>
          </a:p>
        </p:txBody>
      </p:sp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48A4A24E-4517-CE17-E8F0-64BE1ACB4A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48084" y="258083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57200" y="1104900"/>
            <a:ext cx="3733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As the volume of a gas sample is decreased, gas molecules collide with surrounding surfaces more frequently, resulting in greater pressure.</a:t>
            </a:r>
          </a:p>
        </p:txBody>
      </p:sp>
      <p:pic>
        <p:nvPicPr>
          <p:cNvPr id="20484" name="Picture 7" descr="05_08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3" r="3676" b="4189"/>
          <a:stretch/>
        </p:blipFill>
        <p:spPr bwMode="auto">
          <a:xfrm>
            <a:off x="3984334" y="1676400"/>
            <a:ext cx="7902866" cy="413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2866" y="190500"/>
            <a:ext cx="116043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Interpretation of Boyle’s Law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73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7" descr="05_10_Figure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249" b="2693"/>
          <a:stretch/>
        </p:blipFill>
        <p:spPr bwMode="auto">
          <a:xfrm>
            <a:off x="4593934" y="1734545"/>
            <a:ext cx="7225770" cy="481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2866" y="190500"/>
            <a:ext cx="116043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Charles’s Law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01930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  <a:p>
            <a:r>
              <a:rPr lang="en-US" sz="3200" b="1" dirty="0"/>
              <a:t>As temperature increases, volume increases.</a:t>
            </a:r>
          </a:p>
          <a:p>
            <a:endParaRPr lang="en-US" sz="3200" b="1" dirty="0"/>
          </a:p>
          <a:p>
            <a:r>
              <a:rPr lang="en-US" sz="3200" b="1" dirty="0"/>
              <a:t>Direct relationship.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400" y="1104900"/>
                <a:ext cx="3276600" cy="1837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/>
              </a:p>
              <a:p>
                <a:endParaRPr lang="en-US" sz="3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04900"/>
                <a:ext cx="3276600" cy="18379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0ACF858A-8019-F2AA-6C48-B292057AE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1561" y="255584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3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7" descr="05_10_Figure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249" b="2693"/>
          <a:stretch/>
        </p:blipFill>
        <p:spPr bwMode="auto">
          <a:xfrm>
            <a:off x="5628577" y="1277345"/>
            <a:ext cx="6083120" cy="40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2866" y="190500"/>
            <a:ext cx="116043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40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Charles’s Law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1104900"/>
                <a:ext cx="3276600" cy="1837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4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lang="en-US" sz="40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/>
              </a:p>
              <a:p>
                <a:endParaRPr lang="en-US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04900"/>
                <a:ext cx="3276600" cy="18379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62115" y="5586991"/>
            <a:ext cx="112127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extrapolated lines cannot be measured experimentally because all gases condense into liquids before –273.15 °C is reached.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98986" y="2541588"/>
            <a:ext cx="483501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the lines are extrapolated back to a volume of 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they all show the same temperature, −273.15 °C = 0 K, called </a:t>
            </a:r>
            <a:r>
              <a:rPr lang="en-US" altLang="ja-JP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zero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8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hemistry Format">
  <a:themeElements>
    <a:clrScheme name="1_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hemistry Forma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hemistry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emistry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5995</TotalTime>
  <Words>686</Words>
  <Application>Microsoft Office PowerPoint</Application>
  <PresentationFormat>Widescreen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Comic Sans MS</vt:lpstr>
      <vt:lpstr>Impact</vt:lpstr>
      <vt:lpstr>Times New Roman</vt:lpstr>
      <vt:lpstr>Wingdings</vt:lpstr>
      <vt:lpstr>1_Chemistry Format</vt:lpstr>
      <vt:lpstr>Default Design</vt:lpstr>
      <vt:lpstr>Office Theme</vt:lpstr>
      <vt:lpstr>N26 – Gases</vt:lpstr>
      <vt:lpstr>N26 – Gases</vt:lpstr>
      <vt:lpstr>Ideal Gas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163</cp:revision>
  <cp:lastPrinted>2020-12-04T18:32:00Z</cp:lastPrinted>
  <dcterms:created xsi:type="dcterms:W3CDTF">2006-05-18T20:09:47Z</dcterms:created>
  <dcterms:modified xsi:type="dcterms:W3CDTF">2024-04-17T21:58:56Z</dcterms:modified>
</cp:coreProperties>
</file>